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charts/chart17.xml" ContentType="application/vnd.openxmlformats-officedocument.drawingml.char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charts/chart13.xml" ContentType="application/vnd.openxmlformats-officedocument.drawingml.char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charts/chart9.xml" ContentType="application/vnd.openxmlformats-officedocument.drawingml.chart+xml"/>
  <Override PartName="/ppt/charts/chart11.xml" ContentType="application/vnd.openxmlformats-officedocument.drawingml.chart+xml"/>
  <Override PartName="/ppt/charts/chart7.xml" ContentType="application/vnd.openxmlformats-officedocument.drawingml.chart+xml"/>
  <Default Extension="xlsx" ContentType="application/vnd.openxmlformats-officedocument.spreadsheetml.sheet"/>
  <Override PartName="/ppt/charts/chart3.xml" ContentType="application/vnd.openxmlformats-officedocument.drawingml.chart+xml"/>
  <Override PartName="/ppt/charts/chart5.xml" ContentType="application/vnd.openxmlformats-officedocument.drawingml.chart+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emf" ContentType="image/x-emf"/>
  <Override PartName="/ppt/slideLayouts/slideLayout34.xml" ContentType="application/vnd.openxmlformats-officedocument.presentationml.slideLayout+xml"/>
  <Default Extension="jpeg" ContentType="image/jpeg"/>
  <Override PartName="/ppt/diagrams/quickStyle1.xml" ContentType="application/vnd.openxmlformats-officedocument.drawingml.diagramStyle+xml"/>
  <Override PartName="/ppt/charts/chart16.xml" ContentType="application/vnd.openxmlformats-officedocument.drawingml.char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charts/chart14.xml" ContentType="application/vnd.openxmlformats-officedocument.drawingml.char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charts/chart8.xml" ContentType="application/vnd.openxmlformats-officedocument.drawingml.chart+xml"/>
  <Override PartName="/ppt/charts/chart12.xml" ContentType="application/vnd.openxmlformats-officedocument.drawingml.chart+xml"/>
  <Override PartName="/ppt/slideLayouts/slideLayout10.xml" ContentType="application/vnd.openxmlformats-officedocument.presentationml.slideLayout+xml"/>
  <Default Extension="tiff" ContentType="image/tiff"/>
  <Override PartName="/ppt/charts/chart6.xml" ContentType="application/vnd.openxmlformats-officedocument.drawingml.chart+xml"/>
  <Override PartName="/ppt/charts/chart10.xml" ContentType="application/vnd.openxmlformats-officedocument.drawingml.chart+xml"/>
  <Override PartName="/ppt/notesSlides/notesSlide8.xml" ContentType="application/vnd.openxmlformats-officedocument.presentationml.notesSlide+xml"/>
  <Override PartName="/ppt/charts/chart4.xml" ContentType="application/vnd.openxmlformats-officedocument.drawingml.chart+xml"/>
  <Override PartName="/ppt/notesSlides/notesSlide6.xml" ContentType="application/vnd.openxmlformats-officedocument.presentationml.notesSlide+xml"/>
  <Override PartName="/ppt/slides/slide8.xml" ContentType="application/vnd.openxmlformats-officedocument.presentationml.slide+xml"/>
  <Override PartName="/ppt/charts/chart2.xml" ContentType="application/vnd.openxmlformats-officedocument.drawingml.chart+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charts/chart15.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0" r:id="rId2"/>
  </p:sldMasterIdLst>
  <p:notesMasterIdLst>
    <p:notesMasterId r:id="rId34"/>
  </p:notesMasterIdLst>
  <p:sldIdLst>
    <p:sldId id="257" r:id="rId3"/>
    <p:sldId id="258" r:id="rId4"/>
    <p:sldId id="380" r:id="rId5"/>
    <p:sldId id="381" r:id="rId6"/>
    <p:sldId id="391" r:id="rId7"/>
    <p:sldId id="392" r:id="rId8"/>
    <p:sldId id="356" r:id="rId9"/>
    <p:sldId id="357" r:id="rId10"/>
    <p:sldId id="358" r:id="rId11"/>
    <p:sldId id="359" r:id="rId12"/>
    <p:sldId id="360" r:id="rId13"/>
    <p:sldId id="378" r:id="rId14"/>
    <p:sldId id="361" r:id="rId15"/>
    <p:sldId id="363" r:id="rId16"/>
    <p:sldId id="362" r:id="rId17"/>
    <p:sldId id="379" r:id="rId18"/>
    <p:sldId id="382" r:id="rId19"/>
    <p:sldId id="393" r:id="rId20"/>
    <p:sldId id="383" r:id="rId21"/>
    <p:sldId id="384" r:id="rId22"/>
    <p:sldId id="385" r:id="rId23"/>
    <p:sldId id="386" r:id="rId24"/>
    <p:sldId id="387" r:id="rId25"/>
    <p:sldId id="376" r:id="rId26"/>
    <p:sldId id="388" r:id="rId27"/>
    <p:sldId id="371" r:id="rId28"/>
    <p:sldId id="389" r:id="rId29"/>
    <p:sldId id="390" r:id="rId30"/>
    <p:sldId id="374" r:id="rId31"/>
    <p:sldId id="375" r:id="rId32"/>
    <p:sldId id="293" r:id="rId33"/>
  </p:sldIdLst>
  <p:sldSz cx="9906000" cy="6858000" type="A4"/>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4" autoAdjust="0"/>
    <p:restoredTop sz="94660"/>
  </p:normalViewPr>
  <p:slideViewPr>
    <p:cSldViewPr snapToGrid="0">
      <p:cViewPr varScale="1">
        <p:scale>
          <a:sx n="88" d="100"/>
          <a:sy n="88" d="100"/>
        </p:scale>
        <p:origin x="-1200" y="-96"/>
      </p:cViewPr>
      <p:guideLst>
        <p:guide orient="horz" pos="2160"/>
        <p:guide pos="312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Office_Excel_Worksheet6.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Office_Excel_Worksheet7.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Office_Excel_Worksheet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Office_Excel_Worksheet9.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Office_Excel_Worksheet10.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Office_Excel_Worksheet11.xlsx"/></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Office_Excel_Worksheet12.xlsx"/><Relationship Id="rId1" Type="http://schemas.openxmlformats.org/officeDocument/2006/relationships/themeOverride" Target="../theme/themeOverride1.xml"/></Relationships>
</file>

<file path=ppt/charts/_rels/chart17.xml.rels><?xml version="1.0" encoding="UTF-8" standalone="yes"?>
<Relationships xmlns="http://schemas.openxmlformats.org/package/2006/relationships"><Relationship Id="rId1" Type="http://schemas.openxmlformats.org/officeDocument/2006/relationships/oleObject" Target="file:///G:\06.%20Papers%20&amp;%20Articles\01.%20SENT%20&amp;%20PUBLISHED\2017_Kontan_Reksus%20SBSN\Data%20Artikel%20Reksus%20SBSN.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_rels/chart4.xml.rels><?xml version="1.0" encoding="UTF-8" standalone="yes"?>
<Relationships xmlns="http://schemas.openxmlformats.org/package/2006/relationships"><Relationship Id="rId1" Type="http://schemas.openxmlformats.org/officeDocument/2006/relationships/oleObject" Target="file:///C:\Users\SGH617RL66\Downloads\EODB.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KEMENKEU\Downloads\Kemiskinan,%20TPT,%20Gini%20dr%20BP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KEMENKEU\Downloads\Kemiskinan,%20TPT,%20Gini%20dr%20BP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KEMENKEU\Downloads\Kemiskinan,%20TPT,%20Gini%20dr%20BPS.xlsx" TargetMode="Externa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Office_Excel_Worksheet4.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Office_Excel_Worksheet5.xlsx"/></Relationships>
</file>

<file path=ppt/charts/chart1.xml><?xml version="1.0" encoding="utf-8"?>
<c:chartSpace xmlns:c="http://schemas.openxmlformats.org/drawingml/2006/chart" xmlns:a="http://schemas.openxmlformats.org/drawingml/2006/main" xmlns:r="http://schemas.openxmlformats.org/officeDocument/2006/relationships">
  <c:lang val="id-ID"/>
  <c:chart>
    <c:title>
      <c:tx>
        <c:rich>
          <a:bodyPr rot="0" spcFirstLastPara="1" vertOverflow="ellipsis" vert="horz" wrap="square" anchor="ctr" anchorCtr="1"/>
          <a:lstStyle/>
          <a:p>
            <a:pPr>
              <a:defRPr lang="en-US" sz="1400" b="1" i="0" u="none" strike="noStrike" kern="1200" spc="0" baseline="0">
                <a:solidFill>
                  <a:schemeClr val="bg2"/>
                </a:solidFill>
                <a:latin typeface="+mn-lt"/>
                <a:ea typeface="+mn-ea"/>
                <a:cs typeface="+mn-cs"/>
              </a:defRPr>
            </a:pPr>
            <a:r>
              <a:rPr lang="id-ID" sz="1400" b="1" dirty="0">
                <a:solidFill>
                  <a:schemeClr val="bg2"/>
                </a:solidFill>
              </a:rPr>
              <a:t>Realisasi</a:t>
            </a:r>
            <a:r>
              <a:rPr lang="id-ID" sz="1400" b="1" baseline="0" dirty="0">
                <a:solidFill>
                  <a:schemeClr val="bg2"/>
                </a:solidFill>
              </a:rPr>
              <a:t> &amp; proyeksi (%)</a:t>
            </a:r>
            <a:endParaRPr lang="en-US" sz="1400" b="1" dirty="0">
              <a:solidFill>
                <a:schemeClr val="bg2"/>
              </a:solidFill>
            </a:endParaRPr>
          </a:p>
        </c:rich>
      </c:tx>
      <c:layout/>
      <c:spPr>
        <a:noFill/>
        <a:ln>
          <a:noFill/>
        </a:ln>
        <a:effectLst/>
      </c:spPr>
    </c:title>
    <c:plotArea>
      <c:layout/>
      <c:lineChart>
        <c:grouping val="standard"/>
        <c:ser>
          <c:idx val="0"/>
          <c:order val="0"/>
          <c:tx>
            <c:strRef>
              <c:f>Sheet1!$B$1</c:f>
              <c:strCache>
                <c:ptCount val="1"/>
                <c:pt idx="0">
                  <c:v>Series 1</c:v>
                </c:pt>
              </c:strCache>
            </c:strRef>
          </c:tx>
          <c:spPr>
            <a:ln w="28575" cap="rnd">
              <a:solidFill>
                <a:schemeClr val="accent3">
                  <a:lumMod val="20000"/>
                  <a:lumOff val="80000"/>
                </a:schemeClr>
              </a:solidFill>
              <a:round/>
            </a:ln>
            <a:effectLst/>
          </c:spPr>
          <c:marker>
            <c:symbol val="circle"/>
            <c:size val="5"/>
            <c:spPr>
              <a:solidFill>
                <a:schemeClr val="accent1"/>
              </a:solidFill>
              <a:ln w="9525">
                <a:solidFill>
                  <a:schemeClr val="accent3">
                    <a:lumMod val="20000"/>
                    <a:lumOff val="80000"/>
                  </a:schemeClr>
                </a:solidFill>
              </a:ln>
              <a:effectLst/>
            </c:spPr>
          </c:marker>
          <c:dLbls>
            <c:dLbl>
              <c:idx val="1"/>
              <c:numFmt formatCode="#,##0.00" sourceLinked="0"/>
              <c:spPr>
                <a:noFill/>
                <a:ln>
                  <a:noFill/>
                </a:ln>
                <a:effectLst/>
              </c:spPr>
              <c:txPr>
                <a:bodyPr rot="0" spcFirstLastPara="1" vertOverflow="ellipsis" vert="horz" wrap="square" lIns="38100" tIns="19050" rIns="38100" bIns="19050" anchor="ctr" anchorCtr="1">
                  <a:spAutoFit/>
                </a:bodyPr>
                <a:lstStyle/>
                <a:p>
                  <a:pPr>
                    <a:defRPr lang="en-US" sz="1400" b="0" i="0" u="none" strike="noStrike" kern="1200" baseline="0">
                      <a:solidFill>
                        <a:schemeClr val="accent3">
                          <a:lumMod val="20000"/>
                          <a:lumOff val="80000"/>
                        </a:schemeClr>
                      </a:solidFill>
                      <a:latin typeface="+mn-lt"/>
                      <a:ea typeface="+mn-ea"/>
                      <a:cs typeface="+mn-cs"/>
                    </a:defRPr>
                  </a:pPr>
                  <a:endParaRPr lang="id-ID"/>
                </a:p>
              </c:txPr>
            </c:dLbl>
            <c:dLbl>
              <c:idx val="3"/>
              <c:spPr>
                <a:noFill/>
                <a:ln>
                  <a:noFill/>
                </a:ln>
                <a:effectLst/>
              </c:spPr>
              <c:txPr>
                <a:bodyPr rot="0" spcFirstLastPara="1" vertOverflow="ellipsis" vert="horz" wrap="square" lIns="38100" tIns="19050" rIns="38100" bIns="19050" anchor="ctr" anchorCtr="1">
                  <a:spAutoFit/>
                </a:bodyPr>
                <a:lstStyle/>
                <a:p>
                  <a:pPr>
                    <a:defRPr lang="en-US" sz="1800" b="1" i="0" u="none" strike="noStrike" kern="1200" baseline="0">
                      <a:solidFill>
                        <a:schemeClr val="accent3">
                          <a:lumMod val="20000"/>
                          <a:lumOff val="80000"/>
                        </a:schemeClr>
                      </a:solidFill>
                      <a:latin typeface="+mn-lt"/>
                      <a:ea typeface="+mn-ea"/>
                      <a:cs typeface="+mn-cs"/>
                    </a:defRPr>
                  </a:pPr>
                  <a:endParaRPr lang="id-ID"/>
                </a:p>
              </c:txPr>
            </c:dLbl>
            <c:spPr>
              <a:noFill/>
              <a:ln>
                <a:noFill/>
              </a:ln>
              <a:effectLst/>
            </c:spPr>
            <c:txPr>
              <a:bodyPr rot="0" spcFirstLastPara="1" vertOverflow="ellipsis" vert="horz" wrap="square" lIns="38100" tIns="19050" rIns="38100" bIns="19050" anchor="ctr" anchorCtr="1">
                <a:spAutoFit/>
              </a:bodyPr>
              <a:lstStyle/>
              <a:p>
                <a:pPr>
                  <a:defRPr lang="en-US" sz="1400" b="0" i="0" u="none" strike="noStrike" kern="1200" baseline="0">
                    <a:solidFill>
                      <a:schemeClr val="accent3">
                        <a:lumMod val="20000"/>
                        <a:lumOff val="80000"/>
                      </a:schemeClr>
                    </a:solidFill>
                    <a:latin typeface="+mn-lt"/>
                    <a:ea typeface="+mn-ea"/>
                    <a:cs typeface="+mn-cs"/>
                  </a:defRPr>
                </a:pPr>
                <a:endParaRPr lang="id-ID"/>
              </a:p>
            </c:txPr>
            <c:dLblPos val="t"/>
            <c:showVal val="1"/>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2015</c:v>
                </c:pt>
                <c:pt idx="1">
                  <c:v>2016</c:v>
                </c:pt>
                <c:pt idx="2">
                  <c:v>2017</c:v>
                </c:pt>
                <c:pt idx="3">
                  <c:v>2018 APBN</c:v>
                </c:pt>
              </c:strCache>
            </c:strRef>
          </c:cat>
          <c:val>
            <c:numRef>
              <c:f>Sheet1!$B$2:$B$5</c:f>
              <c:numCache>
                <c:formatCode>General</c:formatCode>
                <c:ptCount val="4"/>
                <c:pt idx="0">
                  <c:v>4.9000000000000004</c:v>
                </c:pt>
                <c:pt idx="1">
                  <c:v>5.0199999999999996</c:v>
                </c:pt>
                <c:pt idx="2">
                  <c:v>5.07</c:v>
                </c:pt>
                <c:pt idx="3">
                  <c:v>5.4</c:v>
                </c:pt>
              </c:numCache>
            </c:numRef>
          </c:val>
          <c:extLst xmlns:c16r2="http://schemas.microsoft.com/office/drawing/2015/06/chart">
            <c:ext xmlns:c16="http://schemas.microsoft.com/office/drawing/2014/chart" uri="{C3380CC4-5D6E-409C-BE32-E72D297353CC}">
              <c16:uniqueId val="{00000000-E869-4709-8CAE-7F66797DF20E}"/>
            </c:ext>
          </c:extLst>
        </c:ser>
        <c:dLbls/>
        <c:marker val="1"/>
        <c:axId val="107546112"/>
        <c:axId val="107547648"/>
      </c:lineChart>
      <c:catAx>
        <c:axId val="10754611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7" b="0" i="0" u="none" strike="noStrike" kern="1200" baseline="0">
                <a:solidFill>
                  <a:schemeClr val="bg2"/>
                </a:solidFill>
                <a:latin typeface="+mn-lt"/>
                <a:ea typeface="+mn-ea"/>
                <a:cs typeface="+mn-cs"/>
              </a:defRPr>
            </a:pPr>
            <a:endParaRPr lang="id-ID"/>
          </a:p>
        </c:txPr>
        <c:crossAx val="107547648"/>
        <c:crosses val="autoZero"/>
        <c:auto val="1"/>
        <c:lblAlgn val="ctr"/>
        <c:lblOffset val="100"/>
      </c:catAx>
      <c:valAx>
        <c:axId val="107547648"/>
        <c:scaling>
          <c:orientation val="minMax"/>
        </c:scaling>
        <c:delete val="1"/>
        <c:axPos val="l"/>
        <c:numFmt formatCode="General" sourceLinked="1"/>
        <c:majorTickMark val="none"/>
        <c:tickLblPos val="none"/>
        <c:crossAx val="107546112"/>
        <c:crosses val="autoZero"/>
        <c:crossBetween val="between"/>
      </c:valAx>
      <c:spPr>
        <a:noFill/>
        <a:ln>
          <a:noFill/>
        </a:ln>
        <a:effectLst/>
      </c:spPr>
    </c:plotArea>
    <c:plotVisOnly val="1"/>
    <c:dispBlanksAs val="gap"/>
  </c:chart>
  <c:spPr>
    <a:solidFill>
      <a:schemeClr val="accent6">
        <a:lumMod val="50000"/>
        <a:alpha val="89000"/>
      </a:schemeClr>
    </a:solidFill>
    <a:ln>
      <a:noFill/>
    </a:ln>
    <a:effectLst/>
  </c:spPr>
  <c:txPr>
    <a:bodyPr/>
    <a:lstStyle/>
    <a:p>
      <a:pPr>
        <a:defRPr/>
      </a:pPr>
      <a:endParaRPr lang="id-ID"/>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id-ID"/>
  <c:style val="18"/>
  <c:chart>
    <c:autoTitleDeleted val="1"/>
    <c:plotArea>
      <c:layout>
        <c:manualLayout>
          <c:layoutTarget val="inner"/>
          <c:xMode val="edge"/>
          <c:yMode val="edge"/>
          <c:x val="0.10454100000000002"/>
          <c:y val="6.2880400000000114E-2"/>
          <c:w val="0.890459"/>
          <c:h val="0.83505799999999997"/>
        </c:manualLayout>
      </c:layout>
      <c:barChart>
        <c:barDir val="col"/>
        <c:grouping val="clustered"/>
        <c:ser>
          <c:idx val="0"/>
          <c:order val="0"/>
          <c:tx>
            <c:strRef>
              <c:f>Sheet1!$B$1</c:f>
              <c:strCache>
                <c:ptCount val="1"/>
                <c:pt idx="0">
                  <c:v>IPM</c:v>
                </c:pt>
              </c:strCache>
            </c:strRef>
          </c:tx>
          <c:spPr>
            <a:solidFill>
              <a:srgbClr val="53585F"/>
            </a:solidFill>
            <a:ln w="12700" cap="flat">
              <a:noFill/>
              <a:miter lim="400000"/>
            </a:ln>
            <a:effectLst/>
          </c:spPr>
          <c:dLbls>
            <c:numFmt formatCode="0.00" sourceLinked="0"/>
            <c:spPr>
              <a:noFill/>
              <a:ln>
                <a:noFill/>
              </a:ln>
              <a:effectLst/>
            </c:spPr>
            <c:txPr>
              <a:bodyPr/>
              <a:lstStyle/>
              <a:p>
                <a:pPr>
                  <a:defRPr lang="en-US" sz="1600" b="1" i="0" u="none" strike="noStrike">
                    <a:solidFill>
                      <a:schemeClr val="bg1">
                        <a:lumMod val="50000"/>
                      </a:schemeClr>
                    </a:solidFill>
                    <a:latin typeface="Avenir Next"/>
                  </a:defRPr>
                </a:pPr>
                <a:endParaRPr lang="id-ID"/>
              </a:p>
            </c:txPr>
            <c:dLblPos val="outEnd"/>
            <c:showVal val="1"/>
            <c:extLst xmlns:c16r2="http://schemas.microsoft.com/office/drawing/2015/06/chart">
              <c:ext xmlns:c15="http://schemas.microsoft.com/office/drawing/2012/chart" uri="{CE6537A1-D6FC-4f65-9D91-7224C49458BB}">
                <c15:layout/>
                <c15:showLeaderLines val="0"/>
              </c:ext>
            </c:extLst>
          </c:dLbls>
          <c:cat>
            <c:strRef>
              <c:f>Sheet1!$A$2:$A$8</c:f>
              <c:strCache>
                <c:ptCount val="7"/>
                <c:pt idx="0">
                  <c:v>2010</c:v>
                </c:pt>
                <c:pt idx="1">
                  <c:v>2011</c:v>
                </c:pt>
                <c:pt idx="2">
                  <c:v>2012</c:v>
                </c:pt>
                <c:pt idx="3">
                  <c:v>2013</c:v>
                </c:pt>
                <c:pt idx="4">
                  <c:v>2014</c:v>
                </c:pt>
                <c:pt idx="5">
                  <c:v>2015</c:v>
                </c:pt>
                <c:pt idx="6">
                  <c:v>2016</c:v>
                </c:pt>
              </c:strCache>
            </c:strRef>
          </c:cat>
          <c:val>
            <c:numRef>
              <c:f>Sheet1!$B$2:$B$8</c:f>
              <c:numCache>
                <c:formatCode>General</c:formatCode>
                <c:ptCount val="7"/>
                <c:pt idx="0">
                  <c:v>66.533590000000004</c:v>
                </c:pt>
                <c:pt idx="1">
                  <c:v>67.093726000000004</c:v>
                </c:pt>
                <c:pt idx="2">
                  <c:v>67.695042999999856</c:v>
                </c:pt>
                <c:pt idx="3">
                  <c:v>68.307930999999982</c:v>
                </c:pt>
                <c:pt idx="4">
                  <c:v>68.903198000000003</c:v>
                </c:pt>
                <c:pt idx="5">
                  <c:v>69.547363000000118</c:v>
                </c:pt>
                <c:pt idx="6">
                  <c:v>70.179999999999978</c:v>
                </c:pt>
              </c:numCache>
            </c:numRef>
          </c:val>
          <c:extLst xmlns:c16r2="http://schemas.microsoft.com/office/drawing/2015/06/chart">
            <c:ext xmlns:c16="http://schemas.microsoft.com/office/drawing/2014/chart" uri="{C3380CC4-5D6E-409C-BE32-E72D297353CC}">
              <c16:uniqueId val="{00000000-8C82-374F-8821-274383D9D459}"/>
            </c:ext>
          </c:extLst>
        </c:ser>
        <c:dLbls/>
        <c:gapWidth val="30"/>
        <c:overlap val="-10"/>
        <c:axId val="137904512"/>
        <c:axId val="137906048"/>
      </c:barChart>
      <c:catAx>
        <c:axId val="137904512"/>
        <c:scaling>
          <c:orientation val="minMax"/>
        </c:scaling>
        <c:axPos val="b"/>
        <c:numFmt formatCode="General" sourceLinked="0"/>
        <c:majorTickMark val="none"/>
        <c:tickLblPos val="low"/>
        <c:spPr>
          <a:ln w="12700" cap="flat">
            <a:solidFill>
              <a:srgbClr val="000000"/>
            </a:solidFill>
            <a:prstDash val="solid"/>
            <a:miter lim="400000"/>
          </a:ln>
        </c:spPr>
        <c:txPr>
          <a:bodyPr rot="0"/>
          <a:lstStyle/>
          <a:p>
            <a:pPr>
              <a:defRPr lang="en-US" sz="1050" b="0" i="0" u="none" strike="noStrike">
                <a:solidFill>
                  <a:schemeClr val="tx2">
                    <a:lumMod val="50000"/>
                  </a:schemeClr>
                </a:solidFill>
                <a:latin typeface="Avenir Next"/>
              </a:defRPr>
            </a:pPr>
            <a:endParaRPr lang="id-ID"/>
          </a:p>
        </c:txPr>
        <c:crossAx val="137906048"/>
        <c:crosses val="autoZero"/>
        <c:auto val="1"/>
        <c:lblAlgn val="ctr"/>
        <c:lblOffset val="100"/>
        <c:noMultiLvlLbl val="1"/>
      </c:catAx>
      <c:valAx>
        <c:axId val="137906048"/>
        <c:scaling>
          <c:orientation val="minMax"/>
          <c:max val="75"/>
          <c:min val="65"/>
        </c:scaling>
        <c:delete val="1"/>
        <c:axPos val="l"/>
        <c:numFmt formatCode="0.00" sourceLinked="0"/>
        <c:majorTickMark val="none"/>
        <c:tickLblPos val="none"/>
        <c:crossAx val="137904512"/>
        <c:crosses val="autoZero"/>
        <c:crossBetween val="between"/>
        <c:majorUnit val="3.3333300000000001"/>
        <c:minorUnit val="1.6666700000000001"/>
      </c:valAx>
      <c:spPr>
        <a:noFill/>
        <a:ln w="12700" cap="flat">
          <a:noFill/>
          <a:miter lim="400000"/>
        </a:ln>
        <a:effectLst/>
      </c:spPr>
    </c:plotArea>
    <c:plotVisOnly val="1"/>
    <c:dispBlanksAs val="gap"/>
    <c:showDLblsOverMax val="1"/>
  </c:chart>
  <c:spPr>
    <a:noFill/>
    <a:ln>
      <a:noFill/>
    </a:ln>
    <a:effectLst/>
  </c:spPr>
  <c:externalData r:id="rId1"/>
</c:chartSpace>
</file>

<file path=ppt/charts/chart11.xml><?xml version="1.0" encoding="utf-8"?>
<c:chartSpace xmlns:c="http://schemas.openxmlformats.org/drawingml/2006/chart" xmlns:a="http://schemas.openxmlformats.org/drawingml/2006/main" xmlns:r="http://schemas.openxmlformats.org/officeDocument/2006/relationships">
  <c:lang val="id-ID"/>
  <c:style val="18"/>
  <c:chart>
    <c:autoTitleDeleted val="1"/>
    <c:plotArea>
      <c:layout>
        <c:manualLayout>
          <c:layoutTarget val="inner"/>
          <c:xMode val="edge"/>
          <c:yMode val="edge"/>
          <c:x val="0.4086570000000001"/>
          <c:y val="5.0000000000000062E-3"/>
          <c:w val="0.503409"/>
          <c:h val="0.98149699999999895"/>
        </c:manualLayout>
      </c:layout>
      <c:barChart>
        <c:barDir val="bar"/>
        <c:grouping val="clustered"/>
        <c:ser>
          <c:idx val="0"/>
          <c:order val="0"/>
          <c:tx>
            <c:strRef>
              <c:f>Sheet1!$B$1</c:f>
              <c:strCache>
                <c:ptCount val="1"/>
                <c:pt idx="0">
                  <c:v>Human Development Index (HDI) 2015</c:v>
                </c:pt>
              </c:strCache>
            </c:strRef>
          </c:tx>
          <c:spPr>
            <a:solidFill>
              <a:srgbClr val="FF8426"/>
            </a:solidFill>
            <a:ln w="12700" cap="flat">
              <a:noFill/>
              <a:miter lim="400000"/>
            </a:ln>
            <a:effectLst/>
          </c:spPr>
          <c:dLbls>
            <c:numFmt formatCode="General" sourceLinked="0"/>
            <c:spPr>
              <a:noFill/>
              <a:ln>
                <a:noFill/>
              </a:ln>
              <a:effectLst/>
            </c:spPr>
            <c:txPr>
              <a:bodyPr/>
              <a:lstStyle/>
              <a:p>
                <a:pPr>
                  <a:defRPr lang="en-US" sz="1100" b="0" i="0" u="none" strike="noStrike">
                    <a:solidFill>
                      <a:schemeClr val="accent2">
                        <a:lumMod val="75000"/>
                      </a:schemeClr>
                    </a:solidFill>
                    <a:latin typeface="Avenir Next"/>
                  </a:defRPr>
                </a:pPr>
                <a:endParaRPr lang="id-ID"/>
              </a:p>
            </c:txPr>
            <c:dLblPos val="outEnd"/>
            <c:showVal val="1"/>
            <c:extLst xmlns:c16r2="http://schemas.microsoft.com/office/drawing/2015/06/chart">
              <c:ext xmlns:c15="http://schemas.microsoft.com/office/drawing/2012/chart" uri="{CE6537A1-D6FC-4f65-9D91-7224C49458BB}">
                <c15:layout/>
                <c15:showLeaderLines val="0"/>
              </c:ext>
            </c:extLst>
          </c:dLbls>
          <c:cat>
            <c:strRef>
              <c:f>Sheet1!$A$2:$A$16</c:f>
              <c:strCache>
                <c:ptCount val="15"/>
                <c:pt idx="0">
                  <c:v> Singapore</c:v>
                </c:pt>
                <c:pt idx="1">
                  <c:v> Brunei Drslm</c:v>
                </c:pt>
                <c:pt idx="2">
                  <c:v> Malaysia</c:v>
                </c:pt>
                <c:pt idx="3">
                  <c:v> Turkey</c:v>
                </c:pt>
                <c:pt idx="4">
                  <c:v> Mexico</c:v>
                </c:pt>
                <c:pt idx="5">
                  <c:v> Brazil</c:v>
                </c:pt>
                <c:pt idx="6">
                  <c:v> Thailand</c:v>
                </c:pt>
                <c:pt idx="7">
                  <c:v> China</c:v>
                </c:pt>
                <c:pt idx="8">
                  <c:v> Indonesia</c:v>
                </c:pt>
                <c:pt idx="9">
                  <c:v> Viet Nam</c:v>
                </c:pt>
                <c:pt idx="10">
                  <c:v> Philippines</c:v>
                </c:pt>
                <c:pt idx="11">
                  <c:v> South Africa</c:v>
                </c:pt>
                <c:pt idx="12">
                  <c:v> India</c:v>
                </c:pt>
                <c:pt idx="13">
                  <c:v> Cambodia</c:v>
                </c:pt>
                <c:pt idx="14">
                  <c:v> Myanmar</c:v>
                </c:pt>
              </c:strCache>
            </c:strRef>
          </c:cat>
          <c:val>
            <c:numRef>
              <c:f>Sheet1!$B$2:$B$16</c:f>
              <c:numCache>
                <c:formatCode>General</c:formatCode>
                <c:ptCount val="15"/>
                <c:pt idx="0">
                  <c:v>0.92500000000000004</c:v>
                </c:pt>
                <c:pt idx="1">
                  <c:v>0.86500000000000077</c:v>
                </c:pt>
                <c:pt idx="2">
                  <c:v>0.78900000000000003</c:v>
                </c:pt>
                <c:pt idx="3">
                  <c:v>0.7670000000000009</c:v>
                </c:pt>
                <c:pt idx="4">
                  <c:v>0.7620000000000009</c:v>
                </c:pt>
                <c:pt idx="5">
                  <c:v>0.75400000000000089</c:v>
                </c:pt>
                <c:pt idx="6">
                  <c:v>0.74000000000000077</c:v>
                </c:pt>
                <c:pt idx="7">
                  <c:v>0.73800000000000077</c:v>
                </c:pt>
                <c:pt idx="8">
                  <c:v>0.68899999999999995</c:v>
                </c:pt>
                <c:pt idx="9">
                  <c:v>0.68300000000000005</c:v>
                </c:pt>
                <c:pt idx="10">
                  <c:v>0.68200000000000005</c:v>
                </c:pt>
                <c:pt idx="11">
                  <c:v>0.66600000000000104</c:v>
                </c:pt>
                <c:pt idx="12">
                  <c:v>0.62400000000000078</c:v>
                </c:pt>
                <c:pt idx="13">
                  <c:v>0.56299999999999994</c:v>
                </c:pt>
                <c:pt idx="14">
                  <c:v>0.55600000000000005</c:v>
                </c:pt>
              </c:numCache>
            </c:numRef>
          </c:val>
          <c:extLst xmlns:c16r2="http://schemas.microsoft.com/office/drawing/2015/06/chart">
            <c:ext xmlns:c16="http://schemas.microsoft.com/office/drawing/2014/chart" uri="{C3380CC4-5D6E-409C-BE32-E72D297353CC}">
              <c16:uniqueId val="{00000000-55DB-C249-8115-5F0A893FC6FF}"/>
            </c:ext>
          </c:extLst>
        </c:ser>
        <c:dLbls/>
        <c:axId val="137815168"/>
        <c:axId val="137816704"/>
      </c:barChart>
      <c:catAx>
        <c:axId val="137815168"/>
        <c:scaling>
          <c:orientation val="maxMin"/>
        </c:scaling>
        <c:axPos val="l"/>
        <c:numFmt formatCode="General" sourceLinked="0"/>
        <c:majorTickMark val="none"/>
        <c:tickLblPos val="nextTo"/>
        <c:spPr>
          <a:ln w="12700" cap="flat">
            <a:noFill/>
            <a:miter lim="400000"/>
          </a:ln>
        </c:spPr>
        <c:txPr>
          <a:bodyPr rot="0"/>
          <a:lstStyle/>
          <a:p>
            <a:pPr>
              <a:defRPr lang="en-US" sz="1400" b="0" i="0" u="none" strike="noStrike">
                <a:solidFill>
                  <a:schemeClr val="tx2"/>
                </a:solidFill>
                <a:latin typeface="Avenir Next"/>
              </a:defRPr>
            </a:pPr>
            <a:endParaRPr lang="id-ID"/>
          </a:p>
        </c:txPr>
        <c:crossAx val="137816704"/>
        <c:crosses val="autoZero"/>
        <c:auto val="1"/>
        <c:lblAlgn val="ctr"/>
        <c:lblOffset val="100"/>
        <c:noMultiLvlLbl val="1"/>
      </c:catAx>
      <c:valAx>
        <c:axId val="137816704"/>
        <c:scaling>
          <c:orientation val="minMax"/>
        </c:scaling>
        <c:axPos val="t"/>
        <c:numFmt formatCode="0.00" sourceLinked="0"/>
        <c:majorTickMark val="none"/>
        <c:tickLblPos val="high"/>
        <c:spPr>
          <a:ln w="12700" cap="flat">
            <a:noFill/>
            <a:miter lim="400000"/>
          </a:ln>
        </c:spPr>
        <c:txPr>
          <a:bodyPr rot="0"/>
          <a:lstStyle/>
          <a:p>
            <a:pPr>
              <a:defRPr lang="en-US" sz="100" b="0" i="0" u="none" strike="noStrike">
                <a:solidFill>
                  <a:srgbClr val="FFFFFF"/>
                </a:solidFill>
                <a:latin typeface="Avenir Next"/>
              </a:defRPr>
            </a:pPr>
            <a:endParaRPr lang="id-ID"/>
          </a:p>
        </c:txPr>
        <c:crossAx val="137815168"/>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chartSpace>
</file>

<file path=ppt/charts/chart12.xml><?xml version="1.0" encoding="utf-8"?>
<c:chartSpace xmlns:c="http://schemas.openxmlformats.org/drawingml/2006/chart" xmlns:a="http://schemas.openxmlformats.org/drawingml/2006/main" xmlns:r="http://schemas.openxmlformats.org/officeDocument/2006/relationships">
  <c:lang val="id-ID"/>
  <c:style val="18"/>
  <c:chart>
    <c:autoTitleDeleted val="1"/>
    <c:plotArea>
      <c:layout>
        <c:manualLayout>
          <c:layoutTarget val="inner"/>
          <c:xMode val="edge"/>
          <c:yMode val="edge"/>
          <c:x val="0.53936699999999893"/>
          <c:y val="5.2321300000000001E-2"/>
          <c:w val="0.37210200000000032"/>
          <c:h val="0.86203399999999997"/>
        </c:manualLayout>
      </c:layout>
      <c:barChart>
        <c:barDir val="bar"/>
        <c:grouping val="clustered"/>
        <c:ser>
          <c:idx val="0"/>
          <c:order val="0"/>
          <c:tx>
            <c:strRef>
              <c:f>Sheet1!$B$1</c:f>
              <c:strCache>
                <c:ptCount val="1"/>
                <c:pt idx="0">
                  <c:v>Mathematics</c:v>
                </c:pt>
              </c:strCache>
            </c:strRef>
          </c:tx>
          <c:spPr>
            <a:solidFill>
              <a:schemeClr val="accent2">
                <a:hueOff val="-554920"/>
                <a:satOff val="-21482"/>
                <a:lumOff val="-6228"/>
              </a:schemeClr>
            </a:solidFill>
            <a:ln w="12700" cap="flat">
              <a:noFill/>
              <a:miter lim="400000"/>
            </a:ln>
            <a:effectLst/>
          </c:spPr>
          <c:dLbls>
            <c:numFmt formatCode="General" sourceLinked="0"/>
            <c:spPr>
              <a:noFill/>
              <a:ln>
                <a:noFill/>
              </a:ln>
              <a:effectLst/>
            </c:spPr>
            <c:txPr>
              <a:bodyPr/>
              <a:lstStyle/>
              <a:p>
                <a:pPr>
                  <a:defRPr lang="en-US" sz="1100" b="0" i="0" u="none" strike="noStrike">
                    <a:solidFill>
                      <a:schemeClr val="accent2">
                        <a:lumMod val="50000"/>
                      </a:schemeClr>
                    </a:solidFill>
                    <a:latin typeface="Avenir Next"/>
                  </a:defRPr>
                </a:pPr>
                <a:endParaRPr lang="id-ID"/>
              </a:p>
            </c:txPr>
            <c:dLblPos val="outEnd"/>
            <c:showVal val="1"/>
            <c:extLst xmlns:c16r2="http://schemas.microsoft.com/office/drawing/2015/06/chart">
              <c:ext xmlns:c15="http://schemas.microsoft.com/office/drawing/2012/chart" uri="{CE6537A1-D6FC-4f65-9D91-7224C49458BB}">
                <c15:layout/>
                <c15:showLeaderLines val="0"/>
              </c:ext>
            </c:extLst>
          </c:dLbls>
          <c:cat>
            <c:strRef>
              <c:f>Sheet1!$A$2:$A$16</c:f>
              <c:strCache>
                <c:ptCount val="15"/>
                <c:pt idx="0">
                  <c:v>Singapore</c:v>
                </c:pt>
                <c:pt idx="1">
                  <c:v>Japan</c:v>
                </c:pt>
                <c:pt idx="2">
                  <c:v>Chinese Taipei</c:v>
                </c:pt>
                <c:pt idx="3">
                  <c:v>Vietnam</c:v>
                </c:pt>
                <c:pt idx="4">
                  <c:v>Hong Kong (China)</c:v>
                </c:pt>
                <c:pt idx="5">
                  <c:v>B-S-J-G (China)</c:v>
                </c:pt>
                <c:pt idx="6">
                  <c:v>Korea</c:v>
                </c:pt>
                <c:pt idx="7">
                  <c:v>United Kingdom</c:v>
                </c:pt>
                <c:pt idx="8">
                  <c:v>United States</c:v>
                </c:pt>
                <c:pt idx="9">
                  <c:v>OECD average </c:v>
                </c:pt>
                <c:pt idx="10">
                  <c:v>Turkey</c:v>
                </c:pt>
                <c:pt idx="11">
                  <c:v>Thailand</c:v>
                </c:pt>
                <c:pt idx="12">
                  <c:v>Mexico</c:v>
                </c:pt>
                <c:pt idx="13">
                  <c:v>Indonesia</c:v>
                </c:pt>
                <c:pt idx="14">
                  <c:v>Brazil</c:v>
                </c:pt>
              </c:strCache>
            </c:strRef>
          </c:cat>
          <c:val>
            <c:numRef>
              <c:f>Sheet1!$B$2:$B$16</c:f>
              <c:numCache>
                <c:formatCode>General</c:formatCode>
                <c:ptCount val="15"/>
                <c:pt idx="0">
                  <c:v>564</c:v>
                </c:pt>
                <c:pt idx="1">
                  <c:v>532</c:v>
                </c:pt>
                <c:pt idx="2">
                  <c:v>542</c:v>
                </c:pt>
                <c:pt idx="3">
                  <c:v>495</c:v>
                </c:pt>
                <c:pt idx="4">
                  <c:v>548</c:v>
                </c:pt>
                <c:pt idx="5">
                  <c:v>531</c:v>
                </c:pt>
                <c:pt idx="6">
                  <c:v>524</c:v>
                </c:pt>
                <c:pt idx="7">
                  <c:v>492</c:v>
                </c:pt>
                <c:pt idx="8">
                  <c:v>470</c:v>
                </c:pt>
                <c:pt idx="9">
                  <c:v>490</c:v>
                </c:pt>
                <c:pt idx="10">
                  <c:v>420</c:v>
                </c:pt>
                <c:pt idx="11">
                  <c:v>415</c:v>
                </c:pt>
                <c:pt idx="12">
                  <c:v>408</c:v>
                </c:pt>
                <c:pt idx="13">
                  <c:v>386</c:v>
                </c:pt>
                <c:pt idx="14">
                  <c:v>377</c:v>
                </c:pt>
              </c:numCache>
            </c:numRef>
          </c:val>
          <c:extLst xmlns:c16r2="http://schemas.microsoft.com/office/drawing/2015/06/chart">
            <c:ext xmlns:c16="http://schemas.microsoft.com/office/drawing/2014/chart" uri="{C3380CC4-5D6E-409C-BE32-E72D297353CC}">
              <c16:uniqueId val="{00000000-012E-3645-A947-88219B248FD7}"/>
            </c:ext>
          </c:extLst>
        </c:ser>
        <c:dLbls/>
        <c:gapWidth val="70"/>
        <c:axId val="112403968"/>
        <c:axId val="112405888"/>
      </c:barChart>
      <c:catAx>
        <c:axId val="112403968"/>
        <c:scaling>
          <c:orientation val="maxMin"/>
        </c:scaling>
        <c:axPos val="l"/>
        <c:numFmt formatCode="General" sourceLinked="0"/>
        <c:majorTickMark val="none"/>
        <c:tickLblPos val="nextTo"/>
        <c:spPr>
          <a:ln w="12700" cap="flat">
            <a:noFill/>
            <a:miter lim="400000"/>
          </a:ln>
        </c:spPr>
        <c:txPr>
          <a:bodyPr rot="0"/>
          <a:lstStyle/>
          <a:p>
            <a:pPr>
              <a:defRPr lang="en-US" sz="1400" b="0" i="0" u="none" strike="noStrike">
                <a:solidFill>
                  <a:srgbClr val="FFFFFF"/>
                </a:solidFill>
                <a:latin typeface="Avenir Next"/>
              </a:defRPr>
            </a:pPr>
            <a:endParaRPr lang="id-ID"/>
          </a:p>
        </c:txPr>
        <c:crossAx val="112405888"/>
        <c:crosses val="autoZero"/>
        <c:auto val="1"/>
        <c:lblAlgn val="ctr"/>
        <c:lblOffset val="100"/>
        <c:noMultiLvlLbl val="1"/>
      </c:catAx>
      <c:valAx>
        <c:axId val="112405888"/>
        <c:scaling>
          <c:orientation val="minMax"/>
          <c:min val="360"/>
        </c:scaling>
        <c:axPos val="t"/>
        <c:numFmt formatCode="0.00" sourceLinked="0"/>
        <c:majorTickMark val="none"/>
        <c:tickLblPos val="high"/>
        <c:spPr>
          <a:ln w="12700" cap="flat">
            <a:noFill/>
            <a:miter lim="400000"/>
          </a:ln>
        </c:spPr>
        <c:txPr>
          <a:bodyPr rot="0"/>
          <a:lstStyle/>
          <a:p>
            <a:pPr>
              <a:defRPr lang="en-US" sz="1400" b="0" i="0" u="none" strike="noStrike">
                <a:solidFill>
                  <a:srgbClr val="FFFFFF"/>
                </a:solidFill>
                <a:latin typeface="Avenir Next"/>
              </a:defRPr>
            </a:pPr>
            <a:endParaRPr lang="id-ID"/>
          </a:p>
        </c:txPr>
        <c:crossAx val="112403968"/>
        <c:crosses val="autoZero"/>
        <c:crossBetween val="between"/>
        <c:majorUnit val="60"/>
        <c:minorUnit val="30"/>
      </c:valAx>
      <c:spPr>
        <a:noFill/>
        <a:ln w="12700" cap="flat">
          <a:noFill/>
          <a:miter lim="400000"/>
        </a:ln>
        <a:effectLst/>
      </c:spPr>
    </c:plotArea>
    <c:plotVisOnly val="1"/>
    <c:dispBlanksAs val="gap"/>
    <c:showDLblsOverMax val="1"/>
  </c:chart>
  <c:spPr>
    <a:noFill/>
    <a:ln>
      <a:noFill/>
    </a:ln>
    <a:effectLst/>
  </c:spPr>
  <c:externalData r:id="rId1"/>
</c:chartSpace>
</file>

<file path=ppt/charts/chart13.xml><?xml version="1.0" encoding="utf-8"?>
<c:chartSpace xmlns:c="http://schemas.openxmlformats.org/drawingml/2006/chart" xmlns:a="http://schemas.openxmlformats.org/drawingml/2006/main" xmlns:r="http://schemas.openxmlformats.org/officeDocument/2006/relationships">
  <c:lang val="id-ID"/>
  <c:style val="18"/>
  <c:chart>
    <c:autoTitleDeleted val="1"/>
    <c:plotArea>
      <c:layout>
        <c:manualLayout>
          <c:layoutTarget val="inner"/>
          <c:xMode val="edge"/>
          <c:yMode val="edge"/>
          <c:x val="0.53936699999999893"/>
          <c:y val="5.2321300000000001E-2"/>
          <c:w val="0.37210200000000032"/>
          <c:h val="0.86203399999999997"/>
        </c:manualLayout>
      </c:layout>
      <c:barChart>
        <c:barDir val="bar"/>
        <c:grouping val="clustered"/>
        <c:ser>
          <c:idx val="0"/>
          <c:order val="0"/>
          <c:tx>
            <c:strRef>
              <c:f>Sheet1!$B$1</c:f>
              <c:strCache>
                <c:ptCount val="1"/>
                <c:pt idx="0">
                  <c:v>Reading</c:v>
                </c:pt>
              </c:strCache>
            </c:strRef>
          </c:tx>
          <c:spPr>
            <a:solidFill>
              <a:schemeClr val="accent2">
                <a:hueOff val="-554920"/>
                <a:satOff val="-21482"/>
                <a:lumOff val="-6228"/>
              </a:schemeClr>
            </a:solidFill>
            <a:ln w="12700" cap="flat">
              <a:noFill/>
              <a:miter lim="400000"/>
            </a:ln>
            <a:effectLst/>
          </c:spPr>
          <c:dLbls>
            <c:spPr>
              <a:noFill/>
              <a:ln>
                <a:noFill/>
              </a:ln>
              <a:effectLst/>
            </c:spPr>
            <c:txPr>
              <a:bodyPr wrap="square" lIns="38100" tIns="19050" rIns="38100" bIns="19050" anchor="ctr">
                <a:spAutoFit/>
              </a:bodyPr>
              <a:lstStyle/>
              <a:p>
                <a:pPr>
                  <a:defRPr lang="en-US" sz="1200">
                    <a:solidFill>
                      <a:schemeClr val="accent2">
                        <a:lumMod val="50000"/>
                      </a:schemeClr>
                    </a:solidFill>
                  </a:defRPr>
                </a:pPr>
                <a:endParaRPr lang="id-ID"/>
              </a:p>
            </c:txPr>
            <c:dLblPos val="outEnd"/>
            <c:showVal val="1"/>
            <c:extLst xmlns:c16r2="http://schemas.microsoft.com/office/drawing/2015/06/chart">
              <c:ext xmlns:c15="http://schemas.microsoft.com/office/drawing/2012/chart" uri="{CE6537A1-D6FC-4f65-9D91-7224C49458BB}">
                <c15:layout/>
                <c15:showLeaderLines val="1"/>
              </c:ext>
            </c:extLst>
          </c:dLbls>
          <c:cat>
            <c:strRef>
              <c:f>Sheet1!$A$2:$A$16</c:f>
              <c:strCache>
                <c:ptCount val="15"/>
                <c:pt idx="0">
                  <c:v>Singapore</c:v>
                </c:pt>
                <c:pt idx="1">
                  <c:v>Japan</c:v>
                </c:pt>
                <c:pt idx="2">
                  <c:v>Chinese Taipei</c:v>
                </c:pt>
                <c:pt idx="3">
                  <c:v>Vietnam</c:v>
                </c:pt>
                <c:pt idx="4">
                  <c:v>Hong Kong (China)</c:v>
                </c:pt>
                <c:pt idx="5">
                  <c:v>B-S-J-G (China)</c:v>
                </c:pt>
                <c:pt idx="6">
                  <c:v>Korea</c:v>
                </c:pt>
                <c:pt idx="7">
                  <c:v>United Kingdom</c:v>
                </c:pt>
                <c:pt idx="8">
                  <c:v>United States</c:v>
                </c:pt>
                <c:pt idx="9">
                  <c:v>OECD average </c:v>
                </c:pt>
                <c:pt idx="10">
                  <c:v>Turkey</c:v>
                </c:pt>
                <c:pt idx="11">
                  <c:v>Thailand</c:v>
                </c:pt>
                <c:pt idx="12">
                  <c:v>Mexico</c:v>
                </c:pt>
                <c:pt idx="13">
                  <c:v>Indonesia</c:v>
                </c:pt>
                <c:pt idx="14">
                  <c:v>Brazil</c:v>
                </c:pt>
              </c:strCache>
            </c:strRef>
          </c:cat>
          <c:val>
            <c:numRef>
              <c:f>Sheet1!$B$2:$B$16</c:f>
              <c:numCache>
                <c:formatCode>General</c:formatCode>
                <c:ptCount val="15"/>
                <c:pt idx="0">
                  <c:v>535</c:v>
                </c:pt>
                <c:pt idx="1">
                  <c:v>516</c:v>
                </c:pt>
                <c:pt idx="2">
                  <c:v>497</c:v>
                </c:pt>
                <c:pt idx="3">
                  <c:v>487</c:v>
                </c:pt>
                <c:pt idx="4">
                  <c:v>527</c:v>
                </c:pt>
                <c:pt idx="5">
                  <c:v>494</c:v>
                </c:pt>
                <c:pt idx="6">
                  <c:v>517</c:v>
                </c:pt>
                <c:pt idx="7">
                  <c:v>498</c:v>
                </c:pt>
                <c:pt idx="8">
                  <c:v>497</c:v>
                </c:pt>
                <c:pt idx="9">
                  <c:v>493</c:v>
                </c:pt>
                <c:pt idx="10">
                  <c:v>428</c:v>
                </c:pt>
                <c:pt idx="11">
                  <c:v>409</c:v>
                </c:pt>
                <c:pt idx="12">
                  <c:v>423</c:v>
                </c:pt>
                <c:pt idx="13">
                  <c:v>397</c:v>
                </c:pt>
                <c:pt idx="14">
                  <c:v>407</c:v>
                </c:pt>
              </c:numCache>
            </c:numRef>
          </c:val>
          <c:extLst xmlns:c16r2="http://schemas.microsoft.com/office/drawing/2015/06/chart">
            <c:ext xmlns:c16="http://schemas.microsoft.com/office/drawing/2014/chart" uri="{C3380CC4-5D6E-409C-BE32-E72D297353CC}">
              <c16:uniqueId val="{00000000-CC6B-8C43-9A1E-242548265A57}"/>
            </c:ext>
          </c:extLst>
        </c:ser>
        <c:dLbls/>
        <c:gapWidth val="70"/>
        <c:axId val="138155904"/>
        <c:axId val="138157440"/>
      </c:barChart>
      <c:catAx>
        <c:axId val="138155904"/>
        <c:scaling>
          <c:orientation val="maxMin"/>
        </c:scaling>
        <c:axPos val="l"/>
        <c:numFmt formatCode="General" sourceLinked="0"/>
        <c:majorTickMark val="none"/>
        <c:tickLblPos val="nextTo"/>
        <c:spPr>
          <a:ln w="12700" cap="flat">
            <a:noFill/>
            <a:miter lim="400000"/>
          </a:ln>
        </c:spPr>
        <c:txPr>
          <a:bodyPr rot="0"/>
          <a:lstStyle/>
          <a:p>
            <a:pPr>
              <a:defRPr lang="en-US" sz="1400" b="0" i="0" u="none" strike="noStrike">
                <a:solidFill>
                  <a:srgbClr val="FFFFFF"/>
                </a:solidFill>
                <a:latin typeface="Avenir Next"/>
              </a:defRPr>
            </a:pPr>
            <a:endParaRPr lang="id-ID"/>
          </a:p>
        </c:txPr>
        <c:crossAx val="138157440"/>
        <c:crosses val="autoZero"/>
        <c:auto val="1"/>
        <c:lblAlgn val="ctr"/>
        <c:lblOffset val="100"/>
        <c:noMultiLvlLbl val="1"/>
      </c:catAx>
      <c:valAx>
        <c:axId val="138157440"/>
        <c:scaling>
          <c:orientation val="minMax"/>
          <c:min val="360"/>
        </c:scaling>
        <c:axPos val="t"/>
        <c:numFmt formatCode="0.00" sourceLinked="0"/>
        <c:majorTickMark val="none"/>
        <c:tickLblPos val="high"/>
        <c:spPr>
          <a:ln w="12700" cap="flat">
            <a:noFill/>
            <a:miter lim="400000"/>
          </a:ln>
        </c:spPr>
        <c:txPr>
          <a:bodyPr rot="0"/>
          <a:lstStyle/>
          <a:p>
            <a:pPr>
              <a:defRPr lang="en-US" sz="1400" b="0" i="0" u="none" strike="noStrike">
                <a:solidFill>
                  <a:srgbClr val="FFFFFF"/>
                </a:solidFill>
                <a:latin typeface="Avenir Next"/>
              </a:defRPr>
            </a:pPr>
            <a:endParaRPr lang="id-ID"/>
          </a:p>
        </c:txPr>
        <c:crossAx val="138155904"/>
        <c:crosses val="autoZero"/>
        <c:crossBetween val="between"/>
        <c:majorUnit val="60"/>
        <c:minorUnit val="30"/>
      </c:valAx>
      <c:spPr>
        <a:noFill/>
        <a:ln w="12700" cap="flat">
          <a:noFill/>
          <a:miter lim="400000"/>
        </a:ln>
        <a:effectLst/>
      </c:spPr>
    </c:plotArea>
    <c:plotVisOnly val="1"/>
    <c:dispBlanksAs val="gap"/>
    <c:showDLblsOverMax val="1"/>
  </c:chart>
  <c:spPr>
    <a:noFill/>
    <a:ln>
      <a:noFill/>
    </a:ln>
    <a:effectLst/>
  </c:spPr>
  <c:externalData r:id="rId1"/>
</c:chartSpace>
</file>

<file path=ppt/charts/chart14.xml><?xml version="1.0" encoding="utf-8"?>
<c:chartSpace xmlns:c="http://schemas.openxmlformats.org/drawingml/2006/chart" xmlns:a="http://schemas.openxmlformats.org/drawingml/2006/main" xmlns:r="http://schemas.openxmlformats.org/officeDocument/2006/relationships">
  <c:lang val="id-ID"/>
  <c:style val="18"/>
  <c:chart>
    <c:autoTitleDeleted val="1"/>
    <c:plotArea>
      <c:layout>
        <c:manualLayout>
          <c:layoutTarget val="inner"/>
          <c:xMode val="edge"/>
          <c:yMode val="edge"/>
          <c:x val="0.53936699999999893"/>
          <c:y val="5.2321300000000001E-2"/>
          <c:w val="0.37210200000000032"/>
          <c:h val="0.86203399999999997"/>
        </c:manualLayout>
      </c:layout>
      <c:barChart>
        <c:barDir val="bar"/>
        <c:grouping val="clustered"/>
        <c:ser>
          <c:idx val="0"/>
          <c:order val="0"/>
          <c:tx>
            <c:strRef>
              <c:f>Sheet1!$B$1</c:f>
              <c:strCache>
                <c:ptCount val="1"/>
                <c:pt idx="0">
                  <c:v>Science</c:v>
                </c:pt>
              </c:strCache>
            </c:strRef>
          </c:tx>
          <c:spPr>
            <a:solidFill>
              <a:schemeClr val="accent2">
                <a:hueOff val="-554920"/>
                <a:satOff val="-21482"/>
                <a:lumOff val="-6228"/>
              </a:schemeClr>
            </a:solidFill>
            <a:ln w="12700" cap="flat">
              <a:noFill/>
              <a:miter lim="400000"/>
            </a:ln>
            <a:effectLst/>
          </c:spPr>
          <c:dLbls>
            <c:spPr>
              <a:noFill/>
              <a:ln>
                <a:noFill/>
              </a:ln>
              <a:effectLst/>
            </c:spPr>
            <c:txPr>
              <a:bodyPr wrap="square" lIns="38100" tIns="19050" rIns="38100" bIns="19050" anchor="ctr">
                <a:spAutoFit/>
              </a:bodyPr>
              <a:lstStyle/>
              <a:p>
                <a:pPr>
                  <a:defRPr lang="en-US" sz="1200">
                    <a:solidFill>
                      <a:schemeClr val="accent2">
                        <a:lumMod val="50000"/>
                      </a:schemeClr>
                    </a:solidFill>
                  </a:defRPr>
                </a:pPr>
                <a:endParaRPr lang="id-ID"/>
              </a:p>
            </c:txPr>
            <c:dLblPos val="outEnd"/>
            <c:showVal val="1"/>
            <c:extLst xmlns:c16r2="http://schemas.microsoft.com/office/drawing/2015/06/chart">
              <c:ext xmlns:c15="http://schemas.microsoft.com/office/drawing/2012/chart" uri="{CE6537A1-D6FC-4f65-9D91-7224C49458BB}">
                <c15:layout/>
                <c15:showLeaderLines val="1"/>
              </c:ext>
            </c:extLst>
          </c:dLbls>
          <c:cat>
            <c:strRef>
              <c:f>Sheet1!$A$2:$A$16</c:f>
              <c:strCache>
                <c:ptCount val="15"/>
                <c:pt idx="0">
                  <c:v>Singapore</c:v>
                </c:pt>
                <c:pt idx="1">
                  <c:v>Japan</c:v>
                </c:pt>
                <c:pt idx="2">
                  <c:v>Chinese Taipei</c:v>
                </c:pt>
                <c:pt idx="3">
                  <c:v>Vietnam</c:v>
                </c:pt>
                <c:pt idx="4">
                  <c:v>Hong Kong (China)</c:v>
                </c:pt>
                <c:pt idx="5">
                  <c:v>B-S-J-G (China)</c:v>
                </c:pt>
                <c:pt idx="6">
                  <c:v>Korea</c:v>
                </c:pt>
                <c:pt idx="7">
                  <c:v>United Kingdom</c:v>
                </c:pt>
                <c:pt idx="8">
                  <c:v>United States</c:v>
                </c:pt>
                <c:pt idx="9">
                  <c:v>OECD average </c:v>
                </c:pt>
                <c:pt idx="10">
                  <c:v>Turkey</c:v>
                </c:pt>
                <c:pt idx="11">
                  <c:v>Thailand</c:v>
                </c:pt>
                <c:pt idx="12">
                  <c:v>Mexico</c:v>
                </c:pt>
                <c:pt idx="13">
                  <c:v>Indonesia</c:v>
                </c:pt>
                <c:pt idx="14">
                  <c:v>Brazil</c:v>
                </c:pt>
              </c:strCache>
            </c:strRef>
          </c:cat>
          <c:val>
            <c:numRef>
              <c:f>Sheet1!$B$2:$B$16</c:f>
              <c:numCache>
                <c:formatCode>General</c:formatCode>
                <c:ptCount val="15"/>
                <c:pt idx="0">
                  <c:v>556</c:v>
                </c:pt>
                <c:pt idx="1">
                  <c:v>538</c:v>
                </c:pt>
                <c:pt idx="2">
                  <c:v>532</c:v>
                </c:pt>
                <c:pt idx="3">
                  <c:v>525</c:v>
                </c:pt>
                <c:pt idx="4">
                  <c:v>523</c:v>
                </c:pt>
                <c:pt idx="5">
                  <c:v>518</c:v>
                </c:pt>
                <c:pt idx="6">
                  <c:v>516</c:v>
                </c:pt>
                <c:pt idx="7">
                  <c:v>509</c:v>
                </c:pt>
                <c:pt idx="8">
                  <c:v>496</c:v>
                </c:pt>
                <c:pt idx="9">
                  <c:v>493</c:v>
                </c:pt>
                <c:pt idx="10">
                  <c:v>425</c:v>
                </c:pt>
                <c:pt idx="11">
                  <c:v>421</c:v>
                </c:pt>
                <c:pt idx="12">
                  <c:v>416</c:v>
                </c:pt>
                <c:pt idx="13">
                  <c:v>403</c:v>
                </c:pt>
                <c:pt idx="14">
                  <c:v>401</c:v>
                </c:pt>
              </c:numCache>
            </c:numRef>
          </c:val>
          <c:extLst xmlns:c16r2="http://schemas.microsoft.com/office/drawing/2015/06/chart">
            <c:ext xmlns:c16="http://schemas.microsoft.com/office/drawing/2014/chart" uri="{C3380CC4-5D6E-409C-BE32-E72D297353CC}">
              <c16:uniqueId val="{00000000-4965-C14E-8DE3-A29CCF3B547E}"/>
            </c:ext>
          </c:extLst>
        </c:ser>
        <c:dLbls/>
        <c:gapWidth val="70"/>
        <c:axId val="138197632"/>
        <c:axId val="140521856"/>
      </c:barChart>
      <c:catAx>
        <c:axId val="138197632"/>
        <c:scaling>
          <c:orientation val="maxMin"/>
        </c:scaling>
        <c:axPos val="l"/>
        <c:numFmt formatCode="General" sourceLinked="0"/>
        <c:majorTickMark val="none"/>
        <c:tickLblPos val="nextTo"/>
        <c:spPr>
          <a:ln w="12700" cap="flat">
            <a:noFill/>
            <a:miter lim="400000"/>
          </a:ln>
        </c:spPr>
        <c:txPr>
          <a:bodyPr rot="0"/>
          <a:lstStyle/>
          <a:p>
            <a:pPr>
              <a:defRPr lang="en-US" sz="1200" b="0" i="0" u="none" strike="noStrike">
                <a:solidFill>
                  <a:schemeClr val="tx2"/>
                </a:solidFill>
                <a:latin typeface="Avenir Next"/>
              </a:defRPr>
            </a:pPr>
            <a:endParaRPr lang="id-ID"/>
          </a:p>
        </c:txPr>
        <c:crossAx val="140521856"/>
        <c:crosses val="autoZero"/>
        <c:auto val="1"/>
        <c:lblAlgn val="ctr"/>
        <c:lblOffset val="100"/>
        <c:noMultiLvlLbl val="1"/>
      </c:catAx>
      <c:valAx>
        <c:axId val="140521856"/>
        <c:scaling>
          <c:orientation val="minMax"/>
          <c:min val="360"/>
        </c:scaling>
        <c:axPos val="t"/>
        <c:numFmt formatCode="0.00" sourceLinked="0"/>
        <c:majorTickMark val="none"/>
        <c:tickLblPos val="high"/>
        <c:spPr>
          <a:ln w="12700" cap="flat">
            <a:noFill/>
            <a:miter lim="400000"/>
          </a:ln>
        </c:spPr>
        <c:txPr>
          <a:bodyPr rot="0"/>
          <a:lstStyle/>
          <a:p>
            <a:pPr>
              <a:defRPr lang="en-US" sz="1400" b="0" i="0" u="none" strike="noStrike">
                <a:solidFill>
                  <a:srgbClr val="FFFFFF"/>
                </a:solidFill>
                <a:latin typeface="Avenir Next"/>
              </a:defRPr>
            </a:pPr>
            <a:endParaRPr lang="id-ID"/>
          </a:p>
        </c:txPr>
        <c:crossAx val="138197632"/>
        <c:crosses val="autoZero"/>
        <c:crossBetween val="between"/>
        <c:majorUnit val="60"/>
        <c:minorUnit val="30"/>
      </c:valAx>
      <c:spPr>
        <a:noFill/>
        <a:ln w="12700" cap="flat">
          <a:noFill/>
          <a:miter lim="400000"/>
        </a:ln>
        <a:effectLst/>
      </c:spPr>
    </c:plotArea>
    <c:plotVisOnly val="1"/>
    <c:dispBlanksAs val="gap"/>
    <c:showDLblsOverMax val="1"/>
  </c:chart>
  <c:spPr>
    <a:noFill/>
    <a:ln>
      <a:noFill/>
    </a:ln>
    <a:effectLst/>
  </c:spPr>
  <c:externalData r:id="rId1"/>
</c:chartSpace>
</file>

<file path=ppt/charts/chart15.xml><?xml version="1.0" encoding="utf-8"?>
<c:chartSpace xmlns:c="http://schemas.openxmlformats.org/drawingml/2006/chart" xmlns:a="http://schemas.openxmlformats.org/drawingml/2006/main" xmlns:r="http://schemas.openxmlformats.org/officeDocument/2006/relationships">
  <c:lang val="id-ID"/>
  <c:chart>
    <c:autoTitleDeleted val="1"/>
    <c:plotArea>
      <c:layout>
        <c:manualLayout>
          <c:layoutTarget val="inner"/>
          <c:xMode val="edge"/>
          <c:yMode val="edge"/>
          <c:x val="8.1996841620772448E-2"/>
          <c:y val="1.91296734692952E-2"/>
          <c:w val="0.84012580853209784"/>
          <c:h val="0.83331013622783723"/>
        </c:manualLayout>
      </c:layout>
      <c:lineChart>
        <c:grouping val="standard"/>
        <c:ser>
          <c:idx val="0"/>
          <c:order val="0"/>
          <c:tx>
            <c:strRef>
              <c:f>Sheet1!$B$1</c:f>
              <c:strCache>
                <c:ptCount val="1"/>
                <c:pt idx="0">
                  <c:v>Pendidikan</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dLbls>
            <c:dLbl>
              <c:idx val="3"/>
              <c:layout>
                <c:manualLayout>
                  <c:x val="-7.3296329267887983E-2"/>
                  <c:y val="-3.9280431973405652E-2"/>
                </c:manualLayout>
              </c:layout>
              <c:spPr>
                <a:noFill/>
                <a:ln>
                  <a:noFill/>
                </a:ln>
                <a:effectLst/>
              </c:spPr>
              <c:txPr>
                <a:bodyPr rot="0" spcFirstLastPara="1" vertOverflow="ellipsis" vert="horz" wrap="square" anchor="ctr" anchorCtr="1"/>
                <a:lstStyle/>
                <a:p>
                  <a:pPr>
                    <a:defRPr lang="en-US" sz="1100" b="0" i="0" u="none" strike="noStrike" kern="1200" baseline="0">
                      <a:solidFill>
                        <a:srgbClr val="FF0000"/>
                      </a:solidFill>
                      <a:latin typeface="Bahnschrift" panose="020B0502040204020203" pitchFamily="34" charset="0"/>
                      <a:ea typeface="+mn-ea"/>
                      <a:cs typeface="+mn-cs"/>
                    </a:defRPr>
                  </a:pPr>
                  <a:endParaRPr lang="id-ID"/>
                </a:p>
              </c:txPr>
              <c:showVal val="1"/>
              <c:extLst xmlns:c16r2="http://schemas.microsoft.com/office/drawing/2015/06/chart">
                <c:ext xmlns:c16="http://schemas.microsoft.com/office/drawing/2014/chart" uri="{C3380CC4-5D6E-409C-BE32-E72D297353CC}">
                  <c16:uniqueId val="{00000000-9446-4D93-BA38-A876A6488C83}"/>
                </c:ext>
                <c:ext xmlns:c15="http://schemas.microsoft.com/office/drawing/2012/chart" uri="{CE6537A1-D6FC-4f65-9D91-7224C49458BB}">
                  <c15:layout/>
                </c:ext>
              </c:extLst>
            </c:dLbl>
            <c:dLbl>
              <c:idx val="7"/>
              <c:layout/>
              <c:showVal val="1"/>
              <c:extLst xmlns:c16r2="http://schemas.microsoft.com/office/drawing/2015/06/chart">
                <c:ext xmlns:c16="http://schemas.microsoft.com/office/drawing/2014/chart" uri="{C3380CC4-5D6E-409C-BE32-E72D297353CC}">
                  <c16:uniqueId val="{00000001-9446-4D93-BA38-A876A6488C83}"/>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Sheet1!$B$2:$B$9</c:f>
              <c:numCache>
                <c:formatCode>General</c:formatCode>
                <c:ptCount val="8"/>
                <c:pt idx="0">
                  <c:v>266.89999999999969</c:v>
                </c:pt>
                <c:pt idx="1">
                  <c:v>310.8</c:v>
                </c:pt>
                <c:pt idx="2">
                  <c:v>345.3</c:v>
                </c:pt>
                <c:pt idx="3">
                  <c:v>353.4</c:v>
                </c:pt>
                <c:pt idx="4">
                  <c:v>390.1</c:v>
                </c:pt>
                <c:pt idx="5">
                  <c:v>370.4</c:v>
                </c:pt>
                <c:pt idx="6">
                  <c:v>419.8</c:v>
                </c:pt>
                <c:pt idx="7">
                  <c:v>444.1</c:v>
                </c:pt>
              </c:numCache>
            </c:numRef>
          </c:val>
          <c:extLst xmlns:c16r2="http://schemas.microsoft.com/office/drawing/2015/06/chart">
            <c:ext xmlns:c16="http://schemas.microsoft.com/office/drawing/2014/chart" uri="{C3380CC4-5D6E-409C-BE32-E72D297353CC}">
              <c16:uniqueId val="{00000002-9446-4D93-BA38-A876A6488C83}"/>
            </c:ext>
          </c:extLst>
        </c:ser>
        <c:ser>
          <c:idx val="1"/>
          <c:order val="1"/>
          <c:tx>
            <c:strRef>
              <c:f>Sheet1!$C$1</c:f>
              <c:strCache>
                <c:ptCount val="1"/>
                <c:pt idx="0">
                  <c:v>Infrastruktur</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dLbls>
            <c:dLbl>
              <c:idx val="3"/>
              <c:layout>
                <c:manualLayout>
                  <c:x val="-5.9553267530158993E-2"/>
                  <c:y val="4.1899127438299308E-2"/>
                </c:manualLayout>
              </c:layout>
              <c:spPr>
                <a:noFill/>
                <a:ln>
                  <a:noFill/>
                </a:ln>
                <a:effectLst/>
              </c:spPr>
              <c:txPr>
                <a:bodyPr rot="0" spcFirstLastPara="1" vertOverflow="ellipsis" vert="horz" wrap="square" anchor="ctr" anchorCtr="1"/>
                <a:lstStyle/>
                <a:p>
                  <a:pPr>
                    <a:defRPr lang="en-US" sz="1100" b="0" i="0" u="none" strike="noStrike" kern="1200" baseline="0">
                      <a:solidFill>
                        <a:srgbClr val="0070C0"/>
                      </a:solidFill>
                      <a:latin typeface="Bahnschrift" panose="020B0502040204020203" pitchFamily="34" charset="0"/>
                      <a:ea typeface="+mn-ea"/>
                      <a:cs typeface="+mn-cs"/>
                    </a:defRPr>
                  </a:pPr>
                  <a:endParaRPr lang="id-ID"/>
                </a:p>
              </c:txPr>
              <c:showVal val="1"/>
              <c:extLst xmlns:c16r2="http://schemas.microsoft.com/office/drawing/2015/06/chart">
                <c:ext xmlns:c16="http://schemas.microsoft.com/office/drawing/2014/chart" uri="{C3380CC4-5D6E-409C-BE32-E72D297353CC}">
                  <c16:uniqueId val="{00000003-9446-4D93-BA38-A876A6488C83}"/>
                </c:ext>
                <c:ext xmlns:c15="http://schemas.microsoft.com/office/drawing/2012/chart" uri="{CE6537A1-D6FC-4f65-9D91-7224C49458BB}">
                  <c15:layout/>
                </c:ext>
              </c:extLst>
            </c:dLbl>
            <c:dLbl>
              <c:idx val="7"/>
              <c:layout/>
              <c:showVal val="1"/>
              <c:extLst xmlns:c16r2="http://schemas.microsoft.com/office/drawing/2015/06/chart">
                <c:ext xmlns:c16="http://schemas.microsoft.com/office/drawing/2014/chart" uri="{C3380CC4-5D6E-409C-BE32-E72D297353CC}">
                  <c16:uniqueId val="{00000004-9446-4D93-BA38-A876A6488C83}"/>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Sheet1!$C$2:$C$9</c:f>
              <c:numCache>
                <c:formatCode>General</c:formatCode>
                <c:ptCount val="8"/>
                <c:pt idx="0">
                  <c:v>114.2</c:v>
                </c:pt>
                <c:pt idx="1">
                  <c:v>145.5</c:v>
                </c:pt>
                <c:pt idx="2">
                  <c:v>155.9</c:v>
                </c:pt>
                <c:pt idx="3">
                  <c:v>154.69999999999999</c:v>
                </c:pt>
                <c:pt idx="4">
                  <c:v>256.10000000000002</c:v>
                </c:pt>
                <c:pt idx="5">
                  <c:v>269.10000000000002</c:v>
                </c:pt>
                <c:pt idx="6">
                  <c:v>388.3</c:v>
                </c:pt>
                <c:pt idx="7">
                  <c:v>410.7</c:v>
                </c:pt>
              </c:numCache>
            </c:numRef>
          </c:val>
          <c:extLst xmlns:c16r2="http://schemas.microsoft.com/office/drawing/2015/06/chart">
            <c:ext xmlns:c16="http://schemas.microsoft.com/office/drawing/2014/chart" uri="{C3380CC4-5D6E-409C-BE32-E72D297353CC}">
              <c16:uniqueId val="{00000005-9446-4D93-BA38-A876A6488C83}"/>
            </c:ext>
          </c:extLst>
        </c:ser>
        <c:ser>
          <c:idx val="2"/>
          <c:order val="2"/>
          <c:tx>
            <c:strRef>
              <c:f>Sheet1!$D$1</c:f>
              <c:strCache>
                <c:ptCount val="1"/>
                <c:pt idx="0">
                  <c:v>Kesehatan</c:v>
                </c:pt>
              </c:strCache>
            </c:strRef>
          </c:tx>
          <c:spPr>
            <a:ln w="28575" cap="rnd">
              <a:solidFill>
                <a:schemeClr val="bg1">
                  <a:lumMod val="50000"/>
                </a:schemeClr>
              </a:solidFill>
              <a:round/>
            </a:ln>
            <a:effectLst/>
          </c:spPr>
          <c:marker>
            <c:symbol val="circle"/>
            <c:size val="5"/>
            <c:spPr>
              <a:solidFill>
                <a:schemeClr val="bg1">
                  <a:lumMod val="50000"/>
                </a:schemeClr>
              </a:solidFill>
              <a:ln w="9525">
                <a:solidFill>
                  <a:schemeClr val="bg1">
                    <a:lumMod val="50000"/>
                  </a:schemeClr>
                </a:solidFill>
              </a:ln>
              <a:effectLst/>
            </c:spPr>
          </c:marker>
          <c:dLbls>
            <c:dLbl>
              <c:idx val="3"/>
              <c:layout>
                <c:manualLayout>
                  <c:x val="-4.5810205792429989E-2"/>
                  <c:y val="3.6661736508511816E-2"/>
                </c:manualLayout>
              </c:layout>
              <c:numFmt formatCode="#,##0.0" sourceLinked="0"/>
              <c:spPr>
                <a:noFill/>
                <a:ln>
                  <a:noFill/>
                </a:ln>
                <a:effectLst/>
              </c:spPr>
              <c:txPr>
                <a:bodyPr rot="0" spcFirstLastPara="1" vertOverflow="ellipsis" vert="horz" wrap="square" anchor="ctr" anchorCtr="1"/>
                <a:lstStyle/>
                <a:p>
                  <a:pPr>
                    <a:defRPr lang="en-US" sz="1100" b="0" i="0" u="none" strike="noStrike" kern="1200" baseline="0">
                      <a:solidFill>
                        <a:schemeClr val="bg1">
                          <a:lumMod val="50000"/>
                        </a:schemeClr>
                      </a:solidFill>
                      <a:latin typeface="Bahnschrift" panose="020B0502040204020203" pitchFamily="34" charset="0"/>
                      <a:ea typeface="+mn-ea"/>
                      <a:cs typeface="+mn-cs"/>
                    </a:defRPr>
                  </a:pPr>
                  <a:endParaRPr lang="id-ID"/>
                </a:p>
              </c:txPr>
              <c:showVal val="1"/>
              <c:extLst xmlns:c16r2="http://schemas.microsoft.com/office/drawing/2015/06/chart">
                <c:ext xmlns:c16="http://schemas.microsoft.com/office/drawing/2014/chart" uri="{C3380CC4-5D6E-409C-BE32-E72D297353CC}">
                  <c16:uniqueId val="{00000006-9446-4D93-BA38-A876A6488C83}"/>
                </c:ext>
                <c:ext xmlns:c15="http://schemas.microsoft.com/office/drawing/2012/chart" uri="{CE6537A1-D6FC-4f65-9D91-7224C49458BB}">
                  <c15:layout/>
                </c:ext>
              </c:extLst>
            </c:dLbl>
            <c:dLbl>
              <c:idx val="7"/>
              <c:layout>
                <c:manualLayout>
                  <c:x val="0"/>
                  <c:y val="-2.0383891268792993E-2"/>
                </c:manualLayout>
              </c:layout>
              <c:showVal val="1"/>
              <c:extLst xmlns:c16r2="http://schemas.microsoft.com/office/drawing/2015/06/chart">
                <c:ext xmlns:c16="http://schemas.microsoft.com/office/drawing/2014/chart" uri="{C3380CC4-5D6E-409C-BE32-E72D297353CC}">
                  <c16:uniqueId val="{00000007-9446-4D93-BA38-A876A6488C83}"/>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Sheet1!$D$2:$D$9</c:f>
              <c:numCache>
                <c:formatCode>General</c:formatCode>
                <c:ptCount val="8"/>
                <c:pt idx="0">
                  <c:v>41</c:v>
                </c:pt>
                <c:pt idx="1">
                  <c:v>46.6</c:v>
                </c:pt>
                <c:pt idx="2">
                  <c:v>52.7</c:v>
                </c:pt>
                <c:pt idx="3">
                  <c:v>59.7</c:v>
                </c:pt>
                <c:pt idx="4">
                  <c:v>65.900000000000006</c:v>
                </c:pt>
                <c:pt idx="5">
                  <c:v>92.3</c:v>
                </c:pt>
                <c:pt idx="6">
                  <c:v>104.9</c:v>
                </c:pt>
                <c:pt idx="7">
                  <c:v>111</c:v>
                </c:pt>
              </c:numCache>
            </c:numRef>
          </c:val>
          <c:extLst xmlns:c16r2="http://schemas.microsoft.com/office/drawing/2015/06/chart">
            <c:ext xmlns:c16="http://schemas.microsoft.com/office/drawing/2014/chart" uri="{C3380CC4-5D6E-409C-BE32-E72D297353CC}">
              <c16:uniqueId val="{00000008-9446-4D93-BA38-A876A6488C83}"/>
            </c:ext>
          </c:extLst>
        </c:ser>
        <c:ser>
          <c:idx val="3"/>
          <c:order val="3"/>
          <c:tx>
            <c:strRef>
              <c:f>Sheet1!$E$1</c:f>
              <c:strCache>
                <c:ptCount val="1"/>
                <c:pt idx="0">
                  <c:v>Subsidi Energi</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dLbls>
            <c:dLbl>
              <c:idx val="3"/>
              <c:layout>
                <c:manualLayout>
                  <c:x val="4.5810205792429989E-3"/>
                  <c:y val="1.5712172789362225E-2"/>
                </c:manualLayout>
              </c:layout>
              <c:spPr>
                <a:noFill/>
                <a:ln>
                  <a:noFill/>
                </a:ln>
                <a:effectLst/>
              </c:spPr>
              <c:txPr>
                <a:bodyPr rot="0" spcFirstLastPara="1" vertOverflow="ellipsis" vert="horz" wrap="square" anchor="ctr" anchorCtr="1"/>
                <a:lstStyle/>
                <a:p>
                  <a:pPr>
                    <a:defRPr lang="en-US" sz="1100" b="0" i="0" u="none" strike="noStrike" kern="1200" baseline="0">
                      <a:solidFill>
                        <a:srgbClr val="00B050"/>
                      </a:solidFill>
                      <a:latin typeface="Bahnschrift" panose="020B0502040204020203" pitchFamily="34" charset="0"/>
                      <a:ea typeface="+mn-ea"/>
                      <a:cs typeface="+mn-cs"/>
                    </a:defRPr>
                  </a:pPr>
                  <a:endParaRPr lang="id-ID"/>
                </a:p>
              </c:txPr>
              <c:showVal val="1"/>
              <c:extLst xmlns:c16r2="http://schemas.microsoft.com/office/drawing/2015/06/chart">
                <c:ext xmlns:c16="http://schemas.microsoft.com/office/drawing/2014/chart" uri="{C3380CC4-5D6E-409C-BE32-E72D297353CC}">
                  <c16:uniqueId val="{00000009-9446-4D93-BA38-A876A6488C83}"/>
                </c:ext>
                <c:ext xmlns:c15="http://schemas.microsoft.com/office/drawing/2012/chart" uri="{CE6537A1-D6FC-4f65-9D91-7224C49458BB}">
                  <c15:layout/>
                </c:ext>
              </c:extLst>
            </c:dLbl>
            <c:dLbl>
              <c:idx val="7"/>
              <c:layout>
                <c:manualLayout>
                  <c:x val="0"/>
                  <c:y val="7.6439592257972503E-3"/>
                </c:manualLayout>
              </c:layout>
              <c:showVal val="1"/>
              <c:extLst xmlns:c16r2="http://schemas.microsoft.com/office/drawing/2015/06/chart">
                <c:ext xmlns:c16="http://schemas.microsoft.com/office/drawing/2014/chart" uri="{C3380CC4-5D6E-409C-BE32-E72D297353CC}">
                  <c16:uniqueId val="{0000000A-9446-4D93-BA38-A876A6488C83}"/>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Sheet1!$E$2:$E$9</c:f>
              <c:numCache>
                <c:formatCode>General</c:formatCode>
                <c:ptCount val="8"/>
                <c:pt idx="0">
                  <c:v>255</c:v>
                </c:pt>
                <c:pt idx="1">
                  <c:v>306.3</c:v>
                </c:pt>
                <c:pt idx="2">
                  <c:v>310</c:v>
                </c:pt>
                <c:pt idx="3">
                  <c:v>350.3</c:v>
                </c:pt>
                <c:pt idx="4">
                  <c:v>137.80000000000001</c:v>
                </c:pt>
                <c:pt idx="5">
                  <c:v>94.4</c:v>
                </c:pt>
                <c:pt idx="6">
                  <c:v>77.3</c:v>
                </c:pt>
                <c:pt idx="7">
                  <c:v>94.5</c:v>
                </c:pt>
              </c:numCache>
            </c:numRef>
          </c:val>
          <c:extLst xmlns:c16r2="http://schemas.microsoft.com/office/drawing/2015/06/chart">
            <c:ext xmlns:c16="http://schemas.microsoft.com/office/drawing/2014/chart" uri="{C3380CC4-5D6E-409C-BE32-E72D297353CC}">
              <c16:uniqueId val="{0000000B-9446-4D93-BA38-A876A6488C83}"/>
            </c:ext>
          </c:extLst>
        </c:ser>
        <c:dLbls/>
        <c:marker val="1"/>
        <c:axId val="141617408"/>
        <c:axId val="143219712"/>
      </c:lineChart>
      <c:catAx>
        <c:axId val="14161740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Bahnschrift" panose="020B0502040204020203" pitchFamily="34" charset="0"/>
                <a:ea typeface="+mn-ea"/>
                <a:cs typeface="+mn-cs"/>
              </a:defRPr>
            </a:pPr>
            <a:endParaRPr lang="id-ID"/>
          </a:p>
        </c:txPr>
        <c:crossAx val="143219712"/>
        <c:crosses val="autoZero"/>
        <c:auto val="1"/>
        <c:lblAlgn val="ctr"/>
        <c:lblOffset val="100"/>
      </c:catAx>
      <c:valAx>
        <c:axId val="143219712"/>
        <c:scaling>
          <c:orientation val="minMax"/>
        </c:scaling>
        <c:axPos val="l"/>
        <c:numFmt formatCode="General" sourceLinked="1"/>
        <c:majorTickMark val="none"/>
        <c:tickLblPos val="nextTo"/>
        <c:spPr>
          <a:noFill/>
          <a:ln>
            <a:noFill/>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Bahnschrift" panose="020B0502040204020203" pitchFamily="34" charset="0"/>
                <a:ea typeface="+mn-ea"/>
                <a:cs typeface="+mn-cs"/>
              </a:defRPr>
            </a:pPr>
            <a:endParaRPr lang="id-ID"/>
          </a:p>
        </c:txPr>
        <c:crossAx val="141617408"/>
        <c:crosses val="autoZero"/>
        <c:crossBetween val="between"/>
        <c:majorUnit val="100"/>
      </c:valAx>
      <c:spPr>
        <a:noFill/>
        <a:ln>
          <a:noFill/>
        </a:ln>
        <a:effectLst/>
      </c:spPr>
    </c:plotArea>
    <c:legend>
      <c:legendPos val="b"/>
      <c:layout/>
      <c:spPr>
        <a:noFill/>
        <a:ln>
          <a:noFill/>
        </a:ln>
        <a:effectLst/>
      </c:spPr>
      <c:txPr>
        <a:bodyPr rot="0" spcFirstLastPara="1" vertOverflow="ellipsis" vert="horz" wrap="square" anchor="ctr" anchorCtr="1"/>
        <a:lstStyle/>
        <a:p>
          <a:pPr>
            <a:defRPr lang="en-US" sz="1197" b="0" i="0" u="none" strike="noStrike" kern="1200" baseline="0">
              <a:solidFill>
                <a:schemeClr val="tx1">
                  <a:lumMod val="65000"/>
                  <a:lumOff val="35000"/>
                </a:schemeClr>
              </a:solidFill>
              <a:latin typeface="Bahnschrift" panose="020B0502040204020203" pitchFamily="34" charset="0"/>
              <a:ea typeface="+mn-ea"/>
              <a:cs typeface="+mn-cs"/>
            </a:defRPr>
          </a:pPr>
          <a:endParaRPr lang="id-ID"/>
        </a:p>
      </c:txPr>
    </c:legend>
    <c:plotVisOnly val="1"/>
    <c:dispBlanksAs val="gap"/>
  </c:chart>
  <c:spPr>
    <a:noFill/>
    <a:ln>
      <a:noFill/>
    </a:ln>
    <a:effectLst/>
  </c:spPr>
  <c:txPr>
    <a:bodyPr/>
    <a:lstStyle/>
    <a:p>
      <a:pPr>
        <a:defRPr>
          <a:latin typeface="Bahnschrift" panose="020B0502040204020203" pitchFamily="34" charset="0"/>
        </a:defRPr>
      </a:pPr>
      <a:endParaRPr lang="id-ID"/>
    </a:p>
  </c:txPr>
  <c:externalData r:id="rId1"/>
</c:chartSpace>
</file>

<file path=ppt/charts/chart16.xml><?xml version="1.0" encoding="utf-8"?>
<c:chartSpace xmlns:c="http://schemas.openxmlformats.org/drawingml/2006/chart" xmlns:a="http://schemas.openxmlformats.org/drawingml/2006/main" xmlns:r="http://schemas.openxmlformats.org/officeDocument/2006/relationships">
  <c:lang val="id-ID"/>
  <c:clrMapOvr bg1="lt1" tx1="dk1" bg2="lt2" tx2="dk2" accent1="accent1" accent2="accent2" accent3="accent3" accent4="accent4" accent5="accent5" accent6="accent6" hlink="hlink" folHlink="folHlink"/>
  <c:chart>
    <c:autoTitleDeleted val="1"/>
    <c:plotArea>
      <c:layout/>
      <c:barChart>
        <c:barDir val="col"/>
        <c:grouping val="clustered"/>
        <c:ser>
          <c:idx val="0"/>
          <c:order val="0"/>
          <c:tx>
            <c:strRef>
              <c:f>Lelang!$A$2</c:f>
              <c:strCache>
                <c:ptCount val="1"/>
                <c:pt idx="0">
                  <c:v>Incoming Bids</c:v>
                </c:pt>
              </c:strCache>
            </c:strRef>
          </c:tx>
          <c:spPr>
            <a:solidFill>
              <a:schemeClr val="accent1"/>
            </a:solidFill>
            <a:ln>
              <a:noFill/>
            </a:ln>
            <a:effectLst/>
          </c:spPr>
          <c:cat>
            <c:numRef>
              <c:f>Lelang!$F$1:$J$1</c:f>
              <c:numCache>
                <c:formatCode>General</c:formatCode>
                <c:ptCount val="5"/>
                <c:pt idx="0">
                  <c:v>2013</c:v>
                </c:pt>
                <c:pt idx="1">
                  <c:v>2014</c:v>
                </c:pt>
                <c:pt idx="2">
                  <c:v>2015</c:v>
                </c:pt>
                <c:pt idx="3">
                  <c:v>2016</c:v>
                </c:pt>
                <c:pt idx="4">
                  <c:v>2017</c:v>
                </c:pt>
              </c:numCache>
            </c:numRef>
          </c:cat>
          <c:val>
            <c:numRef>
              <c:f>Lelang!$F$2:$J$2</c:f>
              <c:numCache>
                <c:formatCode>General</c:formatCode>
                <c:ptCount val="5"/>
                <c:pt idx="0">
                  <c:v>71.209999999999994</c:v>
                </c:pt>
                <c:pt idx="1">
                  <c:v>67.75</c:v>
                </c:pt>
                <c:pt idx="2">
                  <c:v>146.03</c:v>
                </c:pt>
                <c:pt idx="3">
                  <c:v>241.09</c:v>
                </c:pt>
                <c:pt idx="4">
                  <c:v>374.22999999999905</c:v>
                </c:pt>
              </c:numCache>
            </c:numRef>
          </c:val>
        </c:ser>
        <c:ser>
          <c:idx val="1"/>
          <c:order val="1"/>
          <c:tx>
            <c:strRef>
              <c:f>Lelang!$A$3</c:f>
              <c:strCache>
                <c:ptCount val="1"/>
                <c:pt idx="0">
                  <c:v>Awarded Bids</c:v>
                </c:pt>
              </c:strCache>
            </c:strRef>
          </c:tx>
          <c:spPr>
            <a:solidFill>
              <a:schemeClr val="accent3"/>
            </a:solidFill>
            <a:ln>
              <a:noFill/>
            </a:ln>
            <a:effectLst/>
          </c:spPr>
          <c:cat>
            <c:numRef>
              <c:f>Lelang!$F$1:$J$1</c:f>
              <c:numCache>
                <c:formatCode>General</c:formatCode>
                <c:ptCount val="5"/>
                <c:pt idx="0">
                  <c:v>2013</c:v>
                </c:pt>
                <c:pt idx="1">
                  <c:v>2014</c:v>
                </c:pt>
                <c:pt idx="2">
                  <c:v>2015</c:v>
                </c:pt>
                <c:pt idx="3">
                  <c:v>2016</c:v>
                </c:pt>
                <c:pt idx="4">
                  <c:v>2017</c:v>
                </c:pt>
              </c:numCache>
            </c:numRef>
          </c:cat>
          <c:val>
            <c:numRef>
              <c:f>Lelang!$F$3:$J$3</c:f>
              <c:numCache>
                <c:formatCode>General</c:formatCode>
                <c:ptCount val="5"/>
                <c:pt idx="0">
                  <c:v>20.97</c:v>
                </c:pt>
                <c:pt idx="1">
                  <c:v>21.62</c:v>
                </c:pt>
                <c:pt idx="2">
                  <c:v>56.290000000000013</c:v>
                </c:pt>
                <c:pt idx="3">
                  <c:v>104.82</c:v>
                </c:pt>
                <c:pt idx="4">
                  <c:v>135.13999999999999</c:v>
                </c:pt>
              </c:numCache>
            </c:numRef>
          </c:val>
        </c:ser>
        <c:dLbls/>
        <c:axId val="117028736"/>
        <c:axId val="117030272"/>
      </c:barChart>
      <c:catAx>
        <c:axId val="117028736"/>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id-ID"/>
          </a:p>
        </c:txPr>
        <c:crossAx val="117030272"/>
        <c:crosses val="autoZero"/>
        <c:auto val="1"/>
        <c:lblAlgn val="ctr"/>
        <c:lblOffset val="100"/>
      </c:catAx>
      <c:valAx>
        <c:axId val="117030272"/>
        <c:scaling>
          <c:orientation val="minMax"/>
        </c:scaling>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000" b="1" i="0" u="none" strike="noStrike" kern="1200" baseline="0">
                    <a:solidFill>
                      <a:schemeClr val="tx1">
                        <a:lumMod val="65000"/>
                        <a:lumOff val="35000"/>
                      </a:schemeClr>
                    </a:solidFill>
                    <a:latin typeface="+mn-lt"/>
                    <a:ea typeface="+mn-ea"/>
                    <a:cs typeface="+mn-cs"/>
                  </a:defRPr>
                </a:pPr>
                <a:r>
                  <a:rPr lang="en-US" b="1"/>
                  <a:t>Total Bids (Rp Triliun)</a:t>
                </a:r>
              </a:p>
            </c:rich>
          </c:tx>
          <c:layout/>
          <c:spPr>
            <a:noFill/>
            <a:ln>
              <a:noFill/>
            </a:ln>
            <a:effectLst/>
          </c:spPr>
        </c:title>
        <c:numFmt formatCode="General" sourceLinked="1"/>
        <c:majorTickMark val="none"/>
        <c:tickLblPos val="nextTo"/>
        <c:spPr>
          <a:noFill/>
          <a:ln>
            <a:noFill/>
          </a:ln>
          <a:effectLst/>
        </c:spPr>
        <c:txPr>
          <a:bodyPr rot="-60000000" spcFirstLastPara="1" vertOverflow="ellipsis" vert="horz" wrap="square" anchor="ctr" anchorCtr="1"/>
          <a:lstStyle/>
          <a:p>
            <a:pPr>
              <a:defRPr lang="en-US" sz="900" b="1" i="0" u="none" strike="noStrike" kern="1200" baseline="0">
                <a:solidFill>
                  <a:schemeClr val="tx1">
                    <a:lumMod val="65000"/>
                    <a:lumOff val="35000"/>
                  </a:schemeClr>
                </a:solidFill>
                <a:latin typeface="+mn-lt"/>
                <a:ea typeface="+mn-ea"/>
                <a:cs typeface="+mn-cs"/>
              </a:defRPr>
            </a:pPr>
            <a:endParaRPr lang="id-ID"/>
          </a:p>
        </c:txPr>
        <c:crossAx val="1170287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lang="en-US" sz="900" b="1" i="0" u="none" strike="noStrike" kern="1200" baseline="0">
                <a:solidFill>
                  <a:schemeClr val="tx1">
                    <a:lumMod val="65000"/>
                    <a:lumOff val="35000"/>
                  </a:schemeClr>
                </a:solidFill>
                <a:latin typeface="+mn-lt"/>
                <a:ea typeface="+mn-ea"/>
                <a:cs typeface="+mn-cs"/>
              </a:defRPr>
            </a:pPr>
            <a:endParaRPr lang="id-ID"/>
          </a:p>
        </c:txPr>
      </c:dTable>
      <c:spPr>
        <a:noFill/>
        <a:ln>
          <a:noFill/>
        </a:ln>
        <a:effectLst/>
      </c:spPr>
    </c:plotArea>
    <c:plotVisOnly val="1"/>
    <c:dispBlanksAs val="gap"/>
  </c:chart>
  <c:spPr>
    <a:solidFill>
      <a:schemeClr val="bg1"/>
    </a:solidFill>
    <a:ln w="9525" cap="flat" cmpd="sng" algn="ctr">
      <a:solidFill>
        <a:schemeClr val="tx1">
          <a:lumMod val="15000"/>
          <a:lumOff val="85000"/>
        </a:schemeClr>
      </a:solidFill>
      <a:round/>
    </a:ln>
    <a:effectLst/>
  </c:spPr>
  <c:txPr>
    <a:bodyPr/>
    <a:lstStyle/>
    <a:p>
      <a:pPr>
        <a:defRPr/>
      </a:pPr>
      <a:endParaRPr lang="id-ID"/>
    </a:p>
  </c:txPr>
  <c:externalData r:id="rId2"/>
</c:chartSpace>
</file>

<file path=ppt/charts/chart17.xml><?xml version="1.0" encoding="utf-8"?>
<c:chartSpace xmlns:c="http://schemas.openxmlformats.org/drawingml/2006/chart" xmlns:a="http://schemas.openxmlformats.org/drawingml/2006/main" xmlns:r="http://schemas.openxmlformats.org/officeDocument/2006/relationships">
  <c:lang val="id-ID"/>
  <c:chart>
    <c:title>
      <c:tx>
        <c:rich>
          <a:bodyPr rot="0" spcFirstLastPara="1" vertOverflow="ellipsis" vert="horz" wrap="square" anchor="ctr" anchorCtr="1"/>
          <a:lstStyle/>
          <a:p>
            <a:pPr>
              <a:defRPr lang="en-US" b="0" i="0" u="none" strike="noStrike" kern="1200" baseline="0">
                <a:solidFill>
                  <a:schemeClr val="dk1">
                    <a:lumMod val="65000"/>
                    <a:lumOff val="35000"/>
                  </a:schemeClr>
                </a:solidFill>
                <a:effectLst/>
                <a:latin typeface="+mn-lt"/>
                <a:ea typeface="+mn-ea"/>
                <a:cs typeface="+mn-cs"/>
              </a:defRPr>
            </a:pPr>
            <a:r>
              <a:rPr lang="id-ID"/>
              <a:t>Perkembangan </a:t>
            </a:r>
            <a:r>
              <a:rPr lang="en-US"/>
              <a:t>Nilai Pembiayaan</a:t>
            </a:r>
            <a:r>
              <a:rPr lang="id-ID"/>
              <a:t> SBSN</a:t>
            </a:r>
            <a:r>
              <a:rPr lang="en-US"/>
              <a:t> </a:t>
            </a:r>
            <a:endParaRPr lang="id-ID"/>
          </a:p>
          <a:p>
            <a:pPr>
              <a:defRPr lang="en-US" b="0" i="0" u="none" strike="noStrike" kern="1200" baseline="0">
                <a:solidFill>
                  <a:schemeClr val="dk1">
                    <a:lumMod val="65000"/>
                    <a:lumOff val="35000"/>
                  </a:schemeClr>
                </a:solidFill>
                <a:effectLst/>
                <a:latin typeface="+mn-lt"/>
                <a:ea typeface="+mn-ea"/>
                <a:cs typeface="+mn-cs"/>
              </a:defRPr>
            </a:pPr>
            <a:r>
              <a:rPr lang="en-US"/>
              <a:t>(Milyar Rp)</a:t>
            </a:r>
          </a:p>
        </c:rich>
      </c:tx>
      <c:layout>
        <c:manualLayout>
          <c:xMode val="edge"/>
          <c:yMode val="edge"/>
          <c:x val="3.5579975579975887E-2"/>
          <c:y val="4.6296296296296523E-2"/>
        </c:manualLayout>
      </c:layout>
      <c:overlay val="1"/>
      <c:spPr>
        <a:noFill/>
        <a:ln>
          <a:noFill/>
        </a:ln>
        <a:effectLst/>
      </c:spPr>
    </c:title>
    <c:plotArea>
      <c:layout/>
      <c:barChart>
        <c:barDir val="col"/>
        <c:grouping val="clustered"/>
        <c:ser>
          <c:idx val="0"/>
          <c:order val="0"/>
          <c:tx>
            <c:strRef>
              <c:f>Sheet1!$D$2</c:f>
              <c:strCache>
                <c:ptCount val="1"/>
                <c:pt idx="0">
                  <c:v>Nilai Pembiayaan (Milyar Rp)</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dLbls>
            <c:dLbl>
              <c:idx val="0"/>
              <c:spPr>
                <a:noFill/>
                <a:ln>
                  <a:noFill/>
                </a:ln>
                <a:effectLst/>
              </c:spPr>
              <c:txPr>
                <a:bodyPr rot="0" spcFirstLastPara="1" vertOverflow="ellipsis" vert="horz" wrap="square" lIns="38100" tIns="19050" rIns="38100" bIns="19050" anchor="ctr" anchorCtr="1">
                  <a:spAutoFit/>
                </a:bodyPr>
                <a:lstStyle/>
                <a:p>
                  <a:pPr>
                    <a:defRPr lang="en-US" sz="1000" b="1" i="0" u="none" strike="noStrike" kern="1200" baseline="0">
                      <a:solidFill>
                        <a:sysClr val="windowText" lastClr="000000"/>
                      </a:solidFill>
                      <a:latin typeface="+mn-lt"/>
                      <a:ea typeface="+mn-ea"/>
                      <a:cs typeface="+mn-cs"/>
                    </a:defRPr>
                  </a:pPr>
                  <a:endParaRPr lang="id-ID"/>
                </a:p>
              </c:txPr>
            </c:dLbl>
            <c:dLbl>
              <c:idx val="1"/>
              <c:layout>
                <c:manualLayout>
                  <c:x val="0"/>
                  <c:y val="-4.3999708369787055E-3"/>
                </c:manualLayout>
              </c:layout>
              <c:spPr>
                <a:noFill/>
                <a:ln>
                  <a:noFill/>
                </a:ln>
                <a:effectLst/>
              </c:spPr>
              <c:txPr>
                <a:bodyPr rot="0" spcFirstLastPara="1" vertOverflow="ellipsis" vert="horz" wrap="square" lIns="38100" tIns="19050" rIns="38100" bIns="19050" anchor="ctr" anchorCtr="1">
                  <a:spAutoFit/>
                </a:bodyPr>
                <a:lstStyle/>
                <a:p>
                  <a:pPr>
                    <a:defRPr lang="en-US" sz="1000" b="1" i="0" u="none" strike="noStrike" kern="1200" baseline="0">
                      <a:solidFill>
                        <a:sysClr val="windowText" lastClr="000000"/>
                      </a:solidFill>
                      <a:latin typeface="+mn-lt"/>
                      <a:ea typeface="+mn-ea"/>
                      <a:cs typeface="+mn-cs"/>
                    </a:defRPr>
                  </a:pPr>
                  <a:endParaRPr lang="id-ID"/>
                </a:p>
              </c:txPr>
              <c:dLblPos val="outEnd"/>
              <c:showVal val="1"/>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en-US" sz="1000" b="1" i="0" u="none" strike="noStrike" kern="1200" baseline="0">
                    <a:solidFill>
                      <a:schemeClr val="lt1"/>
                    </a:solidFill>
                    <a:latin typeface="+mn-lt"/>
                    <a:ea typeface="+mn-ea"/>
                    <a:cs typeface="+mn-cs"/>
                  </a:defRPr>
                </a:pPr>
                <a:endParaRPr lang="id-ID"/>
              </a:p>
            </c:txPr>
            <c:dLblPos val="inEnd"/>
            <c:showVal val="1"/>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numRef>
              <c:f>Sheet1!$C$3:$C$8</c:f>
              <c:numCache>
                <c:formatCode>General</c:formatCode>
                <c:ptCount val="6"/>
                <c:pt idx="0">
                  <c:v>2013</c:v>
                </c:pt>
                <c:pt idx="1">
                  <c:v>2014</c:v>
                </c:pt>
                <c:pt idx="2">
                  <c:v>2015</c:v>
                </c:pt>
                <c:pt idx="3">
                  <c:v>2016</c:v>
                </c:pt>
                <c:pt idx="4">
                  <c:v>2017</c:v>
                </c:pt>
                <c:pt idx="5">
                  <c:v>2018</c:v>
                </c:pt>
              </c:numCache>
            </c:numRef>
          </c:cat>
          <c:val>
            <c:numRef>
              <c:f>Sheet1!$D$3:$D$8</c:f>
              <c:numCache>
                <c:formatCode>_(* #,##0_);_(* \(#,##0\);_(* "-"??_);_(@_)</c:formatCode>
                <c:ptCount val="6"/>
                <c:pt idx="0">
                  <c:v>800</c:v>
                </c:pt>
                <c:pt idx="1">
                  <c:v>1500</c:v>
                </c:pt>
                <c:pt idx="2">
                  <c:v>7100</c:v>
                </c:pt>
                <c:pt idx="3">
                  <c:v>13670</c:v>
                </c:pt>
                <c:pt idx="4">
                  <c:v>16700</c:v>
                </c:pt>
                <c:pt idx="5" formatCode="_(* #,##0_);_(* \(#,##0\);_(* &quot;-&quot;_);_(@_)">
                  <c:v>22500</c:v>
                </c:pt>
              </c:numCache>
            </c:numRef>
          </c:val>
        </c:ser>
        <c:dLbls>
          <c:showVal val="1"/>
        </c:dLbls>
        <c:gapWidth val="41"/>
        <c:axId val="94167808"/>
        <c:axId val="94169344"/>
      </c:barChart>
      <c:catAx>
        <c:axId val="94167808"/>
        <c:scaling>
          <c:orientation val="minMax"/>
        </c:scaling>
        <c:axPos val="b"/>
        <c:numFmt formatCode="General" sourceLinked="1"/>
        <c:maj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dk1">
                    <a:lumMod val="65000"/>
                    <a:lumOff val="35000"/>
                  </a:schemeClr>
                </a:solidFill>
                <a:effectLst/>
                <a:latin typeface="+mn-lt"/>
                <a:ea typeface="+mn-ea"/>
                <a:cs typeface="+mn-cs"/>
              </a:defRPr>
            </a:pPr>
            <a:endParaRPr lang="id-ID"/>
          </a:p>
        </c:txPr>
        <c:crossAx val="94169344"/>
        <c:crosses val="autoZero"/>
        <c:auto val="1"/>
        <c:lblAlgn val="ctr"/>
        <c:lblOffset val="100"/>
      </c:catAx>
      <c:valAx>
        <c:axId val="94169344"/>
        <c:scaling>
          <c:orientation val="minMax"/>
        </c:scaling>
        <c:delete val="1"/>
        <c:axPos val="l"/>
        <c:numFmt formatCode="_(* #,##0_);_(* \(#,##0\);_(* &quot;-&quot;??_);_(@_)" sourceLinked="1"/>
        <c:majorTickMark val="none"/>
        <c:tickLblPos val="none"/>
        <c:crossAx val="94167808"/>
        <c:crosses val="autoZero"/>
        <c:crossBetween val="between"/>
      </c:valAx>
      <c:spPr>
        <a:noFill/>
        <a:ln>
          <a:noFill/>
        </a:ln>
        <a:effectLst/>
      </c:spPr>
    </c:plotArea>
    <c:plotVisOnly val="1"/>
    <c:dispBlanksAs val="gap"/>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id-ID"/>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id-ID"/>
  <c:chart>
    <c:autoTitleDeleted val="1"/>
    <c:plotArea>
      <c:layout/>
      <c:barChart>
        <c:barDir val="col"/>
        <c:grouping val="clustered"/>
        <c:ser>
          <c:idx val="0"/>
          <c:order val="0"/>
          <c:tx>
            <c:strRef>
              <c:f>Sheet1!$B$1</c:f>
              <c:strCache>
                <c:ptCount val="1"/>
                <c:pt idx="0">
                  <c:v>Series 1</c:v>
                </c:pt>
              </c:strCache>
            </c:strRef>
          </c:tx>
          <c:spPr>
            <a:solidFill>
              <a:schemeClr val="accent6"/>
            </a:solidFill>
            <a:ln>
              <a:noFill/>
            </a:ln>
            <a:effectLst/>
          </c:spPr>
          <c:dPt>
            <c:idx val="2"/>
            <c:spPr>
              <a:solidFill>
                <a:srgbClr val="FF8426"/>
              </a:solidFill>
              <a:ln>
                <a:noFill/>
              </a:ln>
              <a:effectLst/>
            </c:spPr>
            <c:extLst xmlns:c16r2="http://schemas.microsoft.com/office/drawing/2015/06/chart">
              <c:ext xmlns:c16="http://schemas.microsoft.com/office/drawing/2014/chart" uri="{C3380CC4-5D6E-409C-BE32-E72D297353CC}">
                <c16:uniqueId val="{00000001-5907-4924-AFD2-2EB1078135B1}"/>
              </c:ext>
            </c:extLst>
          </c:dPt>
          <c:dLbls>
            <c:dLbl>
              <c:idx val="2"/>
              <c:spPr>
                <a:noFill/>
                <a:ln>
                  <a:noFill/>
                </a:ln>
                <a:effectLst/>
              </c:spPr>
              <c:txPr>
                <a:bodyPr rot="0" spcFirstLastPara="1" vertOverflow="ellipsis" vert="horz" wrap="square" anchor="ctr" anchorCtr="1"/>
                <a:lstStyle/>
                <a:p>
                  <a:pPr>
                    <a:defRPr lang="en-US" sz="1400" b="0" i="0" u="none" strike="noStrike" kern="1200" baseline="0">
                      <a:solidFill>
                        <a:srgbClr val="FF8426"/>
                      </a:solidFill>
                      <a:latin typeface="Bahnschrift" panose="020B0502040204020203" pitchFamily="34" charset="0"/>
                      <a:ea typeface="+mn-ea"/>
                      <a:cs typeface="+mn-cs"/>
                    </a:defRPr>
                  </a:pPr>
                  <a:endParaRPr lang="id-ID"/>
                </a:p>
              </c:txPr>
            </c:dLbl>
            <c:spPr>
              <a:noFill/>
              <a:ln>
                <a:noFill/>
              </a:ln>
              <a:effectLst/>
            </c:spPr>
            <c:txPr>
              <a:bodyPr rot="0" spcFirstLastPara="1" vertOverflow="ellipsis" vert="horz" wrap="square" anchor="ctr" anchorCtr="1"/>
              <a:lstStyle/>
              <a:p>
                <a:pPr>
                  <a:defRPr lang="en-US" sz="1197" b="0" i="0" u="none" strike="noStrike" kern="1200" baseline="0">
                    <a:solidFill>
                      <a:schemeClr val="tx1"/>
                    </a:solidFill>
                    <a:latin typeface="Bahnschrift" panose="020B0502040204020203" pitchFamily="34" charset="0"/>
                    <a:ea typeface="+mn-ea"/>
                    <a:cs typeface="+mn-cs"/>
                  </a:defRPr>
                </a:pPr>
                <a:endParaRPr lang="id-ID"/>
              </a:p>
            </c:txPr>
            <c:showVal val="1"/>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China</c:v>
                </c:pt>
                <c:pt idx="1">
                  <c:v>India</c:v>
                </c:pt>
                <c:pt idx="2">
                  <c:v>Indonesia</c:v>
                </c:pt>
                <c:pt idx="3">
                  <c:v>Saudi Arabia</c:v>
                </c:pt>
                <c:pt idx="4">
                  <c:v>Turkey</c:v>
                </c:pt>
                <c:pt idx="5">
                  <c:v>Korea</c:v>
                </c:pt>
                <c:pt idx="6">
                  <c:v>Australia</c:v>
                </c:pt>
                <c:pt idx="7">
                  <c:v>Argentina</c:v>
                </c:pt>
                <c:pt idx="8">
                  <c:v>Mexico</c:v>
                </c:pt>
                <c:pt idx="9">
                  <c:v>South Africa</c:v>
                </c:pt>
                <c:pt idx="10">
                  <c:v>Brazil</c:v>
                </c:pt>
                <c:pt idx="11">
                  <c:v>Russia</c:v>
                </c:pt>
                <c:pt idx="12">
                  <c:v>Canada</c:v>
                </c:pt>
                <c:pt idx="13">
                  <c:v>United States</c:v>
                </c:pt>
                <c:pt idx="14">
                  <c:v>Germany</c:v>
                </c:pt>
                <c:pt idx="15">
                  <c:v>United Kingdom</c:v>
                </c:pt>
                <c:pt idx="16">
                  <c:v>France</c:v>
                </c:pt>
                <c:pt idx="17">
                  <c:v>Japan</c:v>
                </c:pt>
                <c:pt idx="18">
                  <c:v>Italy</c:v>
                </c:pt>
              </c:strCache>
            </c:strRef>
          </c:cat>
          <c:val>
            <c:numRef>
              <c:f>Sheet1!$B$2:$B$20</c:f>
              <c:numCache>
                <c:formatCode>0.0</c:formatCode>
                <c:ptCount val="19"/>
                <c:pt idx="0">
                  <c:v>8.9706000000000028</c:v>
                </c:pt>
                <c:pt idx="1">
                  <c:v>7.3752000000000013</c:v>
                </c:pt>
                <c:pt idx="2">
                  <c:v>5.5886000000000013</c:v>
                </c:pt>
                <c:pt idx="3">
                  <c:v>3.7132000000000005</c:v>
                </c:pt>
                <c:pt idx="4">
                  <c:v>3.5037999999999996</c:v>
                </c:pt>
                <c:pt idx="5">
                  <c:v>3.3039999999999998</c:v>
                </c:pt>
                <c:pt idx="6">
                  <c:v>2.7412000000000001</c:v>
                </c:pt>
                <c:pt idx="7">
                  <c:v>2.2839000000000031</c:v>
                </c:pt>
                <c:pt idx="8">
                  <c:v>2.1182000000000003</c:v>
                </c:pt>
                <c:pt idx="9">
                  <c:v>2.0894000000000004</c:v>
                </c:pt>
                <c:pt idx="10">
                  <c:v>2.0389999999999997</c:v>
                </c:pt>
                <c:pt idx="11">
                  <c:v>1.5530000000000002</c:v>
                </c:pt>
                <c:pt idx="12">
                  <c:v>1.5008999999999988</c:v>
                </c:pt>
                <c:pt idx="13">
                  <c:v>1.3311999999999986</c:v>
                </c:pt>
                <c:pt idx="14">
                  <c:v>1.2397999999999985</c:v>
                </c:pt>
                <c:pt idx="15">
                  <c:v>1.1400999999999999</c:v>
                </c:pt>
                <c:pt idx="16">
                  <c:v>0.76570000000000082</c:v>
                </c:pt>
                <c:pt idx="17">
                  <c:v>0.40000000000000008</c:v>
                </c:pt>
                <c:pt idx="18">
                  <c:v>-0.61870000000000092</c:v>
                </c:pt>
              </c:numCache>
            </c:numRef>
          </c:val>
          <c:extLst xmlns:c16r2="http://schemas.microsoft.com/office/drawing/2015/06/chart">
            <c:ext xmlns:c16="http://schemas.microsoft.com/office/drawing/2014/chart" uri="{C3380CC4-5D6E-409C-BE32-E72D297353CC}">
              <c16:uniqueId val="{00000002-5907-4924-AFD2-2EB1078135B1}"/>
            </c:ext>
          </c:extLst>
        </c:ser>
        <c:dLbls/>
        <c:gapWidth val="69"/>
        <c:overlap val="-27"/>
        <c:axId val="112043904"/>
        <c:axId val="112045440"/>
      </c:barChart>
      <c:catAx>
        <c:axId val="112043904"/>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lang="en-US" sz="1197" b="0" i="0" u="none" strike="noStrike" kern="1200" baseline="0">
                <a:solidFill>
                  <a:schemeClr val="tx1"/>
                </a:solidFill>
                <a:latin typeface="Bahnschrift" panose="020B0502040204020203" pitchFamily="34" charset="0"/>
                <a:ea typeface="+mn-ea"/>
                <a:cs typeface="+mn-cs"/>
              </a:defRPr>
            </a:pPr>
            <a:endParaRPr lang="id-ID"/>
          </a:p>
        </c:txPr>
        <c:crossAx val="112045440"/>
        <c:crosses val="autoZero"/>
        <c:auto val="1"/>
        <c:lblAlgn val="ctr"/>
        <c:lblOffset val="100"/>
      </c:catAx>
      <c:valAx>
        <c:axId val="112045440"/>
        <c:scaling>
          <c:orientation val="minMax"/>
        </c:scaling>
        <c:delete val="1"/>
        <c:axPos val="l"/>
        <c:numFmt formatCode="0.0" sourceLinked="1"/>
        <c:majorTickMark val="none"/>
        <c:tickLblPos val="none"/>
        <c:crossAx val="112043904"/>
        <c:crosses val="autoZero"/>
        <c:crossBetween val="between"/>
      </c:valAx>
      <c:spPr>
        <a:noFill/>
        <a:ln>
          <a:noFill/>
        </a:ln>
        <a:effectLst/>
      </c:spPr>
    </c:plotArea>
    <c:plotVisOnly val="1"/>
    <c:dispBlanksAs val="gap"/>
  </c:chart>
  <c:spPr>
    <a:noFill/>
    <a:ln>
      <a:noFill/>
    </a:ln>
    <a:effectLst/>
  </c:spPr>
  <c:txPr>
    <a:bodyPr/>
    <a:lstStyle/>
    <a:p>
      <a:pPr>
        <a:defRPr>
          <a:solidFill>
            <a:schemeClr val="bg1"/>
          </a:solidFill>
          <a:latin typeface="Bahnschrift" panose="020B0502040204020203" pitchFamily="34" charset="0"/>
        </a:defRPr>
      </a:pPr>
      <a:endParaRPr lang="id-ID"/>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id-ID"/>
  <c:chart>
    <c:autoTitleDeleted val="1"/>
    <c:plotArea>
      <c:layout/>
      <c:barChart>
        <c:barDir val="bar"/>
        <c:grouping val="clustered"/>
        <c:ser>
          <c:idx val="0"/>
          <c:order val="0"/>
          <c:tx>
            <c:strRef>
              <c:f>Sheet1!$B$1</c:f>
              <c:strCache>
                <c:ptCount val="1"/>
                <c:pt idx="0">
                  <c:v>Series 1</c:v>
                </c:pt>
              </c:strCache>
            </c:strRef>
          </c:tx>
          <c:spPr>
            <a:solidFill>
              <a:schemeClr val="accent6"/>
            </a:solidFill>
            <a:ln>
              <a:noFill/>
            </a:ln>
            <a:effectLst/>
          </c:spPr>
          <c:dPt>
            <c:idx val="11"/>
            <c:spPr>
              <a:solidFill>
                <a:srgbClr val="FF8426"/>
              </a:solidFill>
              <a:ln>
                <a:noFill/>
              </a:ln>
              <a:effectLst/>
            </c:spPr>
            <c:extLst xmlns:c16r2="http://schemas.microsoft.com/office/drawing/2015/06/chart">
              <c:ext xmlns:c16="http://schemas.microsoft.com/office/drawing/2014/chart" uri="{C3380CC4-5D6E-409C-BE32-E72D297353CC}">
                <c16:uniqueId val="{00000004-6C39-4F0B-89DC-C4EC95BBC0EB}"/>
              </c:ext>
            </c:extLst>
          </c:dPt>
          <c:dLbls>
            <c:dLbl>
              <c:idx val="11"/>
              <c:numFmt formatCode="0.0%" sourceLinked="0"/>
              <c:spPr>
                <a:noFill/>
                <a:ln>
                  <a:noFill/>
                </a:ln>
                <a:effectLst/>
              </c:spPr>
              <c:txPr>
                <a:bodyPr rot="0" spcFirstLastPara="1" vertOverflow="ellipsis" vert="horz" wrap="square" anchor="ctr" anchorCtr="1"/>
                <a:lstStyle/>
                <a:p>
                  <a:pPr>
                    <a:defRPr lang="en-US" sz="1400" b="0" i="0" u="none" strike="noStrike" kern="1200" baseline="0">
                      <a:solidFill>
                        <a:srgbClr val="FF8426"/>
                      </a:solidFill>
                      <a:latin typeface="Bahnschrift" panose="020B0502040204020203" pitchFamily="34" charset="0"/>
                      <a:ea typeface="+mn-ea"/>
                      <a:cs typeface="+mn-cs"/>
                    </a:defRPr>
                  </a:pPr>
                  <a:endParaRPr lang="id-ID"/>
                </a:p>
              </c:txPr>
            </c:dLbl>
            <c:numFmt formatCode="0.0%" sourceLinked="0"/>
            <c:spPr>
              <a:noFill/>
              <a:ln>
                <a:noFill/>
              </a:ln>
              <a:effectLst/>
            </c:spPr>
            <c:txPr>
              <a:bodyPr rot="0" spcFirstLastPara="1" vertOverflow="ellipsis" vert="horz" wrap="square" anchor="ctr" anchorCtr="1"/>
              <a:lstStyle/>
              <a:p>
                <a:pPr>
                  <a:defRPr lang="en-US" sz="1197" b="0" i="0" u="none" strike="noStrike" kern="1200" baseline="0">
                    <a:solidFill>
                      <a:schemeClr val="tx1">
                        <a:lumMod val="75000"/>
                        <a:lumOff val="25000"/>
                      </a:schemeClr>
                    </a:solidFill>
                    <a:latin typeface="Bahnschrift" panose="020B0502040204020203" pitchFamily="34" charset="0"/>
                    <a:ea typeface="+mn-ea"/>
                    <a:cs typeface="+mn-cs"/>
                  </a:defRPr>
                </a:pPr>
                <a:endParaRPr lang="id-ID"/>
              </a:p>
            </c:txPr>
            <c:showVal val="1"/>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Other</c:v>
                </c:pt>
                <c:pt idx="1">
                  <c:v>Iran</c:v>
                </c:pt>
                <c:pt idx="2">
                  <c:v>Russia</c:v>
                </c:pt>
                <c:pt idx="3">
                  <c:v>Turkey</c:v>
                </c:pt>
                <c:pt idx="4">
                  <c:v>Mexico</c:v>
                </c:pt>
                <c:pt idx="5">
                  <c:v>Brazil</c:v>
                </c:pt>
                <c:pt idx="6">
                  <c:v>Japan </c:v>
                </c:pt>
                <c:pt idx="7">
                  <c:v>UK</c:v>
                </c:pt>
                <c:pt idx="8">
                  <c:v>Canada</c:v>
                </c:pt>
                <c:pt idx="9">
                  <c:v>Australia</c:v>
                </c:pt>
                <c:pt idx="10">
                  <c:v>S. Korea</c:v>
                </c:pt>
                <c:pt idx="11">
                  <c:v>Indonesia</c:v>
                </c:pt>
                <c:pt idx="12">
                  <c:v>Euro Zone</c:v>
                </c:pt>
                <c:pt idx="13">
                  <c:v>India</c:v>
                </c:pt>
                <c:pt idx="14">
                  <c:v>USA</c:v>
                </c:pt>
                <c:pt idx="15">
                  <c:v>China</c:v>
                </c:pt>
              </c:strCache>
            </c:strRef>
          </c:cat>
          <c:val>
            <c:numRef>
              <c:f>Sheet1!$B$2:$B$17</c:f>
              <c:numCache>
                <c:formatCode>0%</c:formatCode>
                <c:ptCount val="16"/>
                <c:pt idx="0" formatCode="0.00%">
                  <c:v>0.13700000000000001</c:v>
                </c:pt>
                <c:pt idx="1">
                  <c:v>1.0000000000000005E-2</c:v>
                </c:pt>
                <c:pt idx="2">
                  <c:v>1.0000000000000005E-2</c:v>
                </c:pt>
                <c:pt idx="3" formatCode="0.00%">
                  <c:v>1.2E-2</c:v>
                </c:pt>
                <c:pt idx="4" formatCode="0.00%">
                  <c:v>1.2E-2</c:v>
                </c:pt>
                <c:pt idx="5" formatCode="0.00%">
                  <c:v>1.2E-2</c:v>
                </c:pt>
                <c:pt idx="6" formatCode="0.00%">
                  <c:v>1.4999999999999998E-2</c:v>
                </c:pt>
                <c:pt idx="7" formatCode="0.00%">
                  <c:v>1.6000000000000021E-2</c:v>
                </c:pt>
                <c:pt idx="8" formatCode="0.00%">
                  <c:v>1.7000000000000001E-2</c:v>
                </c:pt>
                <c:pt idx="9" formatCode="0.00%">
                  <c:v>1.7999999999999999E-2</c:v>
                </c:pt>
                <c:pt idx="10">
                  <c:v>2.0000000000000011E-2</c:v>
                </c:pt>
                <c:pt idx="11" formatCode="0.00%">
                  <c:v>2.5000000000000001E-2</c:v>
                </c:pt>
                <c:pt idx="12" formatCode="0.00%">
                  <c:v>7.9000000000000084E-2</c:v>
                </c:pt>
                <c:pt idx="13" formatCode="0.00%">
                  <c:v>8.6000000000000021E-2</c:v>
                </c:pt>
                <c:pt idx="14" formatCode="0.00%">
                  <c:v>0.17900000000000016</c:v>
                </c:pt>
                <c:pt idx="15" formatCode="0.00%">
                  <c:v>0.35200000000000031</c:v>
                </c:pt>
              </c:numCache>
            </c:numRef>
          </c:val>
          <c:extLst xmlns:c16r2="http://schemas.microsoft.com/office/drawing/2015/06/chart">
            <c:ext xmlns:c16="http://schemas.microsoft.com/office/drawing/2014/chart" uri="{C3380CC4-5D6E-409C-BE32-E72D297353CC}">
              <c16:uniqueId val="{00000000-6C39-4F0B-89DC-C4EC95BBC0EB}"/>
            </c:ext>
          </c:extLst>
        </c:ser>
        <c:dLbls/>
        <c:gapWidth val="182"/>
        <c:axId val="112106880"/>
        <c:axId val="112108672"/>
      </c:barChart>
      <c:catAx>
        <c:axId val="112106880"/>
        <c:scaling>
          <c:orientation val="minMax"/>
        </c:scaling>
        <c:axPos val="l"/>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7" b="0" i="0" u="none" strike="noStrike" kern="1200" baseline="0">
                <a:solidFill>
                  <a:schemeClr val="tx1">
                    <a:lumMod val="65000"/>
                    <a:lumOff val="35000"/>
                  </a:schemeClr>
                </a:solidFill>
                <a:latin typeface="Bahnschrift" panose="020B0502040204020203" pitchFamily="34" charset="0"/>
                <a:ea typeface="+mn-ea"/>
                <a:cs typeface="+mn-cs"/>
              </a:defRPr>
            </a:pPr>
            <a:endParaRPr lang="id-ID"/>
          </a:p>
        </c:txPr>
        <c:crossAx val="112108672"/>
        <c:crosses val="autoZero"/>
        <c:auto val="1"/>
        <c:lblAlgn val="ctr"/>
        <c:lblOffset val="100"/>
      </c:catAx>
      <c:valAx>
        <c:axId val="112108672"/>
        <c:scaling>
          <c:orientation val="minMax"/>
        </c:scaling>
        <c:delete val="1"/>
        <c:axPos val="b"/>
        <c:numFmt formatCode="0.00%" sourceLinked="1"/>
        <c:majorTickMark val="none"/>
        <c:tickLblPos val="none"/>
        <c:crossAx val="112106880"/>
        <c:crosses val="autoZero"/>
        <c:crossBetween val="between"/>
      </c:valAx>
      <c:spPr>
        <a:noFill/>
        <a:ln>
          <a:noFill/>
        </a:ln>
        <a:effectLst/>
      </c:spPr>
    </c:plotArea>
    <c:plotVisOnly val="1"/>
    <c:dispBlanksAs val="gap"/>
  </c:chart>
  <c:spPr>
    <a:noFill/>
    <a:ln>
      <a:noFill/>
    </a:ln>
    <a:effectLst/>
  </c:spPr>
  <c:txPr>
    <a:bodyPr/>
    <a:lstStyle/>
    <a:p>
      <a:pPr>
        <a:defRPr>
          <a:latin typeface="Bahnschrift" panose="020B0502040204020203" pitchFamily="34" charset="0"/>
        </a:defRPr>
      </a:pPr>
      <a:endParaRPr lang="id-ID"/>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id-ID"/>
  <c:chart>
    <c:autoTitleDeleted val="1"/>
    <c:plotArea>
      <c:layout>
        <c:manualLayout>
          <c:layoutTarget val="inner"/>
          <c:xMode val="edge"/>
          <c:yMode val="edge"/>
          <c:x val="5.0038803973032807E-2"/>
          <c:y val="3.92427099350834E-2"/>
          <c:w val="0.69284113015284965"/>
          <c:h val="0.87221029341163203"/>
        </c:manualLayout>
      </c:layout>
      <c:lineChart>
        <c:grouping val="standard"/>
        <c:ser>
          <c:idx val="0"/>
          <c:order val="0"/>
          <c:tx>
            <c:strRef>
              <c:f>'Life expectancy'!$B$18</c:f>
              <c:strCache>
                <c:ptCount val="1"/>
                <c:pt idx="0">
                  <c:v>China</c:v>
                </c:pt>
              </c:strCache>
            </c:strRef>
          </c:tx>
          <c:spPr>
            <a:ln w="19050" cap="rnd">
              <a:solidFill>
                <a:schemeClr val="accent1"/>
              </a:solidFill>
              <a:round/>
            </a:ln>
            <a:effectLst/>
          </c:spPr>
          <c:marker>
            <c:symbol val="none"/>
          </c:marker>
          <c:dLbls>
            <c:dLbl>
              <c:idx val="9"/>
              <c:layout>
                <c:manualLayout>
                  <c:x val="3.9699140946017009E-2"/>
                  <c:y val="0"/>
                </c:manualLayout>
              </c:layout>
              <c:showVal val="1"/>
              <c:extLst xmlns:c16r2="http://schemas.microsoft.com/office/drawing/2015/06/chart">
                <c:ext xmlns:c16="http://schemas.microsoft.com/office/drawing/2014/chart" uri="{C3380CC4-5D6E-409C-BE32-E72D297353CC}">
                  <c16:uniqueId val="{00000000-80EA-4ED8-8151-E6B52B950827}"/>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'Life expectancy'!$A$19:$A$28</c:f>
              <c:numCache>
                <c:formatCode>0</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'Life expectancy'!$B$19:$B$28</c:f>
              <c:numCache>
                <c:formatCode>General</c:formatCode>
                <c:ptCount val="10"/>
                <c:pt idx="0">
                  <c:v>86</c:v>
                </c:pt>
                <c:pt idx="1">
                  <c:v>89</c:v>
                </c:pt>
                <c:pt idx="2">
                  <c:v>87</c:v>
                </c:pt>
                <c:pt idx="3">
                  <c:v>91</c:v>
                </c:pt>
                <c:pt idx="4">
                  <c:v>99</c:v>
                </c:pt>
                <c:pt idx="5">
                  <c:v>93</c:v>
                </c:pt>
                <c:pt idx="6">
                  <c:v>83</c:v>
                </c:pt>
                <c:pt idx="7">
                  <c:v>84</c:v>
                </c:pt>
                <c:pt idx="8">
                  <c:v>78</c:v>
                </c:pt>
                <c:pt idx="9">
                  <c:v>78</c:v>
                </c:pt>
              </c:numCache>
            </c:numRef>
          </c:val>
          <c:extLst xmlns:c16r2="http://schemas.microsoft.com/office/drawing/2015/06/chart">
            <c:ext xmlns:c16="http://schemas.microsoft.com/office/drawing/2014/chart" uri="{C3380CC4-5D6E-409C-BE32-E72D297353CC}">
              <c16:uniqueId val="{00000001-CEB6-484F-BA51-EE2EE0354ECD}"/>
            </c:ext>
          </c:extLst>
        </c:ser>
        <c:ser>
          <c:idx val="1"/>
          <c:order val="1"/>
          <c:tx>
            <c:strRef>
              <c:f>'Life expectancy'!$C$18</c:f>
              <c:strCache>
                <c:ptCount val="1"/>
                <c:pt idx="0">
                  <c:v>Vietnam</c:v>
                </c:pt>
              </c:strCache>
            </c:strRef>
          </c:tx>
          <c:spPr>
            <a:ln w="19050" cap="rnd">
              <a:solidFill>
                <a:schemeClr val="accent2">
                  <a:lumMod val="40000"/>
                  <a:lumOff val="60000"/>
                </a:schemeClr>
              </a:solidFill>
              <a:round/>
            </a:ln>
            <a:effectLst/>
          </c:spPr>
          <c:marker>
            <c:symbol val="none"/>
          </c:marker>
          <c:dLbls>
            <c:dLbl>
              <c:idx val="9"/>
              <c:layout>
                <c:manualLayout>
                  <c:x val="4.1904648776351146E-2"/>
                  <c:y val="0"/>
                </c:manualLayout>
              </c:layout>
              <c:showVal val="1"/>
              <c:extLst xmlns:c16r2="http://schemas.microsoft.com/office/drawing/2015/06/chart">
                <c:ext xmlns:c16="http://schemas.microsoft.com/office/drawing/2014/chart" uri="{C3380CC4-5D6E-409C-BE32-E72D297353CC}">
                  <c16:uniqueId val="{00000001-80EA-4ED8-8151-E6B52B950827}"/>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'Life expectancy'!$A$19:$A$28</c:f>
              <c:numCache>
                <c:formatCode>0</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'Life expectancy'!$C$19:$C$28</c:f>
              <c:numCache>
                <c:formatCode>General</c:formatCode>
                <c:ptCount val="10"/>
                <c:pt idx="0">
                  <c:v>91</c:v>
                </c:pt>
                <c:pt idx="1">
                  <c:v>93</c:v>
                </c:pt>
                <c:pt idx="2">
                  <c:v>90</c:v>
                </c:pt>
                <c:pt idx="3">
                  <c:v>99</c:v>
                </c:pt>
                <c:pt idx="4">
                  <c:v>98</c:v>
                </c:pt>
                <c:pt idx="5">
                  <c:v>72</c:v>
                </c:pt>
                <c:pt idx="6">
                  <c:v>93</c:v>
                </c:pt>
                <c:pt idx="7">
                  <c:v>90</c:v>
                </c:pt>
                <c:pt idx="8">
                  <c:v>82</c:v>
                </c:pt>
                <c:pt idx="9">
                  <c:v>68</c:v>
                </c:pt>
              </c:numCache>
            </c:numRef>
          </c:val>
          <c:extLst xmlns:c16r2="http://schemas.microsoft.com/office/drawing/2015/06/chart">
            <c:ext xmlns:c16="http://schemas.microsoft.com/office/drawing/2014/chart" uri="{C3380CC4-5D6E-409C-BE32-E72D297353CC}">
              <c16:uniqueId val="{00000003-CEB6-484F-BA51-EE2EE0354ECD}"/>
            </c:ext>
          </c:extLst>
        </c:ser>
        <c:ser>
          <c:idx val="2"/>
          <c:order val="2"/>
          <c:tx>
            <c:strRef>
              <c:f>'Life expectancy'!$D$18</c:f>
              <c:strCache>
                <c:ptCount val="1"/>
                <c:pt idx="0">
                  <c:v>India</c:v>
                </c:pt>
              </c:strCache>
            </c:strRef>
          </c:tx>
          <c:spPr>
            <a:ln w="19050" cap="rnd">
              <a:solidFill>
                <a:schemeClr val="accent1">
                  <a:lumMod val="60000"/>
                  <a:lumOff val="40000"/>
                </a:schemeClr>
              </a:solidFill>
              <a:round/>
            </a:ln>
            <a:effectLst/>
          </c:spPr>
          <c:marker>
            <c:symbol val="none"/>
          </c:marker>
          <c:dLbls>
            <c:dLbl>
              <c:idx val="9"/>
              <c:layout>
                <c:manualLayout>
                  <c:x val="3.3082617455014243E-2"/>
                  <c:y val="0"/>
                </c:manualLayout>
              </c:layout>
              <c:showVal val="1"/>
              <c:extLst xmlns:c16r2="http://schemas.microsoft.com/office/drawing/2015/06/chart">
                <c:ext xmlns:c16="http://schemas.microsoft.com/office/drawing/2014/chart" uri="{C3380CC4-5D6E-409C-BE32-E72D297353CC}">
                  <c16:uniqueId val="{00000002-80EA-4ED8-8151-E6B52B950827}"/>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'Life expectancy'!$A$19:$A$28</c:f>
              <c:numCache>
                <c:formatCode>0</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'Life expectancy'!$D$19:$D$28</c:f>
              <c:numCache>
                <c:formatCode>General</c:formatCode>
                <c:ptCount val="10"/>
                <c:pt idx="0">
                  <c:v>132</c:v>
                </c:pt>
                <c:pt idx="1">
                  <c:v>133</c:v>
                </c:pt>
                <c:pt idx="2">
                  <c:v>139</c:v>
                </c:pt>
                <c:pt idx="3">
                  <c:v>132</c:v>
                </c:pt>
                <c:pt idx="4">
                  <c:v>131</c:v>
                </c:pt>
                <c:pt idx="5">
                  <c:v>140</c:v>
                </c:pt>
                <c:pt idx="6">
                  <c:v>134</c:v>
                </c:pt>
                <c:pt idx="7">
                  <c:v>130</c:v>
                </c:pt>
                <c:pt idx="8">
                  <c:v>130</c:v>
                </c:pt>
                <c:pt idx="9">
                  <c:v>100</c:v>
                </c:pt>
              </c:numCache>
            </c:numRef>
          </c:val>
          <c:extLst xmlns:c16r2="http://schemas.microsoft.com/office/drawing/2015/06/chart">
            <c:ext xmlns:c16="http://schemas.microsoft.com/office/drawing/2014/chart" uri="{C3380CC4-5D6E-409C-BE32-E72D297353CC}">
              <c16:uniqueId val="{00000005-CEB6-484F-BA51-EE2EE0354ECD}"/>
            </c:ext>
          </c:extLst>
        </c:ser>
        <c:ser>
          <c:idx val="3"/>
          <c:order val="3"/>
          <c:tx>
            <c:strRef>
              <c:f>'Life expectancy'!$E$18</c:f>
              <c:strCache>
                <c:ptCount val="1"/>
                <c:pt idx="0">
                  <c:v>Philippines</c:v>
                </c:pt>
              </c:strCache>
            </c:strRef>
          </c:tx>
          <c:spPr>
            <a:ln w="19050" cap="rnd">
              <a:solidFill>
                <a:schemeClr val="accent4">
                  <a:lumMod val="60000"/>
                  <a:lumOff val="40000"/>
                </a:schemeClr>
              </a:solidFill>
              <a:round/>
            </a:ln>
            <a:effectLst/>
          </c:spPr>
          <c:marker>
            <c:symbol val="none"/>
          </c:marker>
          <c:dLbls>
            <c:dLbl>
              <c:idx val="9"/>
              <c:layout>
                <c:manualLayout>
                  <c:x val="3.3082617455014243E-2"/>
                  <c:y val="0"/>
                </c:manualLayout>
              </c:layout>
              <c:showVal val="1"/>
              <c:extLst xmlns:c16r2="http://schemas.microsoft.com/office/drawing/2015/06/chart">
                <c:ext xmlns:c16="http://schemas.microsoft.com/office/drawing/2014/chart" uri="{C3380CC4-5D6E-409C-BE32-E72D297353CC}">
                  <c16:uniqueId val="{00000003-80EA-4ED8-8151-E6B52B950827}"/>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'Life expectancy'!$A$19:$A$28</c:f>
              <c:numCache>
                <c:formatCode>0</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'Life expectancy'!$E$19:$E$28</c:f>
              <c:numCache>
                <c:formatCode>General</c:formatCode>
                <c:ptCount val="10"/>
                <c:pt idx="0">
                  <c:v>141</c:v>
                </c:pt>
                <c:pt idx="1">
                  <c:v>144</c:v>
                </c:pt>
                <c:pt idx="2">
                  <c:v>134</c:v>
                </c:pt>
                <c:pt idx="3">
                  <c:v>136</c:v>
                </c:pt>
                <c:pt idx="4">
                  <c:v>133</c:v>
                </c:pt>
                <c:pt idx="5">
                  <c:v>86</c:v>
                </c:pt>
                <c:pt idx="6">
                  <c:v>97</c:v>
                </c:pt>
                <c:pt idx="7">
                  <c:v>103</c:v>
                </c:pt>
                <c:pt idx="8">
                  <c:v>99</c:v>
                </c:pt>
                <c:pt idx="9">
                  <c:v>113</c:v>
                </c:pt>
              </c:numCache>
            </c:numRef>
          </c:val>
          <c:extLst xmlns:c16r2="http://schemas.microsoft.com/office/drawing/2015/06/chart">
            <c:ext xmlns:c16="http://schemas.microsoft.com/office/drawing/2014/chart" uri="{C3380CC4-5D6E-409C-BE32-E72D297353CC}">
              <c16:uniqueId val="{00000007-CEB6-484F-BA51-EE2EE0354ECD}"/>
            </c:ext>
          </c:extLst>
        </c:ser>
        <c:ser>
          <c:idx val="4"/>
          <c:order val="4"/>
          <c:tx>
            <c:strRef>
              <c:f>'Life expectancy'!$F$18</c:f>
              <c:strCache>
                <c:ptCount val="1"/>
                <c:pt idx="0">
                  <c:v>Brazil</c:v>
                </c:pt>
              </c:strCache>
            </c:strRef>
          </c:tx>
          <c:spPr>
            <a:ln w="19050" cap="rnd">
              <a:solidFill>
                <a:schemeClr val="accent6">
                  <a:lumMod val="60000"/>
                  <a:lumOff val="40000"/>
                </a:schemeClr>
              </a:solidFill>
              <a:round/>
            </a:ln>
            <a:effectLst/>
          </c:spPr>
          <c:marker>
            <c:symbol val="none"/>
          </c:marker>
          <c:dLbls>
            <c:dLbl>
              <c:idx val="9"/>
              <c:layout>
                <c:manualLayout>
                  <c:x val="3.3082617455014243E-2"/>
                  <c:y val="0"/>
                </c:manualLayout>
              </c:layout>
              <c:showVal val="1"/>
              <c:extLst xmlns:c16r2="http://schemas.microsoft.com/office/drawing/2015/06/chart">
                <c:ext xmlns:c16="http://schemas.microsoft.com/office/drawing/2014/chart" uri="{C3380CC4-5D6E-409C-BE32-E72D297353CC}">
                  <c16:uniqueId val="{00000004-80EA-4ED8-8151-E6B52B950827}"/>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'Life expectancy'!$A$19:$A$28</c:f>
              <c:numCache>
                <c:formatCode>0</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'Life expectancy'!$F$19:$F$28</c:f>
              <c:numCache>
                <c:formatCode>General</c:formatCode>
                <c:ptCount val="10"/>
                <c:pt idx="0">
                  <c:v>127</c:v>
                </c:pt>
                <c:pt idx="1">
                  <c:v>129</c:v>
                </c:pt>
                <c:pt idx="2">
                  <c:v>120</c:v>
                </c:pt>
                <c:pt idx="3">
                  <c:v>128</c:v>
                </c:pt>
                <c:pt idx="4">
                  <c:v>118</c:v>
                </c:pt>
                <c:pt idx="5">
                  <c:v>123</c:v>
                </c:pt>
                <c:pt idx="6">
                  <c:v>111</c:v>
                </c:pt>
                <c:pt idx="7">
                  <c:v>116</c:v>
                </c:pt>
                <c:pt idx="8">
                  <c:v>123</c:v>
                </c:pt>
                <c:pt idx="9">
                  <c:v>125</c:v>
                </c:pt>
              </c:numCache>
            </c:numRef>
          </c:val>
          <c:extLst xmlns:c16r2="http://schemas.microsoft.com/office/drawing/2015/06/chart">
            <c:ext xmlns:c16="http://schemas.microsoft.com/office/drawing/2014/chart" uri="{C3380CC4-5D6E-409C-BE32-E72D297353CC}">
              <c16:uniqueId val="{00000009-CEB6-484F-BA51-EE2EE0354ECD}"/>
            </c:ext>
          </c:extLst>
        </c:ser>
        <c:ser>
          <c:idx val="5"/>
          <c:order val="5"/>
          <c:tx>
            <c:strRef>
              <c:f>'Life expectancy'!$G$18</c:f>
              <c:strCache>
                <c:ptCount val="1"/>
                <c:pt idx="0">
                  <c:v>Indonesia</c:v>
                </c:pt>
              </c:strCache>
            </c:strRef>
          </c:tx>
          <c:spPr>
            <a:ln w="38100" cap="rnd">
              <a:solidFill>
                <a:srgbClr val="FF0000"/>
              </a:solidFill>
              <a:round/>
            </a:ln>
            <a:effectLst/>
          </c:spPr>
          <c:marker>
            <c:symbol val="circle"/>
            <c:size val="5"/>
            <c:spPr>
              <a:solidFill>
                <a:schemeClr val="bg1"/>
              </a:solidFill>
              <a:ln w="38100">
                <a:solidFill>
                  <a:srgbClr val="FF0000"/>
                </a:solidFill>
              </a:ln>
              <a:effectLst/>
            </c:spPr>
          </c:marker>
          <c:dLbls>
            <c:dLbl>
              <c:idx val="6"/>
              <c:layout/>
              <c:showVal val="1"/>
              <c:extLst xmlns:c16r2="http://schemas.microsoft.com/office/drawing/2015/06/chart">
                <c:ext xmlns:c16="http://schemas.microsoft.com/office/drawing/2014/chart" uri="{C3380CC4-5D6E-409C-BE32-E72D297353CC}">
                  <c16:uniqueId val="{00000005-80EA-4ED8-8151-E6B52B950827}"/>
                </c:ext>
                <c:ext xmlns:c15="http://schemas.microsoft.com/office/drawing/2012/chart" uri="{CE6537A1-D6FC-4f65-9D91-7224C49458BB}">
                  <c15:layout/>
                </c:ext>
              </c:extLst>
            </c:dLbl>
            <c:dLbl>
              <c:idx val="7"/>
              <c:layout/>
              <c:tx>
                <c:rich>
                  <a:bodyPr/>
                  <a:lstStyle/>
                  <a:p>
                    <a:r>
                      <a:rPr lang="en-US" dirty="0"/>
                      <a:t>106</a:t>
                    </a:r>
                  </a:p>
                </c:rich>
              </c:tx>
              <c:showVal val="1"/>
              <c:extLst xmlns:c16r2="http://schemas.microsoft.com/office/drawing/2015/06/chart">
                <c:ext xmlns:c16="http://schemas.microsoft.com/office/drawing/2014/chart" uri="{C3380CC4-5D6E-409C-BE32-E72D297353CC}">
                  <c16:uniqueId val="{00000006-80EA-4ED8-8151-E6B52B950827}"/>
                </c:ext>
                <c:ext xmlns:c15="http://schemas.microsoft.com/office/drawing/2012/chart" uri="{CE6537A1-D6FC-4f65-9D91-7224C49458BB}">
                  <c15:layout/>
                </c:ext>
              </c:extLst>
            </c:dLbl>
            <c:dLbl>
              <c:idx val="8"/>
              <c:layout/>
              <c:showVal val="1"/>
              <c:extLst xmlns:c16r2="http://schemas.microsoft.com/office/drawing/2015/06/chart">
                <c:ext xmlns:c16="http://schemas.microsoft.com/office/drawing/2014/chart" uri="{C3380CC4-5D6E-409C-BE32-E72D297353CC}">
                  <c16:uniqueId val="{00000007-80EA-4ED8-8151-E6B52B950827}"/>
                </c:ext>
                <c:ext xmlns:c15="http://schemas.microsoft.com/office/drawing/2012/chart" uri="{CE6537A1-D6FC-4f65-9D91-7224C49458BB}">
                  <c15:layout/>
                </c:ext>
              </c:extLst>
            </c:dLbl>
            <c:dLbl>
              <c:idx val="9"/>
              <c:layout>
                <c:manualLayout>
                  <c:x val="4.1904648776351146E-2"/>
                  <c:y val="-3.2399914231385546E-17"/>
                </c:manualLayout>
              </c:layout>
              <c:showVal val="1"/>
              <c:extLst xmlns:c16r2="http://schemas.microsoft.com/office/drawing/2015/06/chart">
                <c:ext xmlns:c16="http://schemas.microsoft.com/office/drawing/2014/chart" uri="{C3380CC4-5D6E-409C-BE32-E72D297353CC}">
                  <c16:uniqueId val="{00000008-80EA-4ED8-8151-E6B52B950827}"/>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'Life expectancy'!$A$19:$A$28</c:f>
              <c:numCache>
                <c:formatCode>0</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'Life expectancy'!$G$19:$G$28</c:f>
              <c:numCache>
                <c:formatCode>General</c:formatCode>
                <c:ptCount val="10"/>
                <c:pt idx="0">
                  <c:v>129</c:v>
                </c:pt>
                <c:pt idx="1">
                  <c:v>122</c:v>
                </c:pt>
                <c:pt idx="2">
                  <c:v>126</c:v>
                </c:pt>
                <c:pt idx="3">
                  <c:v>130</c:v>
                </c:pt>
                <c:pt idx="4">
                  <c:v>116</c:v>
                </c:pt>
                <c:pt idx="5">
                  <c:v>117</c:v>
                </c:pt>
                <c:pt idx="6">
                  <c:v>120</c:v>
                </c:pt>
                <c:pt idx="7">
                  <c:v>109</c:v>
                </c:pt>
                <c:pt idx="8">
                  <c:v>91</c:v>
                </c:pt>
                <c:pt idx="9">
                  <c:v>72</c:v>
                </c:pt>
              </c:numCache>
            </c:numRef>
          </c:val>
          <c:extLst xmlns:c16r2="http://schemas.microsoft.com/office/drawing/2015/06/chart">
            <c:ext xmlns:c16="http://schemas.microsoft.com/office/drawing/2014/chart" uri="{C3380CC4-5D6E-409C-BE32-E72D297353CC}">
              <c16:uniqueId val="{0000000B-CEB6-484F-BA51-EE2EE0354ECD}"/>
            </c:ext>
          </c:extLst>
        </c:ser>
        <c:dLbls/>
        <c:marker val="1"/>
        <c:axId val="90186112"/>
        <c:axId val="90187264"/>
      </c:lineChart>
      <c:catAx>
        <c:axId val="90186112"/>
        <c:scaling>
          <c:orientation val="minMax"/>
        </c:scaling>
        <c:axPos val="t"/>
        <c:majorGridlines>
          <c:spPr>
            <a:ln w="3175">
              <a:solidFill>
                <a:schemeClr val="tx2"/>
              </a:solidFill>
              <a:prstDash val="dash"/>
            </a:ln>
          </c:spPr>
        </c:majorGridlines>
        <c:numFmt formatCode="0" sourceLinked="1"/>
        <c:majorTickMark val="in"/>
        <c:tickLblPos val="high"/>
        <c:spPr>
          <a:noFill/>
          <a:ln w="9525" cap="flat" cmpd="sng" algn="ctr">
            <a:noFill/>
            <a:round/>
          </a:ln>
          <a:effectLst/>
        </c:spPr>
        <c:txPr>
          <a:bodyPr rot="-60000000" vert="horz"/>
          <a:lstStyle/>
          <a:p>
            <a:pPr>
              <a:defRPr lang="en-US" sz="1200">
                <a:solidFill>
                  <a:schemeClr val="bg1"/>
                </a:solidFill>
              </a:defRPr>
            </a:pPr>
            <a:endParaRPr lang="id-ID"/>
          </a:p>
        </c:txPr>
        <c:crossAx val="90187264"/>
        <c:crosses val="autoZero"/>
        <c:auto val="1"/>
        <c:lblAlgn val="ctr"/>
        <c:lblOffset val="100"/>
      </c:catAx>
      <c:valAx>
        <c:axId val="90187264"/>
        <c:scaling>
          <c:orientation val="maxMin"/>
          <c:min val="60"/>
        </c:scaling>
        <c:delete val="1"/>
        <c:axPos val="l"/>
        <c:numFmt formatCode="General" sourceLinked="1"/>
        <c:majorTickMark val="none"/>
        <c:tickLblPos val="none"/>
        <c:crossAx val="90186112"/>
        <c:crosses val="autoZero"/>
        <c:crossBetween val="between"/>
      </c:valAx>
      <c:spPr>
        <a:noFill/>
        <a:ln>
          <a:noFill/>
        </a:ln>
        <a:effectLst/>
      </c:spPr>
    </c:plotArea>
    <c:plotVisOnly val="1"/>
    <c:dispBlanksAs val="gap"/>
  </c:chart>
  <c:spPr>
    <a:noFill/>
    <a:ln>
      <a:noFill/>
    </a:ln>
    <a:effectLst/>
  </c:spPr>
  <c:txPr>
    <a:bodyPr/>
    <a:lstStyle/>
    <a:p>
      <a:pPr>
        <a:defRPr>
          <a:latin typeface="Corbel" panose="020B0503020204020204" pitchFamily="34" charset="0"/>
        </a:defRPr>
      </a:pPr>
      <a:endParaRPr lang="id-ID"/>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id-ID"/>
  <c:style val="3"/>
  <c:chart>
    <c:autoTitleDeleted val="1"/>
    <c:plotArea>
      <c:layout>
        <c:manualLayout>
          <c:layoutTarget val="inner"/>
          <c:xMode val="edge"/>
          <c:yMode val="edge"/>
          <c:x val="2.6763422891283677E-2"/>
          <c:y val="0.19567038250175348"/>
          <c:w val="0.94268113728104264"/>
          <c:h val="0.6724070827333366"/>
        </c:manualLayout>
      </c:layout>
      <c:lineChart>
        <c:grouping val="standard"/>
        <c:ser>
          <c:idx val="1"/>
          <c:order val="0"/>
          <c:tx>
            <c:strRef>
              <c:f>'[Kemiskinan, TPT, Gini dr BPS.xlsx]Kemiskinan'!$J$20</c:f>
              <c:strCache>
                <c:ptCount val="1"/>
                <c:pt idx="0">
                  <c:v>Ketimpangan</c:v>
                </c:pt>
              </c:strCache>
            </c:strRef>
          </c:tx>
          <c:spPr>
            <a:ln w="28575" cap="rnd">
              <a:solidFill>
                <a:schemeClr val="accent1">
                  <a:tint val="77000"/>
                </a:schemeClr>
              </a:solidFill>
              <a:round/>
            </a:ln>
            <a:effectLst/>
          </c:spPr>
          <c:marker>
            <c:symbol val="none"/>
          </c:marker>
          <c:dLbls>
            <c:dLbl>
              <c:idx val="7"/>
              <c:layout>
                <c:manualLayout>
                  <c:x val="-3.9448058503230993E-2"/>
                  <c:y val="-8.6127338478744847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lang="en-US" sz="1100" b="0" i="0" u="none" strike="noStrike" kern="1200" baseline="0">
                      <a:solidFill>
                        <a:schemeClr val="tx1">
                          <a:lumMod val="75000"/>
                          <a:lumOff val="25000"/>
                        </a:schemeClr>
                      </a:solidFill>
                      <a:latin typeface="+mn-lt"/>
                      <a:ea typeface="+mn-ea"/>
                      <a:cs typeface="+mn-cs"/>
                    </a:defRPr>
                  </a:pPr>
                  <a:endParaRPr lang="id-ID"/>
                </a:p>
              </c:txPr>
              <c:showVal val="1"/>
              <c:extLst xmlns:c16r2="http://schemas.microsoft.com/office/drawing/2015/06/chart">
                <c:ext xmlns:c16="http://schemas.microsoft.com/office/drawing/2014/chart" uri="{C3380CC4-5D6E-409C-BE32-E72D297353CC}">
                  <c16:uniqueId val="{00000003-5F51-4125-8FA4-5B306514CAF3}"/>
                </c:ext>
                <c:ext xmlns:c15="http://schemas.microsoft.com/office/drawing/2012/chart" uri="{CE6537A1-D6FC-4f65-9D91-7224C49458BB}">
                  <c15:layout/>
                </c:ext>
              </c:extLst>
            </c:dLbl>
            <c:dLbl>
              <c:idx val="10"/>
              <c:layout>
                <c:manualLayout>
                  <c:x val="-3.5064940891761001E-2"/>
                  <c:y val="-7.1772782065620683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lang="en-US" sz="1100" b="0" i="0" u="none" strike="noStrike" kern="1200" baseline="0">
                      <a:solidFill>
                        <a:schemeClr val="tx1">
                          <a:lumMod val="75000"/>
                          <a:lumOff val="25000"/>
                        </a:schemeClr>
                      </a:solidFill>
                      <a:latin typeface="+mn-lt"/>
                      <a:ea typeface="+mn-ea"/>
                      <a:cs typeface="+mn-cs"/>
                    </a:defRPr>
                  </a:pPr>
                  <a:endParaRPr lang="id-ID"/>
                </a:p>
              </c:txPr>
              <c:showVal val="1"/>
              <c:extLst xmlns:c16r2="http://schemas.microsoft.com/office/drawing/2015/06/chart">
                <c:ext xmlns:c16="http://schemas.microsoft.com/office/drawing/2014/chart" uri="{C3380CC4-5D6E-409C-BE32-E72D297353CC}">
                  <c16:uniqueId val="{00000002-5F51-4125-8FA4-5B306514CAF3}"/>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'[Kemiskinan, TPT, Gini dr BPS.xlsx]Kemiskinan'!$H$30:$H$40</c:f>
              <c:numCache>
                <c:formatCode>General</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'[Kemiskinan, TPT, Gini dr BPS.xlsx]Kemiskinan'!$J$30:$J$40</c:f>
              <c:numCache>
                <c:formatCode>General</c:formatCode>
                <c:ptCount val="11"/>
                <c:pt idx="0">
                  <c:v>0.37600000000000039</c:v>
                </c:pt>
                <c:pt idx="1">
                  <c:v>0.36800000000000038</c:v>
                </c:pt>
                <c:pt idx="2">
                  <c:v>0.36700000000000038</c:v>
                </c:pt>
                <c:pt idx="3">
                  <c:v>0.37800000000000039</c:v>
                </c:pt>
                <c:pt idx="4">
                  <c:v>0.38800000000000046</c:v>
                </c:pt>
                <c:pt idx="5">
                  <c:v>0.41300000000000031</c:v>
                </c:pt>
                <c:pt idx="6">
                  <c:v>0.40600000000000008</c:v>
                </c:pt>
                <c:pt idx="7">
                  <c:v>0.41400000000000031</c:v>
                </c:pt>
                <c:pt idx="8">
                  <c:v>0.40200000000000002</c:v>
                </c:pt>
                <c:pt idx="9">
                  <c:v>0.39400000000000052</c:v>
                </c:pt>
                <c:pt idx="10">
                  <c:v>0.39100000000000051</c:v>
                </c:pt>
              </c:numCache>
            </c:numRef>
          </c:val>
          <c:extLst xmlns:c16r2="http://schemas.microsoft.com/office/drawing/2015/06/chart">
            <c:ext xmlns:c16="http://schemas.microsoft.com/office/drawing/2014/chart" uri="{C3380CC4-5D6E-409C-BE32-E72D297353CC}">
              <c16:uniqueId val="{00000000-5F51-4125-8FA4-5B306514CAF3}"/>
            </c:ext>
          </c:extLst>
        </c:ser>
        <c:dLbls/>
        <c:marker val="1"/>
        <c:axId val="92868992"/>
        <c:axId val="92870528"/>
      </c:lineChart>
      <c:catAx>
        <c:axId val="9286899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1" i="0" u="none" strike="noStrike" kern="1200" baseline="0">
                <a:solidFill>
                  <a:schemeClr val="tx1">
                    <a:lumMod val="65000"/>
                    <a:lumOff val="35000"/>
                  </a:schemeClr>
                </a:solidFill>
                <a:latin typeface="+mn-lt"/>
                <a:ea typeface="+mn-ea"/>
                <a:cs typeface="+mn-cs"/>
              </a:defRPr>
            </a:pPr>
            <a:endParaRPr lang="id-ID"/>
          </a:p>
        </c:txPr>
        <c:crossAx val="92870528"/>
        <c:crosses val="autoZero"/>
        <c:auto val="1"/>
        <c:lblAlgn val="ctr"/>
        <c:lblOffset val="100"/>
      </c:catAx>
      <c:valAx>
        <c:axId val="9287052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tickLblPos val="none"/>
        <c:crossAx val="92868992"/>
        <c:crosses val="autoZero"/>
        <c:crossBetween val="between"/>
      </c:valAx>
      <c:spPr>
        <a:noFill/>
        <a:ln>
          <a:noFill/>
        </a:ln>
        <a:effectLst/>
      </c:spPr>
    </c:plotArea>
    <c:plotVisOnly val="1"/>
    <c:dispBlanksAs val="gap"/>
  </c:chart>
  <c:spPr>
    <a:noFill/>
    <a:ln>
      <a:noFill/>
    </a:ln>
    <a:effectLst/>
  </c:spPr>
  <c:txPr>
    <a:bodyPr/>
    <a:lstStyle/>
    <a:p>
      <a:pPr>
        <a:defRPr/>
      </a:pPr>
      <a:endParaRPr lang="id-ID"/>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id-ID"/>
  <c:style val="4"/>
  <c:chart>
    <c:autoTitleDeleted val="1"/>
    <c:plotArea>
      <c:layout>
        <c:manualLayout>
          <c:layoutTarget val="inner"/>
          <c:xMode val="edge"/>
          <c:yMode val="edge"/>
          <c:x val="2.6923840415055054E-2"/>
          <c:y val="7.9907657178418967E-2"/>
          <c:w val="0.94615231916989062"/>
          <c:h val="0.67892908867519386"/>
        </c:manualLayout>
      </c:layout>
      <c:lineChart>
        <c:grouping val="standard"/>
        <c:ser>
          <c:idx val="1"/>
          <c:order val="0"/>
          <c:tx>
            <c:strRef>
              <c:f>'[Kemiskinan, TPT, Gini dr BPS.xlsx]Kemiskinan'!$I$20</c:f>
              <c:strCache>
                <c:ptCount val="1"/>
                <c:pt idx="0">
                  <c:v>Kemiskinan (%)</c:v>
                </c:pt>
              </c:strCache>
            </c:strRef>
          </c:tx>
          <c:spPr>
            <a:ln w="28575" cap="rnd">
              <a:solidFill>
                <a:schemeClr val="accent2">
                  <a:tint val="77000"/>
                </a:schemeClr>
              </a:solidFill>
              <a:round/>
            </a:ln>
            <a:effectLst/>
          </c:spPr>
          <c:marker>
            <c:symbol val="none"/>
          </c:marker>
          <c:dLbls>
            <c:dLbl>
              <c:idx val="0"/>
              <c:layout>
                <c:manualLayout>
                  <c:x val="-4.0185408372346812E-2"/>
                  <c:y val="-7.26433247076535E-2"/>
                </c:manualLayout>
              </c:layout>
              <c:showVal val="1"/>
              <c:extLst xmlns:c16r2="http://schemas.microsoft.com/office/drawing/2015/06/chart">
                <c:ext xmlns:c16="http://schemas.microsoft.com/office/drawing/2014/chart" uri="{C3380CC4-5D6E-409C-BE32-E72D297353CC}">
                  <c16:uniqueId val="{00000000-5E0F-4EB8-80F9-146B90AE1180}"/>
                </c:ext>
                <c:ext xmlns:c15="http://schemas.microsoft.com/office/drawing/2012/chart" uri="{CE6537A1-D6FC-4f65-9D91-7224C49458BB}">
                  <c15:layout/>
                </c:ext>
              </c:extLst>
            </c:dLbl>
            <c:dLbl>
              <c:idx val="19"/>
              <c:layout>
                <c:manualLayout>
                  <c:x val="-2.9022794935583778E-2"/>
                  <c:y val="-8.7171989649184184E-2"/>
                </c:manualLayout>
              </c:layout>
              <c:showVal val="1"/>
              <c:extLst xmlns:c16r2="http://schemas.microsoft.com/office/drawing/2015/06/chart">
                <c:ext xmlns:c16="http://schemas.microsoft.com/office/drawing/2014/chart" uri="{C3380CC4-5D6E-409C-BE32-E72D297353CC}">
                  <c16:uniqueId val="{00000001-5E0F-4EB8-80F9-146B90AE1180}"/>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'[Kemiskinan, TPT, Gini dr BPS.xlsx]Kemiskinan'!$H$21:$H$40</c:f>
              <c:numCache>
                <c:formatCode>General</c:formatCode>
                <c:ptCount val="20"/>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c:v>
                </c:pt>
                <c:pt idx="14">
                  <c:v>2012</c:v>
                </c:pt>
                <c:pt idx="15">
                  <c:v>2013</c:v>
                </c:pt>
                <c:pt idx="16">
                  <c:v>2014</c:v>
                </c:pt>
                <c:pt idx="17">
                  <c:v>2015</c:v>
                </c:pt>
                <c:pt idx="18">
                  <c:v>2016</c:v>
                </c:pt>
                <c:pt idx="19">
                  <c:v>2017</c:v>
                </c:pt>
              </c:numCache>
            </c:numRef>
          </c:cat>
          <c:val>
            <c:numRef>
              <c:f>'[Kemiskinan, TPT, Gini dr BPS.xlsx]Kemiskinan'!$I$21:$I$40</c:f>
              <c:numCache>
                <c:formatCode>0.00</c:formatCode>
                <c:ptCount val="20"/>
                <c:pt idx="0">
                  <c:v>24.2</c:v>
                </c:pt>
                <c:pt idx="1">
                  <c:v>23.43</c:v>
                </c:pt>
                <c:pt idx="2">
                  <c:v>19.14</c:v>
                </c:pt>
                <c:pt idx="3">
                  <c:v>18.41</c:v>
                </c:pt>
                <c:pt idx="4">
                  <c:v>18.2</c:v>
                </c:pt>
                <c:pt idx="5">
                  <c:v>17.420000000000002</c:v>
                </c:pt>
                <c:pt idx="6">
                  <c:v>16.66</c:v>
                </c:pt>
                <c:pt idx="7">
                  <c:v>15.97</c:v>
                </c:pt>
                <c:pt idx="8">
                  <c:v>17.75</c:v>
                </c:pt>
                <c:pt idx="9">
                  <c:v>16.579999999999988</c:v>
                </c:pt>
                <c:pt idx="10">
                  <c:v>15.42</c:v>
                </c:pt>
                <c:pt idx="11">
                  <c:v>14.15</c:v>
                </c:pt>
                <c:pt idx="12">
                  <c:v>13.33</c:v>
                </c:pt>
                <c:pt idx="13">
                  <c:v>12.360000000000012</c:v>
                </c:pt>
                <c:pt idx="14">
                  <c:v>11.66</c:v>
                </c:pt>
                <c:pt idx="15">
                  <c:v>11.47</c:v>
                </c:pt>
                <c:pt idx="16">
                  <c:v>10.96</c:v>
                </c:pt>
                <c:pt idx="17">
                  <c:v>11.129999999999999</c:v>
                </c:pt>
                <c:pt idx="18">
                  <c:v>10.7</c:v>
                </c:pt>
                <c:pt idx="19">
                  <c:v>10.120354769493469</c:v>
                </c:pt>
              </c:numCache>
            </c:numRef>
          </c:val>
          <c:extLst xmlns:c16r2="http://schemas.microsoft.com/office/drawing/2015/06/chart">
            <c:ext xmlns:c16="http://schemas.microsoft.com/office/drawing/2014/chart" uri="{C3380CC4-5D6E-409C-BE32-E72D297353CC}">
              <c16:uniqueId val="{00000002-5E0F-4EB8-80F9-146B90AE1180}"/>
            </c:ext>
          </c:extLst>
        </c:ser>
        <c:dLbls/>
        <c:marker val="1"/>
        <c:axId val="94049408"/>
        <c:axId val="94050944"/>
      </c:lineChart>
      <c:catAx>
        <c:axId val="9404940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lang="en-US" sz="900" b="1" i="0" u="none" strike="noStrike" kern="1200" baseline="0">
                <a:solidFill>
                  <a:schemeClr val="tx1">
                    <a:lumMod val="65000"/>
                    <a:lumOff val="35000"/>
                  </a:schemeClr>
                </a:solidFill>
                <a:latin typeface="+mn-lt"/>
                <a:ea typeface="+mn-ea"/>
                <a:cs typeface="+mn-cs"/>
              </a:defRPr>
            </a:pPr>
            <a:endParaRPr lang="id-ID"/>
          </a:p>
        </c:txPr>
        <c:crossAx val="94050944"/>
        <c:crosses val="autoZero"/>
        <c:auto val="1"/>
        <c:lblAlgn val="ctr"/>
        <c:lblOffset val="100"/>
      </c:catAx>
      <c:valAx>
        <c:axId val="94050944"/>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0"/>
        <c:majorTickMark val="none"/>
        <c:tickLblPos val="none"/>
        <c:crossAx val="94049408"/>
        <c:crosses val="autoZero"/>
        <c:crossBetween val="between"/>
      </c:valAx>
      <c:spPr>
        <a:noFill/>
        <a:ln>
          <a:noFill/>
        </a:ln>
        <a:effectLst/>
      </c:spPr>
    </c:plotArea>
    <c:plotVisOnly val="1"/>
    <c:dispBlanksAs val="gap"/>
  </c:chart>
  <c:spPr>
    <a:noFill/>
    <a:ln>
      <a:noFill/>
    </a:ln>
    <a:effectLst/>
  </c:spPr>
  <c:txPr>
    <a:bodyPr/>
    <a:lstStyle/>
    <a:p>
      <a:pPr>
        <a:defRPr/>
      </a:pPr>
      <a:endParaRPr lang="id-ID"/>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id-ID"/>
  <c:style val="8"/>
  <c:chart>
    <c:autoTitleDeleted val="1"/>
    <c:plotArea>
      <c:layout/>
      <c:lineChart>
        <c:grouping val="standard"/>
        <c:ser>
          <c:idx val="1"/>
          <c:order val="0"/>
          <c:tx>
            <c:strRef>
              <c:f>'[Kemiskinan, TPT, Gini dr BPS.xlsx]Kemiskinan'!$K$20</c:f>
              <c:strCache>
                <c:ptCount val="1"/>
                <c:pt idx="0">
                  <c:v>Pengangguran (%)</c:v>
                </c:pt>
              </c:strCache>
            </c:strRef>
          </c:tx>
          <c:spPr>
            <a:ln w="28575" cap="rnd">
              <a:solidFill>
                <a:schemeClr val="accent6">
                  <a:shade val="76000"/>
                </a:schemeClr>
              </a:solidFill>
              <a:round/>
            </a:ln>
            <a:effectLst/>
          </c:spPr>
          <c:marker>
            <c:symbol val="none"/>
          </c:marker>
          <c:dLbls>
            <c:dLbl>
              <c:idx val="7"/>
              <c:layout>
                <c:manualLayout>
                  <c:x val="-8.818464615042796E-3"/>
                  <c:y val="-6.8754474792958403E-2"/>
                </c:manualLayout>
              </c:layout>
              <c:tx>
                <c:rich>
                  <a:bodyPr rot="0" spcFirstLastPara="1" vertOverflow="ellipsis" vert="horz" wrap="square" lIns="38100" tIns="19050" rIns="38100" bIns="19050" anchor="ctr" anchorCtr="1">
                    <a:spAutoFit/>
                  </a:bodyPr>
                  <a:lstStyle/>
                  <a:p>
                    <a:pPr>
                      <a:defRPr lang="en-US" sz="1100" b="0" i="0" u="none" strike="noStrike" kern="1200" baseline="0">
                        <a:solidFill>
                          <a:schemeClr val="tx1">
                            <a:lumMod val="75000"/>
                            <a:lumOff val="25000"/>
                          </a:schemeClr>
                        </a:solidFill>
                        <a:latin typeface="+mn-lt"/>
                        <a:ea typeface="+mn-ea"/>
                        <a:cs typeface="+mn-cs"/>
                      </a:defRPr>
                    </a:pPr>
                    <a:fld id="{5D71F03F-841C-41E4-A0E4-D742EEE8DA02}" type="VALUE">
                      <a:rPr lang="en-US" sz="1100" smtClean="0"/>
                      <a:pPr>
                        <a:defRPr lang="en-US" sz="1100" b="0" i="0" u="none" strike="noStrike" kern="1200" baseline="0">
                          <a:solidFill>
                            <a:schemeClr val="tx1">
                              <a:lumMod val="75000"/>
                              <a:lumOff val="25000"/>
                            </a:schemeClr>
                          </a:solidFill>
                          <a:latin typeface="+mn-lt"/>
                          <a:ea typeface="+mn-ea"/>
                          <a:cs typeface="+mn-cs"/>
                        </a:defRPr>
                      </a:pPr>
                      <a:t>[VALUE]</a:t>
                    </a:fld>
                    <a:endParaRPr lang="en-US"/>
                  </a:p>
                </c:rich>
              </c:tx>
              <c:numFmt formatCode="#,##0.00" sourceLinked="0"/>
              <c:spPr>
                <a:noFill/>
                <a:ln>
                  <a:noFill/>
                </a:ln>
                <a:effectLst/>
              </c:spPr>
              <c:extLst xmlns:c16r2="http://schemas.microsoft.com/office/drawing/2015/06/chart">
                <c:ext xmlns:c16="http://schemas.microsoft.com/office/drawing/2014/chart" uri="{C3380CC4-5D6E-409C-BE32-E72D297353CC}">
                  <c16:uniqueId val="{00000001-8EC0-4B9F-8FF9-1BBEF1C749C5}"/>
                </c:ext>
                <c:ext xmlns:c15="http://schemas.microsoft.com/office/drawing/2012/chart" uri="{CE6537A1-D6FC-4f65-9D91-7224C49458BB}">
                  <c15:layout/>
                  <c15:dlblFieldTable/>
                  <c15:showDataLabelsRange val="0"/>
                </c:ext>
              </c:extLst>
            </c:dLbl>
            <c:dLbl>
              <c:idx val="19"/>
              <c:layout>
                <c:manualLayout>
                  <c:x val="-1.9841545383846432E-2"/>
                  <c:y val="-0.1546975682841563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lang="en-US" sz="1100" b="0" i="0" u="none" strike="noStrike" kern="1200" baseline="0">
                      <a:solidFill>
                        <a:schemeClr val="tx1">
                          <a:lumMod val="75000"/>
                          <a:lumOff val="25000"/>
                        </a:schemeClr>
                      </a:solidFill>
                      <a:latin typeface="+mn-lt"/>
                      <a:ea typeface="+mn-ea"/>
                      <a:cs typeface="+mn-cs"/>
                    </a:defRPr>
                  </a:pPr>
                  <a:endParaRPr lang="id-ID"/>
                </a:p>
              </c:txPr>
              <c:showVal val="1"/>
              <c:extLst xmlns:c16r2="http://schemas.microsoft.com/office/drawing/2015/06/chart">
                <c:ext xmlns:c16="http://schemas.microsoft.com/office/drawing/2014/chart" uri="{C3380CC4-5D6E-409C-BE32-E72D297353CC}">
                  <c16:uniqueId val="{00000002-8EC0-4B9F-8FF9-1BBEF1C749C5}"/>
                </c:ext>
                <c:ext xmlns:c15="http://schemas.microsoft.com/office/drawing/2012/chart" uri="{CE6537A1-D6FC-4f65-9D91-7224C49458BB}">
                  <c15:layout/>
                </c:ext>
              </c:extLst>
            </c:dLbl>
            <c:delete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'[Kemiskinan, TPT, Gini dr BPS.xlsx]Kemiskinan'!$H$21:$H$40</c:f>
              <c:numCache>
                <c:formatCode>General</c:formatCode>
                <c:ptCount val="20"/>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c:v>
                </c:pt>
                <c:pt idx="14">
                  <c:v>2012</c:v>
                </c:pt>
                <c:pt idx="15">
                  <c:v>2013</c:v>
                </c:pt>
                <c:pt idx="16">
                  <c:v>2014</c:v>
                </c:pt>
                <c:pt idx="17">
                  <c:v>2015</c:v>
                </c:pt>
                <c:pt idx="18">
                  <c:v>2016</c:v>
                </c:pt>
                <c:pt idx="19">
                  <c:v>2017</c:v>
                </c:pt>
              </c:numCache>
            </c:numRef>
          </c:cat>
          <c:val>
            <c:numRef>
              <c:f>'[Kemiskinan, TPT, Gini dr BPS.xlsx]Kemiskinan'!$K$21:$K$40</c:f>
              <c:numCache>
                <c:formatCode>General</c:formatCode>
                <c:ptCount val="20"/>
                <c:pt idx="0">
                  <c:v>5.463916126830874</c:v>
                </c:pt>
                <c:pt idx="1">
                  <c:v>6.357931914431866</c:v>
                </c:pt>
                <c:pt idx="2">
                  <c:v>6.0775458387710275</c:v>
                </c:pt>
                <c:pt idx="3">
                  <c:v>8.1012374068497923</c:v>
                </c:pt>
                <c:pt idx="4">
                  <c:v>9.0614905228029716</c:v>
                </c:pt>
                <c:pt idx="5">
                  <c:v>9.6732769835378694</c:v>
                </c:pt>
                <c:pt idx="6">
                  <c:v>9.8595912817575204</c:v>
                </c:pt>
                <c:pt idx="7">
                  <c:v>11.240817893440353</c:v>
                </c:pt>
                <c:pt idx="8">
                  <c:v>10.275504684768226</c:v>
                </c:pt>
                <c:pt idx="9">
                  <c:v>9.1058925331276122</c:v>
                </c:pt>
                <c:pt idx="10">
                  <c:v>8.39191113780225</c:v>
                </c:pt>
                <c:pt idx="11">
                  <c:v>7.8734593257788932</c:v>
                </c:pt>
                <c:pt idx="12">
                  <c:v>7.1397530331583594</c:v>
                </c:pt>
                <c:pt idx="13">
                  <c:v>7.4776605610820894</c:v>
                </c:pt>
                <c:pt idx="14">
                  <c:v>6.1283957459596863</c:v>
                </c:pt>
                <c:pt idx="15">
                  <c:v>6.1669364036480276</c:v>
                </c:pt>
                <c:pt idx="16">
                  <c:v>5.9446383545169681</c:v>
                </c:pt>
                <c:pt idx="17">
                  <c:v>6.1781505986177265</c:v>
                </c:pt>
                <c:pt idx="18">
                  <c:v>5.6099999999999985</c:v>
                </c:pt>
                <c:pt idx="19">
                  <c:v>5.4975574239209273</c:v>
                </c:pt>
              </c:numCache>
            </c:numRef>
          </c:val>
          <c:extLst xmlns:c16r2="http://schemas.microsoft.com/office/drawing/2015/06/chart">
            <c:ext xmlns:c16="http://schemas.microsoft.com/office/drawing/2014/chart" uri="{C3380CC4-5D6E-409C-BE32-E72D297353CC}">
              <c16:uniqueId val="{00000000-8EC0-4B9F-8FF9-1BBEF1C749C5}"/>
            </c:ext>
          </c:extLst>
        </c:ser>
        <c:dLbls/>
        <c:marker val="1"/>
        <c:axId val="94153344"/>
        <c:axId val="94155136"/>
      </c:lineChart>
      <c:catAx>
        <c:axId val="94153344"/>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lang="en-US" sz="900" b="1" i="0" u="none" strike="noStrike" kern="1200" baseline="0">
                <a:solidFill>
                  <a:schemeClr val="tx1">
                    <a:lumMod val="65000"/>
                    <a:lumOff val="35000"/>
                  </a:schemeClr>
                </a:solidFill>
                <a:latin typeface="+mn-lt"/>
                <a:ea typeface="+mn-ea"/>
                <a:cs typeface="+mn-cs"/>
              </a:defRPr>
            </a:pPr>
            <a:endParaRPr lang="id-ID"/>
          </a:p>
        </c:txPr>
        <c:crossAx val="94155136"/>
        <c:crosses val="autoZero"/>
        <c:auto val="1"/>
        <c:lblAlgn val="ctr"/>
        <c:lblOffset val="100"/>
      </c:catAx>
      <c:valAx>
        <c:axId val="9415513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tickLblPos val="none"/>
        <c:crossAx val="94153344"/>
        <c:crosses val="autoZero"/>
        <c:crossBetween val="between"/>
      </c:valAx>
      <c:spPr>
        <a:noFill/>
        <a:ln>
          <a:noFill/>
        </a:ln>
        <a:effectLst/>
      </c:spPr>
    </c:plotArea>
    <c:plotVisOnly val="1"/>
    <c:dispBlanksAs val="gap"/>
  </c:chart>
  <c:spPr>
    <a:noFill/>
    <a:ln>
      <a:noFill/>
    </a:ln>
    <a:effectLst/>
  </c:spPr>
  <c:txPr>
    <a:bodyPr/>
    <a:lstStyle/>
    <a:p>
      <a:pPr>
        <a:defRPr/>
      </a:pPr>
      <a:endParaRPr lang="id-ID"/>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lang val="id-ID"/>
  <c:style val="18"/>
  <c:chart>
    <c:autoTitleDeleted val="1"/>
    <c:plotArea>
      <c:layout>
        <c:manualLayout>
          <c:layoutTarget val="inner"/>
          <c:xMode val="edge"/>
          <c:yMode val="edge"/>
          <c:x val="4.8119299999999997E-2"/>
          <c:y val="5.4139500000000014E-2"/>
          <c:w val="0.92430599999999996"/>
          <c:h val="0.85825499999999999"/>
        </c:manualLayout>
      </c:layout>
      <c:scatterChart>
        <c:scatterStyle val="lineMarker"/>
        <c:ser>
          <c:idx val="0"/>
          <c:order val="0"/>
          <c:tx>
            <c:strRef>
              <c:f>Sheet1!$B$1</c:f>
              <c:strCache>
                <c:ptCount val="1"/>
                <c:pt idx="0">
                  <c:v>Jakarta</c:v>
                </c:pt>
              </c:strCache>
            </c:strRef>
          </c:tx>
          <c:spPr>
            <a:ln w="12700" cap="flat">
              <a:noFill/>
              <a:miter lim="400000"/>
            </a:ln>
            <a:effectLst/>
          </c:spPr>
          <c:marker>
            <c:symbol val="none"/>
          </c:marker>
          <c:trendline>
            <c:spPr>
              <a:ln w="25400" cap="flat">
                <a:solidFill>
                  <a:srgbClr val="61D836"/>
                </a:solidFill>
                <a:prstDash val="solid"/>
                <a:miter lim="400000"/>
              </a:ln>
              <a:effectLst>
                <a:outerShdw blurRad="12700" dist="25400" dir="7320000" algn="tl">
                  <a:srgbClr val="000000">
                    <a:alpha val="25000"/>
                  </a:srgbClr>
                </a:outerShdw>
              </a:effectLst>
            </c:spPr>
            <c:trendlineType val="linear"/>
          </c:trendline>
          <c:xVal>
            <c:numRef>
              <c:f>Sheet1!$B$2:$B$10</c:f>
              <c:numCache>
                <c:formatCode>General</c:formatCode>
                <c:ptCount val="9"/>
                <c:pt idx="0">
                  <c:v>8649</c:v>
                </c:pt>
                <c:pt idx="1">
                  <c:v>8748</c:v>
                </c:pt>
                <c:pt idx="2">
                  <c:v>1709</c:v>
                </c:pt>
                <c:pt idx="3">
                  <c:v>8123</c:v>
                </c:pt>
                <c:pt idx="4">
                  <c:v>3570</c:v>
                </c:pt>
                <c:pt idx="5">
                  <c:v>2951</c:v>
                </c:pt>
                <c:pt idx="6">
                  <c:v>9502</c:v>
                </c:pt>
                <c:pt idx="7">
                  <c:v>5907</c:v>
                </c:pt>
                <c:pt idx="8">
                  <c:v>2185</c:v>
                </c:pt>
              </c:numCache>
            </c:numRef>
          </c:xVal>
          <c:yVal>
            <c:numRef>
              <c:f>Sheet1!$C$2:$C$10</c:f>
              <c:numCache>
                <c:formatCode>General</c:formatCode>
                <c:ptCount val="9"/>
                <c:pt idx="0">
                  <c:v>3.11</c:v>
                </c:pt>
                <c:pt idx="1">
                  <c:v>2.4299999999999997</c:v>
                </c:pt>
                <c:pt idx="2">
                  <c:v>3.34</c:v>
                </c:pt>
                <c:pt idx="3">
                  <c:v>3.75</c:v>
                </c:pt>
                <c:pt idx="4">
                  <c:v>2.65</c:v>
                </c:pt>
                <c:pt idx="5">
                  <c:v>2.5499999999999998</c:v>
                </c:pt>
                <c:pt idx="6">
                  <c:v>3.4499999999999997</c:v>
                </c:pt>
                <c:pt idx="7">
                  <c:v>3.12</c:v>
                </c:pt>
                <c:pt idx="8">
                  <c:v>2.7</c:v>
                </c:pt>
              </c:numCache>
            </c:numRef>
          </c:yVal>
          <c:extLst xmlns:c16r2="http://schemas.microsoft.com/office/drawing/2015/06/chart">
            <c:ext xmlns:c16="http://schemas.microsoft.com/office/drawing/2014/chart" uri="{C3380CC4-5D6E-409C-BE32-E72D297353CC}">
              <c16:uniqueId val="{00000001-8246-0445-B60F-2283BD84BDFC}"/>
            </c:ext>
          </c:extLst>
        </c:ser>
        <c:dLbls/>
        <c:axId val="123097472"/>
        <c:axId val="123099008"/>
      </c:scatterChart>
      <c:valAx>
        <c:axId val="123097472"/>
        <c:scaling>
          <c:orientation val="minMax"/>
          <c:min val="1000"/>
        </c:scaling>
        <c:axPos val="b"/>
        <c:numFmt formatCode="General" sourceLinked="0"/>
        <c:majorTickMark val="none"/>
        <c:tickLblPos val="nextTo"/>
        <c:spPr>
          <a:ln w="12700" cap="flat">
            <a:noFill/>
            <a:miter lim="400000"/>
          </a:ln>
        </c:spPr>
        <c:txPr>
          <a:bodyPr rot="0"/>
          <a:lstStyle/>
          <a:p>
            <a:pPr>
              <a:defRPr lang="en-US" sz="1200" b="0" i="0" u="none" strike="noStrike">
                <a:solidFill>
                  <a:srgbClr val="FFFFFF"/>
                </a:solidFill>
                <a:latin typeface="Avenir Next"/>
              </a:defRPr>
            </a:pPr>
            <a:endParaRPr lang="id-ID"/>
          </a:p>
        </c:txPr>
        <c:crossAx val="123099008"/>
        <c:crosses val="autoZero"/>
        <c:crossBetween val="between"/>
        <c:majorUnit val="2250"/>
        <c:minorUnit val="1125"/>
      </c:valAx>
      <c:valAx>
        <c:axId val="123099008"/>
        <c:scaling>
          <c:orientation val="minMax"/>
          <c:max val="4"/>
          <c:min val="2"/>
        </c:scaling>
        <c:axPos val="l"/>
        <c:numFmt formatCode="General" sourceLinked="0"/>
        <c:majorTickMark val="none"/>
        <c:tickLblPos val="nextTo"/>
        <c:spPr>
          <a:ln w="12700" cap="flat">
            <a:noFill/>
            <a:miter lim="400000"/>
          </a:ln>
        </c:spPr>
        <c:txPr>
          <a:bodyPr rot="0"/>
          <a:lstStyle/>
          <a:p>
            <a:pPr>
              <a:defRPr lang="en-US" sz="1200" b="0" i="0" u="none" strike="noStrike">
                <a:solidFill>
                  <a:srgbClr val="000000"/>
                </a:solidFill>
                <a:latin typeface="Avenir Next"/>
              </a:defRPr>
            </a:pPr>
            <a:endParaRPr lang="id-ID"/>
          </a:p>
        </c:txPr>
        <c:crossAx val="123097472"/>
        <c:crosses val="autoZero"/>
        <c:crossBetween val="between"/>
        <c:majorUnit val="0.5"/>
        <c:minorUnit val="0.25"/>
      </c:valAx>
      <c:spPr>
        <a:noFill/>
        <a:ln w="12700" cap="flat">
          <a:noFill/>
          <a:miter lim="400000"/>
        </a:ln>
        <a:effectLst/>
      </c:spPr>
    </c:plotArea>
    <c:plotVisOnly val="1"/>
    <c:dispBlanksAs val="gap"/>
    <c:showDLblsOverMax val="1"/>
  </c:chart>
  <c:spPr>
    <a:noFill/>
    <a:ln>
      <a:noFill/>
    </a:ln>
    <a:effectLst/>
  </c:sp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lang val="id-ID"/>
  <c:style val="18"/>
  <c:chart>
    <c:autoTitleDeleted val="1"/>
    <c:plotArea>
      <c:layout>
        <c:manualLayout>
          <c:layoutTarget val="inner"/>
          <c:xMode val="edge"/>
          <c:yMode val="edge"/>
          <c:x val="5.0841200000000003E-2"/>
          <c:y val="5.4139500000000014E-2"/>
          <c:w val="0.91605899999999996"/>
          <c:h val="0.85825499999999999"/>
        </c:manualLayout>
      </c:layout>
      <c:scatterChart>
        <c:scatterStyle val="lineMarker"/>
        <c:ser>
          <c:idx val="0"/>
          <c:order val="0"/>
          <c:tx>
            <c:strRef>
              <c:f>Sheet1!$A$2</c:f>
              <c:strCache>
                <c:ptCount val="1"/>
                <c:pt idx="0">
                  <c:v>Brazil</c:v>
                </c:pt>
              </c:strCache>
            </c:strRef>
          </c:tx>
          <c:spPr>
            <a:ln w="12700" cap="flat">
              <a:noFill/>
              <a:prstDash val="solid"/>
              <a:miter lim="400000"/>
            </a:ln>
            <a:effectLst/>
          </c:spPr>
          <c:marker>
            <c:symbol val="circle"/>
            <c:size val="8"/>
            <c:spPr>
              <a:solidFill>
                <a:srgbClr val="FF9300"/>
              </a:solidFill>
              <a:ln w="25400" cap="flat">
                <a:solidFill>
                  <a:srgbClr val="FF9300"/>
                </a:solidFill>
                <a:prstDash val="solid"/>
                <a:miter lim="400000"/>
              </a:ln>
              <a:effectLst/>
            </c:spPr>
          </c:marker>
          <c:dLbls>
            <c:numFmt formatCode="#,##0" sourceLinked="0"/>
            <c:spPr>
              <a:noFill/>
              <a:ln>
                <a:noFill/>
              </a:ln>
              <a:effectLst/>
            </c:spPr>
            <c:txPr>
              <a:bodyPr/>
              <a:lstStyle/>
              <a:p>
                <a:pPr>
                  <a:defRPr lang="en-US" sz="1600" b="0" i="0" u="none" strike="noStrike">
                    <a:solidFill>
                      <a:srgbClr val="000000"/>
                    </a:solidFill>
                    <a:latin typeface="Avenir Next"/>
                  </a:defRPr>
                </a:pPr>
                <a:endParaRPr lang="id-ID"/>
              </a:p>
            </c:txPr>
            <c:dLblPos val="b"/>
            <c:showSerName val="1"/>
            <c:extLst xmlns:c16r2="http://schemas.microsoft.com/office/drawing/2015/06/chart">
              <c:ext xmlns:c15="http://schemas.microsoft.com/office/drawing/2012/chart" uri="{CE6537A1-D6FC-4f65-9D91-7224C49458BB}">
                <c15:layout/>
                <c15:showLeaderLines val="0"/>
              </c:ext>
            </c:extLst>
          </c:dLbls>
          <c:trendline>
            <c:spPr>
              <a:ln w="25400" cap="flat">
                <a:solidFill>
                  <a:srgbClr val="0096ED"/>
                </a:solidFill>
                <a:prstDash val="solid"/>
                <a:miter lim="400000"/>
              </a:ln>
              <a:effectLst>
                <a:outerShdw blurRad="12700" dist="25400" dir="7320000" algn="tl">
                  <a:srgbClr val="000000">
                    <a:alpha val="25000"/>
                  </a:srgbClr>
                </a:outerShdw>
              </a:effectLst>
            </c:spPr>
            <c:trendlineType val="linear"/>
          </c:trendline>
          <c:xVal>
            <c:numRef>
              <c:f>Sheet1!$B$2:$J$2</c:f>
              <c:numCache>
                <c:formatCode>General</c:formatCode>
                <c:ptCount val="9"/>
                <c:pt idx="0">
                  <c:v>8649</c:v>
                </c:pt>
                <c:pt idx="1">
                  <c:v>8748</c:v>
                </c:pt>
                <c:pt idx="2">
                  <c:v>1709</c:v>
                </c:pt>
                <c:pt idx="3">
                  <c:v>8123</c:v>
                </c:pt>
                <c:pt idx="4">
                  <c:v>3570</c:v>
                </c:pt>
                <c:pt idx="5">
                  <c:v>2951</c:v>
                </c:pt>
                <c:pt idx="6">
                  <c:v>9502</c:v>
                </c:pt>
                <c:pt idx="7">
                  <c:v>5907</c:v>
                </c:pt>
                <c:pt idx="8">
                  <c:v>2185</c:v>
                </c:pt>
              </c:numCache>
            </c:numRef>
          </c:xVal>
          <c:yVal>
            <c:numRef>
              <c:f>Sheet1!$B$3:$J$3</c:f>
              <c:numCache>
                <c:formatCode>General</c:formatCode>
                <c:ptCount val="1"/>
                <c:pt idx="0">
                  <c:v>3.11</c:v>
                </c:pt>
              </c:numCache>
            </c:numRef>
          </c:yVal>
          <c:extLst xmlns:c16r2="http://schemas.microsoft.com/office/drawing/2015/06/chart">
            <c:ext xmlns:c16="http://schemas.microsoft.com/office/drawing/2014/chart" uri="{C3380CC4-5D6E-409C-BE32-E72D297353CC}">
              <c16:uniqueId val="{00000001-7C6B-2149-AEFF-337A4EBB8091}"/>
            </c:ext>
          </c:extLst>
        </c:ser>
        <c:ser>
          <c:idx val="1"/>
          <c:order val="1"/>
          <c:tx>
            <c:strRef>
              <c:f>Sheet1!$A$3</c:f>
              <c:strCache>
                <c:ptCount val="1"/>
                <c:pt idx="0">
                  <c:v>Rusia</c:v>
                </c:pt>
              </c:strCache>
            </c:strRef>
          </c:tx>
          <c:spPr>
            <a:ln w="12700" cap="flat">
              <a:noFill/>
              <a:prstDash val="solid"/>
              <a:miter lim="400000"/>
            </a:ln>
            <a:effectLst/>
          </c:spPr>
          <c:marker>
            <c:symbol val="circle"/>
            <c:size val="8"/>
            <c:spPr>
              <a:solidFill>
                <a:srgbClr val="FF9300"/>
              </a:solidFill>
              <a:ln w="25400" cap="flat">
                <a:solidFill>
                  <a:srgbClr val="FF9300"/>
                </a:solidFill>
                <a:prstDash val="solid"/>
                <a:miter lim="400000"/>
              </a:ln>
              <a:effectLst/>
            </c:spPr>
          </c:marker>
          <c:dLbls>
            <c:numFmt formatCode="#,##0" sourceLinked="0"/>
            <c:spPr>
              <a:noFill/>
              <a:ln>
                <a:noFill/>
              </a:ln>
              <a:effectLst/>
            </c:spPr>
            <c:txPr>
              <a:bodyPr/>
              <a:lstStyle/>
              <a:p>
                <a:pPr>
                  <a:defRPr lang="en-US" sz="1600" b="0" i="0" u="none" strike="noStrike">
                    <a:solidFill>
                      <a:srgbClr val="000000"/>
                    </a:solidFill>
                    <a:latin typeface="Avenir Next"/>
                  </a:defRPr>
                </a:pPr>
                <a:endParaRPr lang="id-ID"/>
              </a:p>
            </c:txPr>
            <c:dLblPos val="t"/>
            <c:showSerName val="1"/>
            <c:extLst xmlns:c16r2="http://schemas.microsoft.com/office/drawing/2015/06/chart">
              <c:ext xmlns:c15="http://schemas.microsoft.com/office/drawing/2012/chart" uri="{CE6537A1-D6FC-4f65-9D91-7224C49458BB}">
                <c15:layout/>
                <c15:showLeaderLines val="0"/>
              </c:ext>
            </c:extLst>
          </c:dLbls>
          <c:trendline>
            <c:spPr>
              <a:ln w="25400" cap="flat">
                <a:solidFill>
                  <a:srgbClr val="25E400"/>
                </a:solidFill>
                <a:prstDash val="solid"/>
                <a:miter lim="400000"/>
              </a:ln>
              <a:effectLst>
                <a:outerShdw blurRad="12700" dist="25400" dir="7320000" algn="tl">
                  <a:srgbClr val="000000">
                    <a:alpha val="25000"/>
                  </a:srgbClr>
                </a:outerShdw>
              </a:effectLst>
            </c:spPr>
            <c:trendlineType val="linear"/>
          </c:trendline>
          <c:xVal>
            <c:numRef>
              <c:f>Sheet1!$B$2:$J$2</c:f>
              <c:numCache>
                <c:formatCode>General</c:formatCode>
                <c:ptCount val="9"/>
                <c:pt idx="0">
                  <c:v>8649</c:v>
                </c:pt>
                <c:pt idx="1">
                  <c:v>8748</c:v>
                </c:pt>
                <c:pt idx="2">
                  <c:v>1709</c:v>
                </c:pt>
                <c:pt idx="3">
                  <c:v>8123</c:v>
                </c:pt>
                <c:pt idx="4">
                  <c:v>3570</c:v>
                </c:pt>
                <c:pt idx="5">
                  <c:v>2951</c:v>
                </c:pt>
                <c:pt idx="6">
                  <c:v>9502</c:v>
                </c:pt>
                <c:pt idx="7">
                  <c:v>5907</c:v>
                </c:pt>
                <c:pt idx="8">
                  <c:v>2185</c:v>
                </c:pt>
              </c:numCache>
            </c:numRef>
          </c:xVal>
          <c:yVal>
            <c:numRef>
              <c:f>Sheet1!$B$4:$J$4</c:f>
              <c:numCache>
                <c:formatCode>General</c:formatCode>
                <c:ptCount val="2"/>
                <c:pt idx="1">
                  <c:v>2.4299999999999997</c:v>
                </c:pt>
              </c:numCache>
            </c:numRef>
          </c:yVal>
          <c:extLst xmlns:c16r2="http://schemas.microsoft.com/office/drawing/2015/06/chart">
            <c:ext xmlns:c16="http://schemas.microsoft.com/office/drawing/2014/chart" uri="{C3380CC4-5D6E-409C-BE32-E72D297353CC}">
              <c16:uniqueId val="{00000003-7C6B-2149-AEFF-337A4EBB8091}"/>
            </c:ext>
          </c:extLst>
        </c:ser>
        <c:ser>
          <c:idx val="2"/>
          <c:order val="2"/>
          <c:tx>
            <c:strRef>
              <c:f>Sheet1!$A$4</c:f>
              <c:strCache>
                <c:ptCount val="1"/>
                <c:pt idx="0">
                  <c:v>India</c:v>
                </c:pt>
              </c:strCache>
            </c:strRef>
          </c:tx>
          <c:spPr>
            <a:ln w="12700" cap="flat">
              <a:noFill/>
              <a:prstDash val="solid"/>
              <a:miter lim="400000"/>
            </a:ln>
            <a:effectLst/>
          </c:spPr>
          <c:marker>
            <c:symbol val="circle"/>
            <c:size val="8"/>
            <c:spPr>
              <a:solidFill>
                <a:srgbClr val="FF9300"/>
              </a:solidFill>
              <a:ln w="25400" cap="flat">
                <a:solidFill>
                  <a:srgbClr val="FF9300"/>
                </a:solidFill>
                <a:prstDash val="solid"/>
                <a:miter lim="400000"/>
              </a:ln>
              <a:effectLst/>
            </c:spPr>
          </c:marker>
          <c:dLbls>
            <c:numFmt formatCode="#,##0" sourceLinked="0"/>
            <c:spPr>
              <a:noFill/>
              <a:ln>
                <a:noFill/>
              </a:ln>
              <a:effectLst/>
            </c:spPr>
            <c:txPr>
              <a:bodyPr/>
              <a:lstStyle/>
              <a:p>
                <a:pPr>
                  <a:defRPr lang="en-US" sz="1600" b="0" i="0" u="none" strike="noStrike">
                    <a:solidFill>
                      <a:srgbClr val="000000"/>
                    </a:solidFill>
                    <a:latin typeface="Avenir Next"/>
                  </a:defRPr>
                </a:pPr>
                <a:endParaRPr lang="id-ID"/>
              </a:p>
            </c:txPr>
            <c:dLblPos val="b"/>
            <c:showSerName val="1"/>
            <c:extLst xmlns:c16r2="http://schemas.microsoft.com/office/drawing/2015/06/chart">
              <c:ext xmlns:c15="http://schemas.microsoft.com/office/drawing/2012/chart" uri="{CE6537A1-D6FC-4f65-9D91-7224C49458BB}">
                <c15:layout/>
                <c15:showLeaderLines val="0"/>
              </c:ext>
            </c:extLst>
          </c:dLbls>
          <c:trendline>
            <c:spPr>
              <a:ln w="25400" cap="flat">
                <a:solidFill>
                  <a:srgbClr val="FFA933"/>
                </a:solidFill>
                <a:prstDash val="solid"/>
                <a:miter lim="400000"/>
              </a:ln>
              <a:effectLst>
                <a:outerShdw blurRad="12700" dist="25400" dir="7320000" algn="tl">
                  <a:srgbClr val="000000">
                    <a:alpha val="25000"/>
                  </a:srgbClr>
                </a:outerShdw>
              </a:effectLst>
            </c:spPr>
            <c:trendlineType val="linear"/>
          </c:trendline>
          <c:xVal>
            <c:numRef>
              <c:f>Sheet1!$B$2:$J$2</c:f>
              <c:numCache>
                <c:formatCode>General</c:formatCode>
                <c:ptCount val="9"/>
                <c:pt idx="0">
                  <c:v>8649</c:v>
                </c:pt>
                <c:pt idx="1">
                  <c:v>8748</c:v>
                </c:pt>
                <c:pt idx="2">
                  <c:v>1709</c:v>
                </c:pt>
                <c:pt idx="3">
                  <c:v>8123</c:v>
                </c:pt>
                <c:pt idx="4">
                  <c:v>3570</c:v>
                </c:pt>
                <c:pt idx="5">
                  <c:v>2951</c:v>
                </c:pt>
                <c:pt idx="6">
                  <c:v>9502</c:v>
                </c:pt>
                <c:pt idx="7">
                  <c:v>5907</c:v>
                </c:pt>
                <c:pt idx="8">
                  <c:v>2185</c:v>
                </c:pt>
              </c:numCache>
            </c:numRef>
          </c:xVal>
          <c:yVal>
            <c:numRef>
              <c:f>Sheet1!$B$5:$J$5</c:f>
              <c:numCache>
                <c:formatCode>General</c:formatCode>
                <c:ptCount val="3"/>
                <c:pt idx="2">
                  <c:v>3.34</c:v>
                </c:pt>
              </c:numCache>
            </c:numRef>
          </c:yVal>
          <c:extLst xmlns:c16r2="http://schemas.microsoft.com/office/drawing/2015/06/chart">
            <c:ext xmlns:c16="http://schemas.microsoft.com/office/drawing/2014/chart" uri="{C3380CC4-5D6E-409C-BE32-E72D297353CC}">
              <c16:uniqueId val="{00000005-7C6B-2149-AEFF-337A4EBB8091}"/>
            </c:ext>
          </c:extLst>
        </c:ser>
        <c:ser>
          <c:idx val="3"/>
          <c:order val="3"/>
          <c:tx>
            <c:strRef>
              <c:f>Sheet1!$A$5</c:f>
              <c:strCache>
                <c:ptCount val="1"/>
                <c:pt idx="0">
                  <c:v>China</c:v>
                </c:pt>
              </c:strCache>
            </c:strRef>
          </c:tx>
          <c:spPr>
            <a:ln w="12700" cap="flat">
              <a:noFill/>
              <a:prstDash val="solid"/>
              <a:miter lim="400000"/>
            </a:ln>
            <a:effectLst/>
          </c:spPr>
          <c:marker>
            <c:symbol val="circle"/>
            <c:size val="8"/>
            <c:spPr>
              <a:solidFill>
                <a:srgbClr val="FF9300"/>
              </a:solidFill>
              <a:ln w="25400" cap="flat">
                <a:solidFill>
                  <a:srgbClr val="FF9300"/>
                </a:solidFill>
                <a:prstDash val="solid"/>
                <a:miter lim="400000"/>
              </a:ln>
              <a:effectLst/>
            </c:spPr>
          </c:marker>
          <c:dLbls>
            <c:numFmt formatCode="#,##0" sourceLinked="0"/>
            <c:spPr>
              <a:noFill/>
              <a:ln>
                <a:noFill/>
              </a:ln>
              <a:effectLst/>
            </c:spPr>
            <c:txPr>
              <a:bodyPr/>
              <a:lstStyle/>
              <a:p>
                <a:pPr>
                  <a:defRPr lang="en-US" sz="1600" b="0" i="0" u="none" strike="noStrike">
                    <a:solidFill>
                      <a:srgbClr val="000000"/>
                    </a:solidFill>
                    <a:latin typeface="Avenir Next"/>
                  </a:defRPr>
                </a:pPr>
                <a:endParaRPr lang="id-ID"/>
              </a:p>
            </c:txPr>
            <c:dLblPos val="b"/>
            <c:showSerName val="1"/>
            <c:extLst xmlns:c16r2="http://schemas.microsoft.com/office/drawing/2015/06/chart">
              <c:ext xmlns:c15="http://schemas.microsoft.com/office/drawing/2012/chart" uri="{CE6537A1-D6FC-4f65-9D91-7224C49458BB}">
                <c15:layout/>
                <c15:showLeaderLines val="0"/>
              </c:ext>
            </c:extLst>
          </c:dLbls>
          <c:trendline>
            <c:spPr>
              <a:ln w="25400" cap="flat">
                <a:solidFill>
                  <a:srgbClr val="FF250D"/>
                </a:solidFill>
                <a:prstDash val="solid"/>
                <a:miter lim="400000"/>
              </a:ln>
              <a:effectLst>
                <a:outerShdw blurRad="12700" dist="25400" dir="7320000" algn="tl">
                  <a:srgbClr val="000000">
                    <a:alpha val="25000"/>
                  </a:srgbClr>
                </a:outerShdw>
              </a:effectLst>
            </c:spPr>
            <c:trendlineType val="linear"/>
          </c:trendline>
          <c:xVal>
            <c:numRef>
              <c:f>Sheet1!$B$2:$J$2</c:f>
              <c:numCache>
                <c:formatCode>General</c:formatCode>
                <c:ptCount val="9"/>
                <c:pt idx="0">
                  <c:v>8649</c:v>
                </c:pt>
                <c:pt idx="1">
                  <c:v>8748</c:v>
                </c:pt>
                <c:pt idx="2">
                  <c:v>1709</c:v>
                </c:pt>
                <c:pt idx="3">
                  <c:v>8123</c:v>
                </c:pt>
                <c:pt idx="4">
                  <c:v>3570</c:v>
                </c:pt>
                <c:pt idx="5">
                  <c:v>2951</c:v>
                </c:pt>
                <c:pt idx="6">
                  <c:v>9502</c:v>
                </c:pt>
                <c:pt idx="7">
                  <c:v>5907</c:v>
                </c:pt>
                <c:pt idx="8">
                  <c:v>2185</c:v>
                </c:pt>
              </c:numCache>
            </c:numRef>
          </c:xVal>
          <c:yVal>
            <c:numRef>
              <c:f>Sheet1!$B$6:$J$6</c:f>
              <c:numCache>
                <c:formatCode>General</c:formatCode>
                <c:ptCount val="4"/>
                <c:pt idx="3">
                  <c:v>3.75</c:v>
                </c:pt>
              </c:numCache>
            </c:numRef>
          </c:yVal>
          <c:extLst xmlns:c16r2="http://schemas.microsoft.com/office/drawing/2015/06/chart">
            <c:ext xmlns:c16="http://schemas.microsoft.com/office/drawing/2014/chart" uri="{C3380CC4-5D6E-409C-BE32-E72D297353CC}">
              <c16:uniqueId val="{00000007-7C6B-2149-AEFF-337A4EBB8091}"/>
            </c:ext>
          </c:extLst>
        </c:ser>
        <c:ser>
          <c:idx val="4"/>
          <c:order val="4"/>
          <c:tx>
            <c:strRef>
              <c:f>Sheet1!$A$6</c:f>
              <c:strCache>
                <c:ptCount val="1"/>
                <c:pt idx="0">
                  <c:v>Indonesia</c:v>
                </c:pt>
              </c:strCache>
            </c:strRef>
          </c:tx>
          <c:spPr>
            <a:ln w="12700" cap="flat">
              <a:noFill/>
              <a:prstDash val="solid"/>
              <a:miter lim="400000"/>
            </a:ln>
            <a:effectLst/>
          </c:spPr>
          <c:marker>
            <c:symbol val="circle"/>
            <c:size val="8"/>
            <c:spPr>
              <a:solidFill>
                <a:srgbClr val="B51700"/>
              </a:solidFill>
              <a:ln w="25400" cap="flat">
                <a:solidFill>
                  <a:srgbClr val="B51700"/>
                </a:solidFill>
                <a:prstDash val="solid"/>
                <a:miter lim="400000"/>
              </a:ln>
              <a:effectLst/>
            </c:spPr>
          </c:marker>
          <c:dLbls>
            <c:numFmt formatCode="#,##0" sourceLinked="0"/>
            <c:spPr>
              <a:noFill/>
              <a:ln>
                <a:noFill/>
              </a:ln>
              <a:effectLst/>
            </c:spPr>
            <c:txPr>
              <a:bodyPr/>
              <a:lstStyle/>
              <a:p>
                <a:pPr>
                  <a:defRPr lang="en-US" sz="1800" b="0" i="0" u="none" strike="noStrike">
                    <a:solidFill>
                      <a:srgbClr val="000000"/>
                    </a:solidFill>
                    <a:latin typeface="Avenir Next"/>
                  </a:defRPr>
                </a:pPr>
                <a:endParaRPr lang="id-ID"/>
              </a:p>
            </c:txPr>
            <c:dLblPos val="b"/>
            <c:showSerName val="1"/>
            <c:extLst xmlns:c16r2="http://schemas.microsoft.com/office/drawing/2015/06/chart">
              <c:ext xmlns:c15="http://schemas.microsoft.com/office/drawing/2012/chart" uri="{CE6537A1-D6FC-4f65-9D91-7224C49458BB}">
                <c15:layout/>
                <c15:showLeaderLines val="0"/>
              </c:ext>
            </c:extLst>
          </c:dLbls>
          <c:trendline>
            <c:spPr>
              <a:ln w="25400" cap="flat">
                <a:solidFill>
                  <a:srgbClr val="CC217D"/>
                </a:solidFill>
                <a:prstDash val="solid"/>
                <a:miter lim="400000"/>
              </a:ln>
              <a:effectLst>
                <a:outerShdw blurRad="12700" dist="25400" dir="7320000" algn="tl">
                  <a:srgbClr val="000000">
                    <a:alpha val="25000"/>
                  </a:srgbClr>
                </a:outerShdw>
              </a:effectLst>
            </c:spPr>
            <c:trendlineType val="linear"/>
          </c:trendline>
          <c:xVal>
            <c:numRef>
              <c:f>Sheet1!$B$2:$J$2</c:f>
              <c:numCache>
                <c:formatCode>General</c:formatCode>
                <c:ptCount val="9"/>
                <c:pt idx="0">
                  <c:v>8649</c:v>
                </c:pt>
                <c:pt idx="1">
                  <c:v>8748</c:v>
                </c:pt>
                <c:pt idx="2">
                  <c:v>1709</c:v>
                </c:pt>
                <c:pt idx="3">
                  <c:v>8123</c:v>
                </c:pt>
                <c:pt idx="4">
                  <c:v>3570</c:v>
                </c:pt>
                <c:pt idx="5">
                  <c:v>2951</c:v>
                </c:pt>
                <c:pt idx="6">
                  <c:v>9502</c:v>
                </c:pt>
                <c:pt idx="7">
                  <c:v>5907</c:v>
                </c:pt>
                <c:pt idx="8">
                  <c:v>2185</c:v>
                </c:pt>
              </c:numCache>
            </c:numRef>
          </c:xVal>
          <c:yVal>
            <c:numRef>
              <c:f>Sheet1!$B$7:$J$7</c:f>
              <c:numCache>
                <c:formatCode>General</c:formatCode>
                <c:ptCount val="5"/>
                <c:pt idx="4">
                  <c:v>2.65</c:v>
                </c:pt>
              </c:numCache>
            </c:numRef>
          </c:yVal>
          <c:extLst xmlns:c16r2="http://schemas.microsoft.com/office/drawing/2015/06/chart">
            <c:ext xmlns:c16="http://schemas.microsoft.com/office/drawing/2014/chart" uri="{C3380CC4-5D6E-409C-BE32-E72D297353CC}">
              <c16:uniqueId val="{00000009-7C6B-2149-AEFF-337A4EBB8091}"/>
            </c:ext>
          </c:extLst>
        </c:ser>
        <c:ser>
          <c:idx val="5"/>
          <c:order val="5"/>
          <c:tx>
            <c:strRef>
              <c:f>Sheet1!$A$7</c:f>
              <c:strCache>
                <c:ptCount val="1"/>
                <c:pt idx="0">
                  <c:v>Philippines</c:v>
                </c:pt>
              </c:strCache>
            </c:strRef>
          </c:tx>
          <c:spPr>
            <a:ln w="12700" cap="flat">
              <a:noFill/>
              <a:prstDash val="solid"/>
              <a:miter lim="400000"/>
            </a:ln>
            <a:effectLst/>
          </c:spPr>
          <c:marker>
            <c:symbol val="circle"/>
            <c:size val="8"/>
            <c:spPr>
              <a:solidFill>
                <a:srgbClr val="FF9300"/>
              </a:solidFill>
              <a:ln w="25400" cap="flat">
                <a:solidFill>
                  <a:srgbClr val="FF9300"/>
                </a:solidFill>
                <a:prstDash val="solid"/>
                <a:miter lim="400000"/>
              </a:ln>
              <a:effectLst/>
            </c:spPr>
          </c:marker>
          <c:dLbls>
            <c:numFmt formatCode="#,##0" sourceLinked="0"/>
            <c:spPr>
              <a:noFill/>
              <a:ln>
                <a:noFill/>
              </a:ln>
              <a:effectLst/>
            </c:spPr>
            <c:txPr>
              <a:bodyPr/>
              <a:lstStyle/>
              <a:p>
                <a:pPr>
                  <a:defRPr lang="en-US" sz="1600" b="0" i="0" u="none" strike="noStrike">
                    <a:solidFill>
                      <a:srgbClr val="000000"/>
                    </a:solidFill>
                    <a:latin typeface="Avenir Next"/>
                  </a:defRPr>
                </a:pPr>
                <a:endParaRPr lang="id-ID"/>
              </a:p>
            </c:txPr>
            <c:dLblPos val="b"/>
            <c:showSerName val="1"/>
            <c:extLst xmlns:c16r2="http://schemas.microsoft.com/office/drawing/2015/06/chart">
              <c:ext xmlns:c15="http://schemas.microsoft.com/office/drawing/2012/chart" uri="{CE6537A1-D6FC-4f65-9D91-7224C49458BB}">
                <c15:layout/>
                <c15:showLeaderLines val="0"/>
              </c:ext>
            </c:extLst>
          </c:dLbls>
          <c:trendline>
            <c:spPr>
              <a:ln w="25400" cap="flat">
                <a:solidFill>
                  <a:srgbClr val="808080"/>
                </a:solidFill>
                <a:prstDash val="solid"/>
                <a:miter lim="400000"/>
              </a:ln>
              <a:effectLst>
                <a:outerShdw blurRad="12700" dist="25400" dir="7320000" algn="tl">
                  <a:srgbClr val="000000">
                    <a:alpha val="25000"/>
                  </a:srgbClr>
                </a:outerShdw>
              </a:effectLst>
            </c:spPr>
            <c:trendlineType val="linear"/>
          </c:trendline>
          <c:xVal>
            <c:numRef>
              <c:f>Sheet1!$B$2:$J$2</c:f>
              <c:numCache>
                <c:formatCode>General</c:formatCode>
                <c:ptCount val="9"/>
                <c:pt idx="0">
                  <c:v>8649</c:v>
                </c:pt>
                <c:pt idx="1">
                  <c:v>8748</c:v>
                </c:pt>
                <c:pt idx="2">
                  <c:v>1709</c:v>
                </c:pt>
                <c:pt idx="3">
                  <c:v>8123</c:v>
                </c:pt>
                <c:pt idx="4">
                  <c:v>3570</c:v>
                </c:pt>
                <c:pt idx="5">
                  <c:v>2951</c:v>
                </c:pt>
                <c:pt idx="6">
                  <c:v>9502</c:v>
                </c:pt>
                <c:pt idx="7">
                  <c:v>5907</c:v>
                </c:pt>
                <c:pt idx="8">
                  <c:v>2185</c:v>
                </c:pt>
              </c:numCache>
            </c:numRef>
          </c:xVal>
          <c:yVal>
            <c:numRef>
              <c:f>Sheet1!$B$8:$J$8</c:f>
              <c:numCache>
                <c:formatCode>General</c:formatCode>
                <c:ptCount val="6"/>
                <c:pt idx="5">
                  <c:v>2.5499999999999998</c:v>
                </c:pt>
              </c:numCache>
            </c:numRef>
          </c:yVal>
          <c:extLst xmlns:c16r2="http://schemas.microsoft.com/office/drawing/2015/06/chart">
            <c:ext xmlns:c16="http://schemas.microsoft.com/office/drawing/2014/chart" uri="{C3380CC4-5D6E-409C-BE32-E72D297353CC}">
              <c16:uniqueId val="{0000000B-7C6B-2149-AEFF-337A4EBB8091}"/>
            </c:ext>
          </c:extLst>
        </c:ser>
        <c:ser>
          <c:idx val="6"/>
          <c:order val="6"/>
          <c:tx>
            <c:strRef>
              <c:f>Sheet1!$A$8</c:f>
              <c:strCache>
                <c:ptCount val="1"/>
                <c:pt idx="0">
                  <c:v>Malaysia</c:v>
                </c:pt>
              </c:strCache>
            </c:strRef>
          </c:tx>
          <c:spPr>
            <a:ln w="12700" cap="flat">
              <a:noFill/>
              <a:prstDash val="solid"/>
              <a:miter lim="400000"/>
            </a:ln>
            <a:effectLst/>
          </c:spPr>
          <c:marker>
            <c:symbol val="circle"/>
            <c:size val="8"/>
            <c:spPr>
              <a:solidFill>
                <a:srgbClr val="FF9300"/>
              </a:solidFill>
              <a:ln w="25400" cap="flat">
                <a:solidFill>
                  <a:srgbClr val="FF9300"/>
                </a:solidFill>
                <a:prstDash val="solid"/>
                <a:miter lim="400000"/>
              </a:ln>
              <a:effectLst/>
            </c:spPr>
          </c:marker>
          <c:dLbls>
            <c:numFmt formatCode="#,##0" sourceLinked="0"/>
            <c:spPr>
              <a:noFill/>
              <a:ln>
                <a:noFill/>
              </a:ln>
              <a:effectLst/>
            </c:spPr>
            <c:txPr>
              <a:bodyPr/>
              <a:lstStyle/>
              <a:p>
                <a:pPr>
                  <a:defRPr lang="en-US" sz="1600" b="0" i="0" u="none" strike="noStrike">
                    <a:solidFill>
                      <a:srgbClr val="000000"/>
                    </a:solidFill>
                    <a:latin typeface="Avenir Next"/>
                  </a:defRPr>
                </a:pPr>
                <a:endParaRPr lang="id-ID"/>
              </a:p>
            </c:txPr>
            <c:dLblPos val="b"/>
            <c:showSerName val="1"/>
            <c:extLst xmlns:c16r2="http://schemas.microsoft.com/office/drawing/2015/06/chart">
              <c:ext xmlns:c15="http://schemas.microsoft.com/office/drawing/2012/chart" uri="{CE6537A1-D6FC-4f65-9D91-7224C49458BB}">
                <c15:layout/>
                <c15:showLeaderLines val="0"/>
              </c:ext>
            </c:extLst>
          </c:dLbls>
          <c:trendline>
            <c:spPr>
              <a:ln w="25400" cap="flat">
                <a:solidFill>
                  <a:srgbClr val="0096ED"/>
                </a:solidFill>
                <a:prstDash val="solid"/>
                <a:miter lim="400000"/>
              </a:ln>
              <a:effectLst>
                <a:outerShdw blurRad="12700" dist="25400" dir="7320000" algn="tl">
                  <a:srgbClr val="000000">
                    <a:alpha val="25000"/>
                  </a:srgbClr>
                </a:outerShdw>
              </a:effectLst>
            </c:spPr>
            <c:trendlineType val="linear"/>
          </c:trendline>
          <c:xVal>
            <c:numRef>
              <c:f>Sheet1!$B$2:$J$2</c:f>
              <c:numCache>
                <c:formatCode>General</c:formatCode>
                <c:ptCount val="9"/>
                <c:pt idx="0">
                  <c:v>8649</c:v>
                </c:pt>
                <c:pt idx="1">
                  <c:v>8748</c:v>
                </c:pt>
                <c:pt idx="2">
                  <c:v>1709</c:v>
                </c:pt>
                <c:pt idx="3">
                  <c:v>8123</c:v>
                </c:pt>
                <c:pt idx="4">
                  <c:v>3570</c:v>
                </c:pt>
                <c:pt idx="5">
                  <c:v>2951</c:v>
                </c:pt>
                <c:pt idx="6">
                  <c:v>9502</c:v>
                </c:pt>
                <c:pt idx="7">
                  <c:v>5907</c:v>
                </c:pt>
                <c:pt idx="8">
                  <c:v>2185</c:v>
                </c:pt>
              </c:numCache>
            </c:numRef>
          </c:xVal>
          <c:yVal>
            <c:numRef>
              <c:f>Sheet1!$B$9:$J$9</c:f>
              <c:numCache>
                <c:formatCode>General</c:formatCode>
                <c:ptCount val="7"/>
                <c:pt idx="6">
                  <c:v>3.4499999999999997</c:v>
                </c:pt>
              </c:numCache>
            </c:numRef>
          </c:yVal>
          <c:extLst xmlns:c16r2="http://schemas.microsoft.com/office/drawing/2015/06/chart">
            <c:ext xmlns:c16="http://schemas.microsoft.com/office/drawing/2014/chart" uri="{C3380CC4-5D6E-409C-BE32-E72D297353CC}">
              <c16:uniqueId val="{0000000D-7C6B-2149-AEFF-337A4EBB8091}"/>
            </c:ext>
          </c:extLst>
        </c:ser>
        <c:ser>
          <c:idx val="7"/>
          <c:order val="7"/>
          <c:tx>
            <c:strRef>
              <c:f>Sheet1!$A$9</c:f>
              <c:strCache>
                <c:ptCount val="1"/>
                <c:pt idx="0">
                  <c:v>Thailand</c:v>
                </c:pt>
              </c:strCache>
            </c:strRef>
          </c:tx>
          <c:spPr>
            <a:ln w="31750" cap="flat">
              <a:noFill/>
              <a:prstDash val="solid"/>
              <a:miter lim="800000"/>
            </a:ln>
            <a:effectLst/>
          </c:spPr>
          <c:marker>
            <c:symbol val="circle"/>
            <c:size val="8"/>
            <c:spPr>
              <a:solidFill>
                <a:srgbClr val="FF9300"/>
              </a:solidFill>
              <a:ln w="25400" cap="flat">
                <a:solidFill>
                  <a:srgbClr val="FF9300"/>
                </a:solidFill>
                <a:prstDash val="solid"/>
                <a:miter lim="400000"/>
              </a:ln>
              <a:effectLst/>
            </c:spPr>
          </c:marker>
          <c:dLbls>
            <c:numFmt formatCode="#,##0" sourceLinked="0"/>
            <c:spPr>
              <a:noFill/>
              <a:ln>
                <a:noFill/>
              </a:ln>
              <a:effectLst/>
            </c:spPr>
            <c:txPr>
              <a:bodyPr/>
              <a:lstStyle/>
              <a:p>
                <a:pPr>
                  <a:defRPr lang="en-US" sz="1600" b="0" i="0" u="none" strike="noStrike">
                    <a:solidFill>
                      <a:srgbClr val="000000"/>
                    </a:solidFill>
                    <a:latin typeface="Avenir Next"/>
                  </a:defRPr>
                </a:pPr>
                <a:endParaRPr lang="id-ID"/>
              </a:p>
            </c:txPr>
            <c:dLblPos val="b"/>
            <c:showSerName val="1"/>
            <c:extLst xmlns:c16r2="http://schemas.microsoft.com/office/drawing/2015/06/chart">
              <c:ext xmlns:c15="http://schemas.microsoft.com/office/drawing/2012/chart" uri="{CE6537A1-D6FC-4f65-9D91-7224C49458BB}">
                <c15:layout/>
                <c15:showLeaderLines val="0"/>
              </c:ext>
            </c:extLst>
          </c:dLbls>
          <c:trendline>
            <c:spPr>
              <a:ln w="25400" cap="flat">
                <a:solidFill>
                  <a:srgbClr val="25E400"/>
                </a:solidFill>
                <a:prstDash val="solid"/>
                <a:miter lim="400000"/>
              </a:ln>
              <a:effectLst>
                <a:outerShdw blurRad="12700" dist="25400" dir="7320000" algn="tl">
                  <a:srgbClr val="000000">
                    <a:alpha val="25000"/>
                  </a:srgbClr>
                </a:outerShdw>
              </a:effectLst>
            </c:spPr>
            <c:trendlineType val="linear"/>
          </c:trendline>
          <c:xVal>
            <c:numRef>
              <c:f>Sheet1!$B$2:$J$2</c:f>
              <c:numCache>
                <c:formatCode>General</c:formatCode>
                <c:ptCount val="9"/>
                <c:pt idx="0">
                  <c:v>8649</c:v>
                </c:pt>
                <c:pt idx="1">
                  <c:v>8748</c:v>
                </c:pt>
                <c:pt idx="2">
                  <c:v>1709</c:v>
                </c:pt>
                <c:pt idx="3">
                  <c:v>8123</c:v>
                </c:pt>
                <c:pt idx="4">
                  <c:v>3570</c:v>
                </c:pt>
                <c:pt idx="5">
                  <c:v>2951</c:v>
                </c:pt>
                <c:pt idx="6">
                  <c:v>9502</c:v>
                </c:pt>
                <c:pt idx="7">
                  <c:v>5907</c:v>
                </c:pt>
                <c:pt idx="8">
                  <c:v>2185</c:v>
                </c:pt>
              </c:numCache>
            </c:numRef>
          </c:xVal>
          <c:yVal>
            <c:numRef>
              <c:f>Sheet1!$B$10:$J$10</c:f>
              <c:numCache>
                <c:formatCode>General</c:formatCode>
                <c:ptCount val="8"/>
                <c:pt idx="7">
                  <c:v>3.12</c:v>
                </c:pt>
              </c:numCache>
            </c:numRef>
          </c:yVal>
          <c:extLst xmlns:c16r2="http://schemas.microsoft.com/office/drawing/2015/06/chart">
            <c:ext xmlns:c16="http://schemas.microsoft.com/office/drawing/2014/chart" uri="{C3380CC4-5D6E-409C-BE32-E72D297353CC}">
              <c16:uniqueId val="{0000000F-7C6B-2149-AEFF-337A4EBB8091}"/>
            </c:ext>
          </c:extLst>
        </c:ser>
        <c:ser>
          <c:idx val="8"/>
          <c:order val="8"/>
          <c:tx>
            <c:strRef>
              <c:f>Sheet1!$A$10</c:f>
              <c:strCache>
                <c:ptCount val="1"/>
                <c:pt idx="0">
                  <c:v>Vietnam</c:v>
                </c:pt>
              </c:strCache>
            </c:strRef>
          </c:tx>
          <c:spPr>
            <a:ln w="31750" cap="flat">
              <a:noFill/>
              <a:prstDash val="solid"/>
              <a:miter lim="800000"/>
            </a:ln>
            <a:effectLst/>
          </c:spPr>
          <c:marker>
            <c:symbol val="circle"/>
            <c:size val="9"/>
            <c:spPr>
              <a:solidFill>
                <a:srgbClr val="A5A5A5"/>
              </a:solidFill>
              <a:ln w="6350" cap="flat">
                <a:solidFill>
                  <a:srgbClr val="A5A5A5"/>
                </a:solidFill>
                <a:prstDash val="solid"/>
                <a:miter lim="800000"/>
              </a:ln>
              <a:effectLst/>
            </c:spPr>
          </c:marker>
          <c:dLbls>
            <c:numFmt formatCode="#,##0" sourceLinked="0"/>
            <c:spPr>
              <a:noFill/>
              <a:ln>
                <a:noFill/>
              </a:ln>
              <a:effectLst/>
            </c:spPr>
            <c:txPr>
              <a:bodyPr/>
              <a:lstStyle/>
              <a:p>
                <a:pPr>
                  <a:defRPr lang="en-US" sz="1600" b="0" i="0" u="none" strike="noStrike">
                    <a:solidFill>
                      <a:srgbClr val="000000"/>
                    </a:solidFill>
                    <a:latin typeface="Avenir Next"/>
                  </a:defRPr>
                </a:pPr>
                <a:endParaRPr lang="id-ID"/>
              </a:p>
            </c:txPr>
            <c:dLblPos val="b"/>
            <c:showSerName val="1"/>
            <c:extLst xmlns:c16r2="http://schemas.microsoft.com/office/drawing/2015/06/chart">
              <c:ext xmlns:c15="http://schemas.microsoft.com/office/drawing/2012/chart" uri="{CE6537A1-D6FC-4f65-9D91-7224C49458BB}">
                <c15:layout/>
                <c15:showLeaderLines val="0"/>
              </c:ext>
            </c:extLst>
          </c:dLbls>
          <c:trendline>
            <c:spPr>
              <a:ln w="25400" cap="flat">
                <a:solidFill>
                  <a:srgbClr val="FFA933"/>
                </a:solidFill>
                <a:prstDash val="solid"/>
                <a:miter lim="400000"/>
              </a:ln>
              <a:effectLst>
                <a:outerShdw blurRad="12700" dist="25400" dir="7320000" algn="tl">
                  <a:srgbClr val="000000">
                    <a:alpha val="25000"/>
                  </a:srgbClr>
                </a:outerShdw>
              </a:effectLst>
            </c:spPr>
            <c:trendlineType val="linear"/>
          </c:trendline>
          <c:xVal>
            <c:numRef>
              <c:f>Sheet1!$B$2:$J$2</c:f>
              <c:numCache>
                <c:formatCode>General</c:formatCode>
                <c:ptCount val="9"/>
                <c:pt idx="0">
                  <c:v>8649</c:v>
                </c:pt>
                <c:pt idx="1">
                  <c:v>8748</c:v>
                </c:pt>
                <c:pt idx="2">
                  <c:v>1709</c:v>
                </c:pt>
                <c:pt idx="3">
                  <c:v>8123</c:v>
                </c:pt>
                <c:pt idx="4">
                  <c:v>3570</c:v>
                </c:pt>
                <c:pt idx="5">
                  <c:v>2951</c:v>
                </c:pt>
                <c:pt idx="6">
                  <c:v>9502</c:v>
                </c:pt>
                <c:pt idx="7">
                  <c:v>5907</c:v>
                </c:pt>
                <c:pt idx="8">
                  <c:v>2185</c:v>
                </c:pt>
              </c:numCache>
            </c:numRef>
          </c:xVal>
          <c:yVal>
            <c:numRef>
              <c:f>Sheet1!$B$11:$J$11</c:f>
              <c:numCache>
                <c:formatCode>General</c:formatCode>
                <c:ptCount val="9"/>
                <c:pt idx="8">
                  <c:v>2.7</c:v>
                </c:pt>
              </c:numCache>
            </c:numRef>
          </c:yVal>
          <c:extLst xmlns:c16r2="http://schemas.microsoft.com/office/drawing/2015/06/chart">
            <c:ext xmlns:c16="http://schemas.microsoft.com/office/drawing/2014/chart" uri="{C3380CC4-5D6E-409C-BE32-E72D297353CC}">
              <c16:uniqueId val="{00000011-7C6B-2149-AEFF-337A4EBB8091}"/>
            </c:ext>
          </c:extLst>
        </c:ser>
        <c:dLbls/>
        <c:axId val="137644672"/>
        <c:axId val="137662848"/>
      </c:scatterChart>
      <c:valAx>
        <c:axId val="137644672"/>
        <c:scaling>
          <c:orientation val="minMax"/>
          <c:min val="1000"/>
        </c:scaling>
        <c:axPos val="b"/>
        <c:numFmt formatCode="#,##0" sourceLinked="0"/>
        <c:majorTickMark val="none"/>
        <c:tickLblPos val="nextTo"/>
        <c:spPr>
          <a:ln w="38100" cap="flat">
            <a:noFill/>
            <a:prstDash val="solid"/>
            <a:miter lim="400000"/>
          </a:ln>
        </c:spPr>
        <c:txPr>
          <a:bodyPr rot="0"/>
          <a:lstStyle/>
          <a:p>
            <a:pPr>
              <a:defRPr lang="en-US" sz="1200" b="1" i="0" u="none" strike="noStrike">
                <a:solidFill>
                  <a:srgbClr val="000000"/>
                </a:solidFill>
                <a:latin typeface="Avenir Next"/>
              </a:defRPr>
            </a:pPr>
            <a:endParaRPr lang="id-ID"/>
          </a:p>
        </c:txPr>
        <c:crossAx val="137662848"/>
        <c:crosses val="autoZero"/>
        <c:crossBetween val="between"/>
        <c:majorUnit val="2250"/>
        <c:minorUnit val="1125"/>
      </c:valAx>
      <c:valAx>
        <c:axId val="137662848"/>
        <c:scaling>
          <c:orientation val="minMax"/>
          <c:max val="4"/>
          <c:min val="2"/>
        </c:scaling>
        <c:axPos val="l"/>
        <c:majorGridlines>
          <c:spPr>
            <a:ln w="6350" cap="flat">
              <a:solidFill>
                <a:srgbClr val="A9A9A9"/>
              </a:solidFill>
              <a:custDash>
                <a:ds d="200000" sp="200000"/>
              </a:custDash>
              <a:miter lim="400000"/>
            </a:ln>
          </c:spPr>
        </c:majorGridlines>
        <c:numFmt formatCode="General" sourceLinked="0"/>
        <c:majorTickMark val="none"/>
        <c:tickLblPos val="nextTo"/>
        <c:spPr>
          <a:ln w="38100" cap="flat">
            <a:noFill/>
            <a:prstDash val="solid"/>
            <a:miter lim="400000"/>
          </a:ln>
        </c:spPr>
        <c:txPr>
          <a:bodyPr rot="0"/>
          <a:lstStyle/>
          <a:p>
            <a:pPr>
              <a:defRPr lang="en-US" sz="1200" b="1" i="0" u="none" strike="noStrike">
                <a:solidFill>
                  <a:srgbClr val="000000"/>
                </a:solidFill>
                <a:latin typeface="Avenir Next"/>
              </a:defRPr>
            </a:pPr>
            <a:endParaRPr lang="id-ID"/>
          </a:p>
        </c:txPr>
        <c:crossAx val="137644672"/>
        <c:crosses val="autoZero"/>
        <c:crossBetween val="between"/>
        <c:majorUnit val="0.5"/>
        <c:minorUnit val="0.25"/>
      </c:valAx>
      <c:spPr>
        <a:noFill/>
        <a:ln w="12700" cap="flat">
          <a:noFill/>
          <a:miter lim="400000"/>
        </a:ln>
        <a:effectLst/>
      </c:spPr>
    </c:plotArea>
    <c:plotVisOnly val="1"/>
    <c:dispBlanksAs val="gap"/>
    <c:showDLblsOverMax val="1"/>
  </c:chart>
  <c:spPr>
    <a:noFill/>
    <a:ln>
      <a:noFill/>
    </a:ln>
    <a:effectLst/>
  </c:spPr>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A09C44-176B-4C33-9BB6-634F380BD181}" type="doc">
      <dgm:prSet loTypeId="urn:microsoft.com/office/officeart/2005/8/layout/cycle6" loCatId="cycle" qsTypeId="urn:microsoft.com/office/officeart/2005/8/quickstyle/simple1" qsCatId="simple" csTypeId="urn:microsoft.com/office/officeart/2005/8/colors/colorful1#1" csCatId="colorful" phldr="1"/>
      <dgm:spPr/>
      <dgm:t>
        <a:bodyPr/>
        <a:lstStyle/>
        <a:p>
          <a:endParaRPr lang="en-US"/>
        </a:p>
      </dgm:t>
    </dgm:pt>
    <dgm:pt modelId="{3719D33C-F6B7-45E9-9F31-BC3D34747625}">
      <dgm:prSet phldrT="[Text]" custT="1"/>
      <dgm:spPr/>
      <dgm:t>
        <a:bodyPr/>
        <a:lstStyle/>
        <a:p>
          <a:r>
            <a:rPr lang="en-US" sz="1600" b="1" spc="0" smtClean="0"/>
            <a:t>Penyempurnaan Infrastruktur Legal </a:t>
          </a:r>
          <a:endParaRPr lang="en-US" sz="1600" b="1"/>
        </a:p>
      </dgm:t>
    </dgm:pt>
    <dgm:pt modelId="{5B6C36D5-C089-4D06-922A-3CBCA2343B6A}" type="parTrans" cxnId="{A6E28E11-6543-4AC0-A027-4B3562D9197F}">
      <dgm:prSet/>
      <dgm:spPr/>
      <dgm:t>
        <a:bodyPr/>
        <a:lstStyle/>
        <a:p>
          <a:endParaRPr lang="en-US" sz="2400" b="1"/>
        </a:p>
      </dgm:t>
    </dgm:pt>
    <dgm:pt modelId="{289D1264-895B-4295-80F9-7330F81B828A}" type="sibTrans" cxnId="{A6E28E11-6543-4AC0-A027-4B3562D9197F}">
      <dgm:prSet/>
      <dgm:spPr/>
      <dgm:t>
        <a:bodyPr/>
        <a:lstStyle/>
        <a:p>
          <a:endParaRPr lang="en-US" sz="2400" b="1"/>
        </a:p>
      </dgm:t>
    </dgm:pt>
    <dgm:pt modelId="{D07097E8-B0A7-4177-9E5F-0E3E75C46D53}">
      <dgm:prSet phldrT="[Text]" custT="1"/>
      <dgm:spPr/>
      <dgm:t>
        <a:bodyPr/>
        <a:lstStyle/>
        <a:p>
          <a:r>
            <a:rPr lang="en-US" sz="1600" b="1" spc="0" smtClean="0"/>
            <a:t>Penyempurnaan Infrastruktur Transaksi</a:t>
          </a:r>
          <a:endParaRPr lang="en-US" sz="1600" b="1"/>
        </a:p>
      </dgm:t>
    </dgm:pt>
    <dgm:pt modelId="{F7B435CC-17A5-45F9-9B44-DEEDA25364DD}" type="parTrans" cxnId="{0BD115CD-6D3F-4BEB-B9EE-84251E5E0011}">
      <dgm:prSet/>
      <dgm:spPr/>
      <dgm:t>
        <a:bodyPr/>
        <a:lstStyle/>
        <a:p>
          <a:endParaRPr lang="en-US" sz="2400" b="1"/>
        </a:p>
      </dgm:t>
    </dgm:pt>
    <dgm:pt modelId="{31F78A77-ED99-461E-9D70-6D6E38103F8E}" type="sibTrans" cxnId="{0BD115CD-6D3F-4BEB-B9EE-84251E5E0011}">
      <dgm:prSet/>
      <dgm:spPr/>
      <dgm:t>
        <a:bodyPr/>
        <a:lstStyle/>
        <a:p>
          <a:endParaRPr lang="en-US" sz="2400" b="1"/>
        </a:p>
      </dgm:t>
    </dgm:pt>
    <dgm:pt modelId="{3B7CDD24-FE40-4FB7-96A0-4EF493EB20C3}">
      <dgm:prSet phldrT="[Text]" custT="1"/>
      <dgm:spPr/>
      <dgm:t>
        <a:bodyPr/>
        <a:lstStyle/>
        <a:p>
          <a:r>
            <a:rPr lang="en-US" sz="1600" b="1" spc="0" smtClean="0"/>
            <a:t>Diversifikasi Investor</a:t>
          </a:r>
          <a:endParaRPr lang="en-US" sz="1600" b="1"/>
        </a:p>
      </dgm:t>
    </dgm:pt>
    <dgm:pt modelId="{2399CEFF-8ECC-41BA-A7E8-D65E8992E854}" type="parTrans" cxnId="{E140863F-F691-45C7-BC8A-C2D6A0CE48BF}">
      <dgm:prSet/>
      <dgm:spPr/>
      <dgm:t>
        <a:bodyPr/>
        <a:lstStyle/>
        <a:p>
          <a:endParaRPr lang="en-US" sz="2400" b="1"/>
        </a:p>
      </dgm:t>
    </dgm:pt>
    <dgm:pt modelId="{B9B1B9B0-F474-4DC8-A9FD-593799CC4765}" type="sibTrans" cxnId="{E140863F-F691-45C7-BC8A-C2D6A0CE48BF}">
      <dgm:prSet/>
      <dgm:spPr/>
      <dgm:t>
        <a:bodyPr/>
        <a:lstStyle/>
        <a:p>
          <a:endParaRPr lang="en-US" sz="2400" b="1"/>
        </a:p>
      </dgm:t>
    </dgm:pt>
    <dgm:pt modelId="{D1B59355-5C15-4CC0-9456-2297A3277D2A}">
      <dgm:prSet phldrT="[Text]" custT="1"/>
      <dgm:spPr/>
      <dgm:t>
        <a:bodyPr/>
        <a:lstStyle/>
        <a:p>
          <a:r>
            <a:rPr lang="en-US" sz="1600" b="1" spc="0" smtClean="0"/>
            <a:t>Investor Relation</a:t>
          </a:r>
          <a:endParaRPr lang="en-US" sz="1600" b="1"/>
        </a:p>
      </dgm:t>
    </dgm:pt>
    <dgm:pt modelId="{DF926740-AA19-462E-9B1E-38DEF243C54E}" type="parTrans" cxnId="{CC2961B2-7208-41AB-84A2-8625A90F2437}">
      <dgm:prSet/>
      <dgm:spPr/>
      <dgm:t>
        <a:bodyPr/>
        <a:lstStyle/>
        <a:p>
          <a:endParaRPr lang="en-US" sz="2400" b="1"/>
        </a:p>
      </dgm:t>
    </dgm:pt>
    <dgm:pt modelId="{0193889A-A8B9-4C1B-9401-BB0A2AC7AD03}" type="sibTrans" cxnId="{CC2961B2-7208-41AB-84A2-8625A90F2437}">
      <dgm:prSet/>
      <dgm:spPr/>
      <dgm:t>
        <a:bodyPr/>
        <a:lstStyle/>
        <a:p>
          <a:endParaRPr lang="en-US" sz="2400" b="1"/>
        </a:p>
      </dgm:t>
    </dgm:pt>
    <dgm:pt modelId="{EEC5EC41-0546-4950-91D8-B3FDD803E8AC}">
      <dgm:prSet phldrT="[Text]" custT="1"/>
      <dgm:spPr/>
      <dgm:t>
        <a:bodyPr/>
        <a:lstStyle/>
        <a:p>
          <a:r>
            <a:rPr lang="en-US" sz="1600" b="1" spc="0" smtClean="0"/>
            <a:t>Pengembangan Struktur dan Kesesuaian Syariah</a:t>
          </a:r>
          <a:endParaRPr lang="en-US" sz="1600" b="1"/>
        </a:p>
      </dgm:t>
    </dgm:pt>
    <dgm:pt modelId="{2B680955-1729-4C16-A22F-55C8AB507375}" type="parTrans" cxnId="{7FD6C0E7-C82E-48A6-B102-78F2AA61B1F8}">
      <dgm:prSet/>
      <dgm:spPr/>
      <dgm:t>
        <a:bodyPr/>
        <a:lstStyle/>
        <a:p>
          <a:endParaRPr lang="en-US" sz="2400" b="1"/>
        </a:p>
      </dgm:t>
    </dgm:pt>
    <dgm:pt modelId="{B42BE07C-1D0A-451B-B3BB-D114E6D91B86}" type="sibTrans" cxnId="{7FD6C0E7-C82E-48A6-B102-78F2AA61B1F8}">
      <dgm:prSet/>
      <dgm:spPr/>
      <dgm:t>
        <a:bodyPr/>
        <a:lstStyle/>
        <a:p>
          <a:endParaRPr lang="en-US" sz="2400" b="1"/>
        </a:p>
      </dgm:t>
    </dgm:pt>
    <dgm:pt modelId="{AD48053D-16CA-401B-BEDE-4AFC47A48754}">
      <dgm:prSet phldrT="[Text]" custT="1"/>
      <dgm:spPr/>
      <dgm:t>
        <a:bodyPr/>
        <a:lstStyle/>
        <a:p>
          <a:r>
            <a:rPr lang="en-US" sz="1600" b="1" spc="0" smtClean="0"/>
            <a:t>Diversifikasi Instrumen</a:t>
          </a:r>
          <a:endParaRPr lang="en-US" sz="1600" b="1"/>
        </a:p>
      </dgm:t>
    </dgm:pt>
    <dgm:pt modelId="{285E0AC1-22DC-4382-AF0A-07A85546C95C}" type="parTrans" cxnId="{81129088-24A6-48B4-B63C-A4F3FE652100}">
      <dgm:prSet/>
      <dgm:spPr/>
      <dgm:t>
        <a:bodyPr/>
        <a:lstStyle/>
        <a:p>
          <a:endParaRPr lang="en-US" sz="2400" b="1"/>
        </a:p>
      </dgm:t>
    </dgm:pt>
    <dgm:pt modelId="{22A7BDBE-3DA2-4A58-8DB1-5A7201E4B1EE}" type="sibTrans" cxnId="{81129088-24A6-48B4-B63C-A4F3FE652100}">
      <dgm:prSet/>
      <dgm:spPr/>
      <dgm:t>
        <a:bodyPr/>
        <a:lstStyle/>
        <a:p>
          <a:endParaRPr lang="en-US" sz="2400" b="1"/>
        </a:p>
      </dgm:t>
    </dgm:pt>
    <dgm:pt modelId="{6C30584C-44ED-411D-BEBB-14B1D8482986}">
      <dgm:prSet phldrT="[Text]" custT="1"/>
      <dgm:spPr/>
      <dgm:t>
        <a:bodyPr/>
        <a:lstStyle/>
        <a:p>
          <a:r>
            <a:rPr lang="en-US" sz="1600" b="1" spc="0" smtClean="0"/>
            <a:t>Harmonisasi Kebijakan Antar Institusi</a:t>
          </a:r>
          <a:endParaRPr lang="en-US" sz="1600" b="1"/>
        </a:p>
      </dgm:t>
    </dgm:pt>
    <dgm:pt modelId="{35F3A009-F69B-4307-B068-65A667FF605A}" type="parTrans" cxnId="{28C5CA5A-9990-444D-8E16-5C1EEF70C8F3}">
      <dgm:prSet/>
      <dgm:spPr/>
      <dgm:t>
        <a:bodyPr/>
        <a:lstStyle/>
        <a:p>
          <a:endParaRPr lang="en-US" sz="2400" b="1"/>
        </a:p>
      </dgm:t>
    </dgm:pt>
    <dgm:pt modelId="{06E91AEB-7E4E-4CCB-95E9-AFC85621D3B2}" type="sibTrans" cxnId="{28C5CA5A-9990-444D-8E16-5C1EEF70C8F3}">
      <dgm:prSet/>
      <dgm:spPr/>
      <dgm:t>
        <a:bodyPr/>
        <a:lstStyle/>
        <a:p>
          <a:endParaRPr lang="en-US" sz="2400" b="1"/>
        </a:p>
      </dgm:t>
    </dgm:pt>
    <dgm:pt modelId="{E583CC17-AE95-4C65-870D-57395D3C112A}">
      <dgm:prSet phldrT="[Text]" custT="1"/>
      <dgm:spPr/>
      <dgm:t>
        <a:bodyPr/>
        <a:lstStyle/>
        <a:p>
          <a:r>
            <a:rPr lang="en-US" sz="1600" b="1" spc="0" smtClean="0"/>
            <a:t>Kerjasama Kelembagaan</a:t>
          </a:r>
          <a:endParaRPr lang="en-US" sz="1600" b="1"/>
        </a:p>
      </dgm:t>
    </dgm:pt>
    <dgm:pt modelId="{B5AAFEB1-EA2C-4428-AAA2-D363D15004B1}" type="parTrans" cxnId="{B3A8DB9C-FE3A-4000-BADD-8C2792F218A8}">
      <dgm:prSet/>
      <dgm:spPr/>
      <dgm:t>
        <a:bodyPr/>
        <a:lstStyle/>
        <a:p>
          <a:endParaRPr lang="en-US" sz="2400" b="1"/>
        </a:p>
      </dgm:t>
    </dgm:pt>
    <dgm:pt modelId="{81497801-1F0D-41A0-83BD-AF49F718256A}" type="sibTrans" cxnId="{B3A8DB9C-FE3A-4000-BADD-8C2792F218A8}">
      <dgm:prSet/>
      <dgm:spPr/>
      <dgm:t>
        <a:bodyPr/>
        <a:lstStyle/>
        <a:p>
          <a:endParaRPr lang="en-US" sz="2400" b="1"/>
        </a:p>
      </dgm:t>
    </dgm:pt>
    <dgm:pt modelId="{B1AF9438-8BEF-4848-96AF-4C1EA0B3536A}" type="pres">
      <dgm:prSet presAssocID="{3AA09C44-176B-4C33-9BB6-634F380BD181}" presName="cycle" presStyleCnt="0">
        <dgm:presLayoutVars>
          <dgm:dir/>
          <dgm:resizeHandles val="exact"/>
        </dgm:presLayoutVars>
      </dgm:prSet>
      <dgm:spPr/>
      <dgm:t>
        <a:bodyPr/>
        <a:lstStyle/>
        <a:p>
          <a:endParaRPr lang="en-US"/>
        </a:p>
      </dgm:t>
    </dgm:pt>
    <dgm:pt modelId="{BB9A3B6E-0F1F-40BA-BB1B-55E5B0A14C3E}" type="pres">
      <dgm:prSet presAssocID="{3719D33C-F6B7-45E9-9F31-BC3D34747625}" presName="node" presStyleLbl="node1" presStyleIdx="0" presStyleCnt="8" custScaleX="189796" custScaleY="163050">
        <dgm:presLayoutVars>
          <dgm:bulletEnabled val="1"/>
        </dgm:presLayoutVars>
      </dgm:prSet>
      <dgm:spPr/>
      <dgm:t>
        <a:bodyPr/>
        <a:lstStyle/>
        <a:p>
          <a:endParaRPr lang="en-US"/>
        </a:p>
      </dgm:t>
    </dgm:pt>
    <dgm:pt modelId="{6642C64B-AAF3-471A-ABD6-1A2BED58D7B4}" type="pres">
      <dgm:prSet presAssocID="{3719D33C-F6B7-45E9-9F31-BC3D34747625}" presName="spNode" presStyleCnt="0"/>
      <dgm:spPr/>
    </dgm:pt>
    <dgm:pt modelId="{B389A3C9-6DCF-40EC-B0C0-AC86F84B4EF0}" type="pres">
      <dgm:prSet presAssocID="{289D1264-895B-4295-80F9-7330F81B828A}" presName="sibTrans" presStyleLbl="sibTrans1D1" presStyleIdx="0" presStyleCnt="8"/>
      <dgm:spPr/>
      <dgm:t>
        <a:bodyPr/>
        <a:lstStyle/>
        <a:p>
          <a:endParaRPr lang="en-US"/>
        </a:p>
      </dgm:t>
    </dgm:pt>
    <dgm:pt modelId="{F33E1FD7-3425-42FB-826A-27E234CB7729}" type="pres">
      <dgm:prSet presAssocID="{D07097E8-B0A7-4177-9E5F-0E3E75C46D53}" presName="node" presStyleLbl="node1" presStyleIdx="1" presStyleCnt="8" custScaleX="190771" custScaleY="163050" custRadScaleRad="98434" custRadScaleInc="66799">
        <dgm:presLayoutVars>
          <dgm:bulletEnabled val="1"/>
        </dgm:presLayoutVars>
      </dgm:prSet>
      <dgm:spPr/>
      <dgm:t>
        <a:bodyPr/>
        <a:lstStyle/>
        <a:p>
          <a:endParaRPr lang="en-US"/>
        </a:p>
      </dgm:t>
    </dgm:pt>
    <dgm:pt modelId="{176C213C-7323-4D64-912A-5977A7D765A6}" type="pres">
      <dgm:prSet presAssocID="{D07097E8-B0A7-4177-9E5F-0E3E75C46D53}" presName="spNode" presStyleCnt="0"/>
      <dgm:spPr/>
    </dgm:pt>
    <dgm:pt modelId="{2175A315-2107-4CA0-9074-71F815B57E5C}" type="pres">
      <dgm:prSet presAssocID="{31F78A77-ED99-461E-9D70-6D6E38103F8E}" presName="sibTrans" presStyleLbl="sibTrans1D1" presStyleIdx="1" presStyleCnt="8"/>
      <dgm:spPr/>
      <dgm:t>
        <a:bodyPr/>
        <a:lstStyle/>
        <a:p>
          <a:endParaRPr lang="en-US"/>
        </a:p>
      </dgm:t>
    </dgm:pt>
    <dgm:pt modelId="{10B91439-5F25-4ECE-A883-B4F45C21B794}" type="pres">
      <dgm:prSet presAssocID="{3B7CDD24-FE40-4FB7-96A0-4EF493EB20C3}" presName="node" presStyleLbl="node1" presStyleIdx="2" presStyleCnt="8" custScaleX="149418" custScaleY="163050">
        <dgm:presLayoutVars>
          <dgm:bulletEnabled val="1"/>
        </dgm:presLayoutVars>
      </dgm:prSet>
      <dgm:spPr/>
      <dgm:t>
        <a:bodyPr/>
        <a:lstStyle/>
        <a:p>
          <a:endParaRPr lang="en-US"/>
        </a:p>
      </dgm:t>
    </dgm:pt>
    <dgm:pt modelId="{30EF70B5-E66E-4574-A128-DCA877F25A94}" type="pres">
      <dgm:prSet presAssocID="{3B7CDD24-FE40-4FB7-96A0-4EF493EB20C3}" presName="spNode" presStyleCnt="0"/>
      <dgm:spPr/>
    </dgm:pt>
    <dgm:pt modelId="{F546E0BC-6C65-4513-91B7-36BD2F0163B6}" type="pres">
      <dgm:prSet presAssocID="{B9B1B9B0-F474-4DC8-A9FD-593799CC4765}" presName="sibTrans" presStyleLbl="sibTrans1D1" presStyleIdx="2" presStyleCnt="8"/>
      <dgm:spPr/>
      <dgm:t>
        <a:bodyPr/>
        <a:lstStyle/>
        <a:p>
          <a:endParaRPr lang="en-US"/>
        </a:p>
      </dgm:t>
    </dgm:pt>
    <dgm:pt modelId="{F6B9ABBC-F16E-47CF-939A-6AEA9EE0DAF6}" type="pres">
      <dgm:prSet presAssocID="{D1B59355-5C15-4CC0-9456-2297A3277D2A}" presName="node" presStyleLbl="node1" presStyleIdx="3" presStyleCnt="8" custScaleX="149418" custScaleY="163050" custRadScaleRad="100474" custRadScaleInc="-51407">
        <dgm:presLayoutVars>
          <dgm:bulletEnabled val="1"/>
        </dgm:presLayoutVars>
      </dgm:prSet>
      <dgm:spPr/>
      <dgm:t>
        <a:bodyPr/>
        <a:lstStyle/>
        <a:p>
          <a:endParaRPr lang="en-US"/>
        </a:p>
      </dgm:t>
    </dgm:pt>
    <dgm:pt modelId="{131ABE49-E95B-4928-8975-A595C915BF5E}" type="pres">
      <dgm:prSet presAssocID="{D1B59355-5C15-4CC0-9456-2297A3277D2A}" presName="spNode" presStyleCnt="0"/>
      <dgm:spPr/>
    </dgm:pt>
    <dgm:pt modelId="{3C82EBDC-7F45-4931-B4FF-2CE8B68735A0}" type="pres">
      <dgm:prSet presAssocID="{0193889A-A8B9-4C1B-9401-BB0A2AC7AD03}" presName="sibTrans" presStyleLbl="sibTrans1D1" presStyleIdx="3" presStyleCnt="8"/>
      <dgm:spPr/>
      <dgm:t>
        <a:bodyPr/>
        <a:lstStyle/>
        <a:p>
          <a:endParaRPr lang="en-US"/>
        </a:p>
      </dgm:t>
    </dgm:pt>
    <dgm:pt modelId="{E63DD58D-EF59-4290-9D80-320EF3D73E0F}" type="pres">
      <dgm:prSet presAssocID="{EEC5EC41-0546-4950-91D8-B3FDD803E8AC}" presName="node" presStyleLbl="node1" presStyleIdx="4" presStyleCnt="8" custScaleX="189872" custScaleY="163050" custRadScaleRad="107997" custRadScaleInc="-2175">
        <dgm:presLayoutVars>
          <dgm:bulletEnabled val="1"/>
        </dgm:presLayoutVars>
      </dgm:prSet>
      <dgm:spPr/>
      <dgm:t>
        <a:bodyPr/>
        <a:lstStyle/>
        <a:p>
          <a:endParaRPr lang="en-US"/>
        </a:p>
      </dgm:t>
    </dgm:pt>
    <dgm:pt modelId="{FFFE193C-5D36-4B5D-B444-711E1E03A048}" type="pres">
      <dgm:prSet presAssocID="{EEC5EC41-0546-4950-91D8-B3FDD803E8AC}" presName="spNode" presStyleCnt="0"/>
      <dgm:spPr/>
    </dgm:pt>
    <dgm:pt modelId="{3F43AF7C-2E94-4989-ACAD-03DFB679BA97}" type="pres">
      <dgm:prSet presAssocID="{B42BE07C-1D0A-451B-B3BB-D114E6D91B86}" presName="sibTrans" presStyleLbl="sibTrans1D1" presStyleIdx="4" presStyleCnt="8"/>
      <dgm:spPr/>
      <dgm:t>
        <a:bodyPr/>
        <a:lstStyle/>
        <a:p>
          <a:endParaRPr lang="en-US"/>
        </a:p>
      </dgm:t>
    </dgm:pt>
    <dgm:pt modelId="{186D7DA7-E3F0-4AB2-83AF-FAFF35B11A38}" type="pres">
      <dgm:prSet presAssocID="{AD48053D-16CA-401B-BEDE-4AFC47A48754}" presName="node" presStyleLbl="node1" presStyleIdx="5" presStyleCnt="8" custScaleX="149418" custScaleY="163050" custRadScaleRad="97664" custRadScaleInc="46034">
        <dgm:presLayoutVars>
          <dgm:bulletEnabled val="1"/>
        </dgm:presLayoutVars>
      </dgm:prSet>
      <dgm:spPr/>
      <dgm:t>
        <a:bodyPr/>
        <a:lstStyle/>
        <a:p>
          <a:endParaRPr lang="en-US"/>
        </a:p>
      </dgm:t>
    </dgm:pt>
    <dgm:pt modelId="{D18F1958-AB55-483A-BEEB-B83E4C32D68A}" type="pres">
      <dgm:prSet presAssocID="{AD48053D-16CA-401B-BEDE-4AFC47A48754}" presName="spNode" presStyleCnt="0"/>
      <dgm:spPr/>
    </dgm:pt>
    <dgm:pt modelId="{49BD957A-0779-47C7-9D54-F9ECC3661719}" type="pres">
      <dgm:prSet presAssocID="{22A7BDBE-3DA2-4A58-8DB1-5A7201E4B1EE}" presName="sibTrans" presStyleLbl="sibTrans1D1" presStyleIdx="5" presStyleCnt="8"/>
      <dgm:spPr/>
      <dgm:t>
        <a:bodyPr/>
        <a:lstStyle/>
        <a:p>
          <a:endParaRPr lang="en-US"/>
        </a:p>
      </dgm:t>
    </dgm:pt>
    <dgm:pt modelId="{3DDBBF4D-6D9F-46B7-A12A-4BBBC286E15E}" type="pres">
      <dgm:prSet presAssocID="{6C30584C-44ED-411D-BEBB-14B1D8482986}" presName="node" presStyleLbl="node1" presStyleIdx="6" presStyleCnt="8" custScaleX="207729" custScaleY="163050">
        <dgm:presLayoutVars>
          <dgm:bulletEnabled val="1"/>
        </dgm:presLayoutVars>
      </dgm:prSet>
      <dgm:spPr/>
      <dgm:t>
        <a:bodyPr/>
        <a:lstStyle/>
        <a:p>
          <a:endParaRPr lang="en-US"/>
        </a:p>
      </dgm:t>
    </dgm:pt>
    <dgm:pt modelId="{B6A36841-864E-4A75-9051-57936F99CC1D}" type="pres">
      <dgm:prSet presAssocID="{6C30584C-44ED-411D-BEBB-14B1D8482986}" presName="spNode" presStyleCnt="0"/>
      <dgm:spPr/>
    </dgm:pt>
    <dgm:pt modelId="{1BAE08EC-8F34-438F-B0E7-13C67DD971E9}" type="pres">
      <dgm:prSet presAssocID="{06E91AEB-7E4E-4CCB-95E9-AFC85621D3B2}" presName="sibTrans" presStyleLbl="sibTrans1D1" presStyleIdx="6" presStyleCnt="8"/>
      <dgm:spPr/>
      <dgm:t>
        <a:bodyPr/>
        <a:lstStyle/>
        <a:p>
          <a:endParaRPr lang="en-US"/>
        </a:p>
      </dgm:t>
    </dgm:pt>
    <dgm:pt modelId="{CE4BB0F8-DB2D-43DF-97DA-6BCD805111BB}" type="pres">
      <dgm:prSet presAssocID="{E583CC17-AE95-4C65-870D-57395D3C112A}" presName="node" presStyleLbl="node1" presStyleIdx="7" presStyleCnt="8" custScaleX="165313" custScaleY="163050" custRadScaleRad="99498" custRadScaleInc="-48546">
        <dgm:presLayoutVars>
          <dgm:bulletEnabled val="1"/>
        </dgm:presLayoutVars>
      </dgm:prSet>
      <dgm:spPr/>
      <dgm:t>
        <a:bodyPr/>
        <a:lstStyle/>
        <a:p>
          <a:endParaRPr lang="en-US"/>
        </a:p>
      </dgm:t>
    </dgm:pt>
    <dgm:pt modelId="{CDC795F7-D00B-4D46-9CFA-E7195CC332BE}" type="pres">
      <dgm:prSet presAssocID="{E583CC17-AE95-4C65-870D-57395D3C112A}" presName="spNode" presStyleCnt="0"/>
      <dgm:spPr/>
    </dgm:pt>
    <dgm:pt modelId="{649D0CA3-8D14-4B03-A124-293D39D4254D}" type="pres">
      <dgm:prSet presAssocID="{81497801-1F0D-41A0-83BD-AF49F718256A}" presName="sibTrans" presStyleLbl="sibTrans1D1" presStyleIdx="7" presStyleCnt="8"/>
      <dgm:spPr/>
      <dgm:t>
        <a:bodyPr/>
        <a:lstStyle/>
        <a:p>
          <a:endParaRPr lang="en-US"/>
        </a:p>
      </dgm:t>
    </dgm:pt>
  </dgm:ptLst>
  <dgm:cxnLst>
    <dgm:cxn modelId="{73C5F0A9-E7F3-4AA9-981D-CF58435896AC}" type="presOf" srcId="{D1B59355-5C15-4CC0-9456-2297A3277D2A}" destId="{F6B9ABBC-F16E-47CF-939A-6AEA9EE0DAF6}" srcOrd="0" destOrd="0" presId="urn:microsoft.com/office/officeart/2005/8/layout/cycle6"/>
    <dgm:cxn modelId="{110E64B9-A3BE-40E3-A546-08EF824E99AB}" type="presOf" srcId="{289D1264-895B-4295-80F9-7330F81B828A}" destId="{B389A3C9-6DCF-40EC-B0C0-AC86F84B4EF0}" srcOrd="0" destOrd="0" presId="urn:microsoft.com/office/officeart/2005/8/layout/cycle6"/>
    <dgm:cxn modelId="{B3A8DB9C-FE3A-4000-BADD-8C2792F218A8}" srcId="{3AA09C44-176B-4C33-9BB6-634F380BD181}" destId="{E583CC17-AE95-4C65-870D-57395D3C112A}" srcOrd="7" destOrd="0" parTransId="{B5AAFEB1-EA2C-4428-AAA2-D363D15004B1}" sibTransId="{81497801-1F0D-41A0-83BD-AF49F718256A}"/>
    <dgm:cxn modelId="{0BD115CD-6D3F-4BEB-B9EE-84251E5E0011}" srcId="{3AA09C44-176B-4C33-9BB6-634F380BD181}" destId="{D07097E8-B0A7-4177-9E5F-0E3E75C46D53}" srcOrd="1" destOrd="0" parTransId="{F7B435CC-17A5-45F9-9B44-DEEDA25364DD}" sibTransId="{31F78A77-ED99-461E-9D70-6D6E38103F8E}"/>
    <dgm:cxn modelId="{A6E28E11-6543-4AC0-A027-4B3562D9197F}" srcId="{3AA09C44-176B-4C33-9BB6-634F380BD181}" destId="{3719D33C-F6B7-45E9-9F31-BC3D34747625}" srcOrd="0" destOrd="0" parTransId="{5B6C36D5-C089-4D06-922A-3CBCA2343B6A}" sibTransId="{289D1264-895B-4295-80F9-7330F81B828A}"/>
    <dgm:cxn modelId="{FA9BD5A2-A2D9-4444-82AB-DFFDBB3CEA52}" type="presOf" srcId="{B42BE07C-1D0A-451B-B3BB-D114E6D91B86}" destId="{3F43AF7C-2E94-4989-ACAD-03DFB679BA97}" srcOrd="0" destOrd="0" presId="urn:microsoft.com/office/officeart/2005/8/layout/cycle6"/>
    <dgm:cxn modelId="{6E157658-6E52-492B-8410-F786B99FA1A6}" type="presOf" srcId="{3B7CDD24-FE40-4FB7-96A0-4EF493EB20C3}" destId="{10B91439-5F25-4ECE-A883-B4F45C21B794}" srcOrd="0" destOrd="0" presId="urn:microsoft.com/office/officeart/2005/8/layout/cycle6"/>
    <dgm:cxn modelId="{7FD6C0E7-C82E-48A6-B102-78F2AA61B1F8}" srcId="{3AA09C44-176B-4C33-9BB6-634F380BD181}" destId="{EEC5EC41-0546-4950-91D8-B3FDD803E8AC}" srcOrd="4" destOrd="0" parTransId="{2B680955-1729-4C16-A22F-55C8AB507375}" sibTransId="{B42BE07C-1D0A-451B-B3BB-D114E6D91B86}"/>
    <dgm:cxn modelId="{1103C5EC-5C44-4965-8458-19B118E8A355}" type="presOf" srcId="{D07097E8-B0A7-4177-9E5F-0E3E75C46D53}" destId="{F33E1FD7-3425-42FB-826A-27E234CB7729}" srcOrd="0" destOrd="0" presId="urn:microsoft.com/office/officeart/2005/8/layout/cycle6"/>
    <dgm:cxn modelId="{8BA6D5F8-7992-4CE2-B449-9ADECF97D221}" type="presOf" srcId="{22A7BDBE-3DA2-4A58-8DB1-5A7201E4B1EE}" destId="{49BD957A-0779-47C7-9D54-F9ECC3661719}" srcOrd="0" destOrd="0" presId="urn:microsoft.com/office/officeart/2005/8/layout/cycle6"/>
    <dgm:cxn modelId="{28C5CA5A-9990-444D-8E16-5C1EEF70C8F3}" srcId="{3AA09C44-176B-4C33-9BB6-634F380BD181}" destId="{6C30584C-44ED-411D-BEBB-14B1D8482986}" srcOrd="6" destOrd="0" parTransId="{35F3A009-F69B-4307-B068-65A667FF605A}" sibTransId="{06E91AEB-7E4E-4CCB-95E9-AFC85621D3B2}"/>
    <dgm:cxn modelId="{621EF40F-E38B-4222-A5E3-C8CDD789491D}" type="presOf" srcId="{EEC5EC41-0546-4950-91D8-B3FDD803E8AC}" destId="{E63DD58D-EF59-4290-9D80-320EF3D73E0F}" srcOrd="0" destOrd="0" presId="urn:microsoft.com/office/officeart/2005/8/layout/cycle6"/>
    <dgm:cxn modelId="{581CB2F4-8DF9-4A8D-8C72-253F728A65DF}" type="presOf" srcId="{3719D33C-F6B7-45E9-9F31-BC3D34747625}" destId="{BB9A3B6E-0F1F-40BA-BB1B-55E5B0A14C3E}" srcOrd="0" destOrd="0" presId="urn:microsoft.com/office/officeart/2005/8/layout/cycle6"/>
    <dgm:cxn modelId="{8A1BD51A-71BC-4640-8376-E3A544E0ACB7}" type="presOf" srcId="{3AA09C44-176B-4C33-9BB6-634F380BD181}" destId="{B1AF9438-8BEF-4848-96AF-4C1EA0B3536A}" srcOrd="0" destOrd="0" presId="urn:microsoft.com/office/officeart/2005/8/layout/cycle6"/>
    <dgm:cxn modelId="{3E573115-D844-4ECB-A6C8-3B2C578F91B0}" type="presOf" srcId="{31F78A77-ED99-461E-9D70-6D6E38103F8E}" destId="{2175A315-2107-4CA0-9074-71F815B57E5C}" srcOrd="0" destOrd="0" presId="urn:microsoft.com/office/officeart/2005/8/layout/cycle6"/>
    <dgm:cxn modelId="{0754B474-41FB-4504-AA14-21D7DA9E7B5E}" type="presOf" srcId="{06E91AEB-7E4E-4CCB-95E9-AFC85621D3B2}" destId="{1BAE08EC-8F34-438F-B0E7-13C67DD971E9}" srcOrd="0" destOrd="0" presId="urn:microsoft.com/office/officeart/2005/8/layout/cycle6"/>
    <dgm:cxn modelId="{81129088-24A6-48B4-B63C-A4F3FE652100}" srcId="{3AA09C44-176B-4C33-9BB6-634F380BD181}" destId="{AD48053D-16CA-401B-BEDE-4AFC47A48754}" srcOrd="5" destOrd="0" parTransId="{285E0AC1-22DC-4382-AF0A-07A85546C95C}" sibTransId="{22A7BDBE-3DA2-4A58-8DB1-5A7201E4B1EE}"/>
    <dgm:cxn modelId="{F636D942-23E9-40F2-A4B0-9612651424C5}" type="presOf" srcId="{81497801-1F0D-41A0-83BD-AF49F718256A}" destId="{649D0CA3-8D14-4B03-A124-293D39D4254D}" srcOrd="0" destOrd="0" presId="urn:microsoft.com/office/officeart/2005/8/layout/cycle6"/>
    <dgm:cxn modelId="{DA444FDA-FECD-4BCB-975B-68E592A547FB}" type="presOf" srcId="{E583CC17-AE95-4C65-870D-57395D3C112A}" destId="{CE4BB0F8-DB2D-43DF-97DA-6BCD805111BB}" srcOrd="0" destOrd="0" presId="urn:microsoft.com/office/officeart/2005/8/layout/cycle6"/>
    <dgm:cxn modelId="{26843F77-6452-4A8F-A855-1B023A499D3A}" type="presOf" srcId="{B9B1B9B0-F474-4DC8-A9FD-593799CC4765}" destId="{F546E0BC-6C65-4513-91B7-36BD2F0163B6}" srcOrd="0" destOrd="0" presId="urn:microsoft.com/office/officeart/2005/8/layout/cycle6"/>
    <dgm:cxn modelId="{E140863F-F691-45C7-BC8A-C2D6A0CE48BF}" srcId="{3AA09C44-176B-4C33-9BB6-634F380BD181}" destId="{3B7CDD24-FE40-4FB7-96A0-4EF493EB20C3}" srcOrd="2" destOrd="0" parTransId="{2399CEFF-8ECC-41BA-A7E8-D65E8992E854}" sibTransId="{B9B1B9B0-F474-4DC8-A9FD-593799CC4765}"/>
    <dgm:cxn modelId="{CC2961B2-7208-41AB-84A2-8625A90F2437}" srcId="{3AA09C44-176B-4C33-9BB6-634F380BD181}" destId="{D1B59355-5C15-4CC0-9456-2297A3277D2A}" srcOrd="3" destOrd="0" parTransId="{DF926740-AA19-462E-9B1E-38DEF243C54E}" sibTransId="{0193889A-A8B9-4C1B-9401-BB0A2AC7AD03}"/>
    <dgm:cxn modelId="{F762F783-27C0-4C00-80A1-3694A0CAB00F}" type="presOf" srcId="{0193889A-A8B9-4C1B-9401-BB0A2AC7AD03}" destId="{3C82EBDC-7F45-4931-B4FF-2CE8B68735A0}" srcOrd="0" destOrd="0" presId="urn:microsoft.com/office/officeart/2005/8/layout/cycle6"/>
    <dgm:cxn modelId="{F802D8F1-2801-481A-B299-D4B7871153A4}" type="presOf" srcId="{AD48053D-16CA-401B-BEDE-4AFC47A48754}" destId="{186D7DA7-E3F0-4AB2-83AF-FAFF35B11A38}" srcOrd="0" destOrd="0" presId="urn:microsoft.com/office/officeart/2005/8/layout/cycle6"/>
    <dgm:cxn modelId="{079DDFE2-FFA1-4534-BA48-20DD2FFB7FD8}" type="presOf" srcId="{6C30584C-44ED-411D-BEBB-14B1D8482986}" destId="{3DDBBF4D-6D9F-46B7-A12A-4BBBC286E15E}" srcOrd="0" destOrd="0" presId="urn:microsoft.com/office/officeart/2005/8/layout/cycle6"/>
    <dgm:cxn modelId="{29F31D97-47FD-47EE-93ED-F20AD49E7ABA}" type="presParOf" srcId="{B1AF9438-8BEF-4848-96AF-4C1EA0B3536A}" destId="{BB9A3B6E-0F1F-40BA-BB1B-55E5B0A14C3E}" srcOrd="0" destOrd="0" presId="urn:microsoft.com/office/officeart/2005/8/layout/cycle6"/>
    <dgm:cxn modelId="{F6583505-CF74-4ED2-955E-CD4DE602B977}" type="presParOf" srcId="{B1AF9438-8BEF-4848-96AF-4C1EA0B3536A}" destId="{6642C64B-AAF3-471A-ABD6-1A2BED58D7B4}" srcOrd="1" destOrd="0" presId="urn:microsoft.com/office/officeart/2005/8/layout/cycle6"/>
    <dgm:cxn modelId="{3E99FAF4-2E0A-474F-9196-673813624312}" type="presParOf" srcId="{B1AF9438-8BEF-4848-96AF-4C1EA0B3536A}" destId="{B389A3C9-6DCF-40EC-B0C0-AC86F84B4EF0}" srcOrd="2" destOrd="0" presId="urn:microsoft.com/office/officeart/2005/8/layout/cycle6"/>
    <dgm:cxn modelId="{9AA5DEFD-4325-41A5-8BFA-14FE2460D8C3}" type="presParOf" srcId="{B1AF9438-8BEF-4848-96AF-4C1EA0B3536A}" destId="{F33E1FD7-3425-42FB-826A-27E234CB7729}" srcOrd="3" destOrd="0" presId="urn:microsoft.com/office/officeart/2005/8/layout/cycle6"/>
    <dgm:cxn modelId="{895716B7-4DD5-47AA-BC9D-665887308361}" type="presParOf" srcId="{B1AF9438-8BEF-4848-96AF-4C1EA0B3536A}" destId="{176C213C-7323-4D64-912A-5977A7D765A6}" srcOrd="4" destOrd="0" presId="urn:microsoft.com/office/officeart/2005/8/layout/cycle6"/>
    <dgm:cxn modelId="{0309A527-8E35-4490-A109-AB14CE065CC9}" type="presParOf" srcId="{B1AF9438-8BEF-4848-96AF-4C1EA0B3536A}" destId="{2175A315-2107-4CA0-9074-71F815B57E5C}" srcOrd="5" destOrd="0" presId="urn:microsoft.com/office/officeart/2005/8/layout/cycle6"/>
    <dgm:cxn modelId="{529D0C76-3ECB-4729-9E0A-2489BBC4D44E}" type="presParOf" srcId="{B1AF9438-8BEF-4848-96AF-4C1EA0B3536A}" destId="{10B91439-5F25-4ECE-A883-B4F45C21B794}" srcOrd="6" destOrd="0" presId="urn:microsoft.com/office/officeart/2005/8/layout/cycle6"/>
    <dgm:cxn modelId="{FDB407D9-EEE8-4B1E-89CA-E0B997DB91FE}" type="presParOf" srcId="{B1AF9438-8BEF-4848-96AF-4C1EA0B3536A}" destId="{30EF70B5-E66E-4574-A128-DCA877F25A94}" srcOrd="7" destOrd="0" presId="urn:microsoft.com/office/officeart/2005/8/layout/cycle6"/>
    <dgm:cxn modelId="{1F8D6A51-80BA-41B8-AC7E-B7D648387C7E}" type="presParOf" srcId="{B1AF9438-8BEF-4848-96AF-4C1EA0B3536A}" destId="{F546E0BC-6C65-4513-91B7-36BD2F0163B6}" srcOrd="8" destOrd="0" presId="urn:microsoft.com/office/officeart/2005/8/layout/cycle6"/>
    <dgm:cxn modelId="{EB40F15C-6011-4B0D-9608-0BB384D4CA08}" type="presParOf" srcId="{B1AF9438-8BEF-4848-96AF-4C1EA0B3536A}" destId="{F6B9ABBC-F16E-47CF-939A-6AEA9EE0DAF6}" srcOrd="9" destOrd="0" presId="urn:microsoft.com/office/officeart/2005/8/layout/cycle6"/>
    <dgm:cxn modelId="{F8203404-B6CD-4A09-A54D-34E3CF6472C4}" type="presParOf" srcId="{B1AF9438-8BEF-4848-96AF-4C1EA0B3536A}" destId="{131ABE49-E95B-4928-8975-A595C915BF5E}" srcOrd="10" destOrd="0" presId="urn:microsoft.com/office/officeart/2005/8/layout/cycle6"/>
    <dgm:cxn modelId="{8425BA1E-2643-41E4-A6E7-BAA6DF5B5752}" type="presParOf" srcId="{B1AF9438-8BEF-4848-96AF-4C1EA0B3536A}" destId="{3C82EBDC-7F45-4931-B4FF-2CE8B68735A0}" srcOrd="11" destOrd="0" presId="urn:microsoft.com/office/officeart/2005/8/layout/cycle6"/>
    <dgm:cxn modelId="{516E3986-47DC-449A-97A3-9DBB92581DDB}" type="presParOf" srcId="{B1AF9438-8BEF-4848-96AF-4C1EA0B3536A}" destId="{E63DD58D-EF59-4290-9D80-320EF3D73E0F}" srcOrd="12" destOrd="0" presId="urn:microsoft.com/office/officeart/2005/8/layout/cycle6"/>
    <dgm:cxn modelId="{FEDED2C3-14E2-4B2E-9990-B13D5388AC7E}" type="presParOf" srcId="{B1AF9438-8BEF-4848-96AF-4C1EA0B3536A}" destId="{FFFE193C-5D36-4B5D-B444-711E1E03A048}" srcOrd="13" destOrd="0" presId="urn:microsoft.com/office/officeart/2005/8/layout/cycle6"/>
    <dgm:cxn modelId="{98B8BE4B-DD6B-48D0-95B3-A0CFBFB2630B}" type="presParOf" srcId="{B1AF9438-8BEF-4848-96AF-4C1EA0B3536A}" destId="{3F43AF7C-2E94-4989-ACAD-03DFB679BA97}" srcOrd="14" destOrd="0" presId="urn:microsoft.com/office/officeart/2005/8/layout/cycle6"/>
    <dgm:cxn modelId="{3B7C4674-507F-42EA-A0DE-21376EF702B6}" type="presParOf" srcId="{B1AF9438-8BEF-4848-96AF-4C1EA0B3536A}" destId="{186D7DA7-E3F0-4AB2-83AF-FAFF35B11A38}" srcOrd="15" destOrd="0" presId="urn:microsoft.com/office/officeart/2005/8/layout/cycle6"/>
    <dgm:cxn modelId="{7A5BEEA5-80DF-4DF1-902A-2708BE29CFBF}" type="presParOf" srcId="{B1AF9438-8BEF-4848-96AF-4C1EA0B3536A}" destId="{D18F1958-AB55-483A-BEEB-B83E4C32D68A}" srcOrd="16" destOrd="0" presId="urn:microsoft.com/office/officeart/2005/8/layout/cycle6"/>
    <dgm:cxn modelId="{F45168C0-E08B-44C2-AF2D-B49C54CBF6FE}" type="presParOf" srcId="{B1AF9438-8BEF-4848-96AF-4C1EA0B3536A}" destId="{49BD957A-0779-47C7-9D54-F9ECC3661719}" srcOrd="17" destOrd="0" presId="urn:microsoft.com/office/officeart/2005/8/layout/cycle6"/>
    <dgm:cxn modelId="{A625587B-3D2F-4446-B627-F35696B5ED87}" type="presParOf" srcId="{B1AF9438-8BEF-4848-96AF-4C1EA0B3536A}" destId="{3DDBBF4D-6D9F-46B7-A12A-4BBBC286E15E}" srcOrd="18" destOrd="0" presId="urn:microsoft.com/office/officeart/2005/8/layout/cycle6"/>
    <dgm:cxn modelId="{17AD33DE-762C-41A3-9105-8308C3730FA6}" type="presParOf" srcId="{B1AF9438-8BEF-4848-96AF-4C1EA0B3536A}" destId="{B6A36841-864E-4A75-9051-57936F99CC1D}" srcOrd="19" destOrd="0" presId="urn:microsoft.com/office/officeart/2005/8/layout/cycle6"/>
    <dgm:cxn modelId="{BC70E354-89C6-44B1-BE34-6147ACEFD33B}" type="presParOf" srcId="{B1AF9438-8BEF-4848-96AF-4C1EA0B3536A}" destId="{1BAE08EC-8F34-438F-B0E7-13C67DD971E9}" srcOrd="20" destOrd="0" presId="urn:microsoft.com/office/officeart/2005/8/layout/cycle6"/>
    <dgm:cxn modelId="{5B56BDF0-D075-4AF3-93A0-143B55E45302}" type="presParOf" srcId="{B1AF9438-8BEF-4848-96AF-4C1EA0B3536A}" destId="{CE4BB0F8-DB2D-43DF-97DA-6BCD805111BB}" srcOrd="21" destOrd="0" presId="urn:microsoft.com/office/officeart/2005/8/layout/cycle6"/>
    <dgm:cxn modelId="{6CE62ACF-EC1E-4B08-905D-102B06157CF0}" type="presParOf" srcId="{B1AF9438-8BEF-4848-96AF-4C1EA0B3536A}" destId="{CDC795F7-D00B-4D46-9CFA-E7195CC332BE}" srcOrd="22" destOrd="0" presId="urn:microsoft.com/office/officeart/2005/8/layout/cycle6"/>
    <dgm:cxn modelId="{AA9C607C-5C83-49C2-BDB2-A9F0B225093F}" type="presParOf" srcId="{B1AF9438-8BEF-4848-96AF-4C1EA0B3536A}" destId="{649D0CA3-8D14-4B03-A124-293D39D4254D}" srcOrd="23" destOrd="0" presId="urn:microsoft.com/office/officeart/2005/8/layout/cycle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9A3B6E-0F1F-40BA-BB1B-55E5B0A14C3E}">
      <dsp:nvSpPr>
        <dsp:cNvPr id="0" name=""/>
        <dsp:cNvSpPr/>
      </dsp:nvSpPr>
      <dsp:spPr>
        <a:xfrm>
          <a:off x="2263335" y="-180976"/>
          <a:ext cx="1689098" cy="9431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spc="0" smtClean="0"/>
            <a:t>Penyempurnaan Infrastruktur Legal </a:t>
          </a:r>
          <a:endParaRPr lang="en-US" sz="1600" b="1" kern="1200"/>
        </a:p>
      </dsp:txBody>
      <dsp:txXfrm>
        <a:off x="2309378" y="-134933"/>
        <a:ext cx="1597012" cy="851110"/>
      </dsp:txXfrm>
    </dsp:sp>
    <dsp:sp modelId="{B389A3C9-6DCF-40EC-B0C0-AC86F84B4EF0}">
      <dsp:nvSpPr>
        <dsp:cNvPr id="0" name=""/>
        <dsp:cNvSpPr/>
      </dsp:nvSpPr>
      <dsp:spPr>
        <a:xfrm>
          <a:off x="949471" y="214385"/>
          <a:ext cx="4020390" cy="4020390"/>
        </a:xfrm>
        <a:custGeom>
          <a:avLst/>
          <a:gdLst/>
          <a:ahLst/>
          <a:cxnLst/>
          <a:rect l="0" t="0" r="0" b="0"/>
          <a:pathLst>
            <a:path>
              <a:moveTo>
                <a:pt x="3006268" y="264135"/>
              </a:moveTo>
              <a:arcTo wR="2010195" hR="2010195" stAng="17982205" swAng="638183"/>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33E1FD7-3425-42FB-826A-27E234CB7729}">
      <dsp:nvSpPr>
        <dsp:cNvPr id="0" name=""/>
        <dsp:cNvSpPr/>
      </dsp:nvSpPr>
      <dsp:spPr>
        <a:xfrm>
          <a:off x="3880259" y="694835"/>
          <a:ext cx="1697776" cy="9431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spc="0" smtClean="0"/>
            <a:t>Penyempurnaan Infrastruktur Transaksi</a:t>
          </a:r>
          <a:endParaRPr lang="en-US" sz="1600" b="1" kern="1200"/>
        </a:p>
      </dsp:txBody>
      <dsp:txXfrm>
        <a:off x="3926302" y="740878"/>
        <a:ext cx="1605690" cy="851110"/>
      </dsp:txXfrm>
    </dsp:sp>
    <dsp:sp modelId="{2175A315-2107-4CA0-9074-71F815B57E5C}">
      <dsp:nvSpPr>
        <dsp:cNvPr id="0" name=""/>
        <dsp:cNvSpPr/>
      </dsp:nvSpPr>
      <dsp:spPr>
        <a:xfrm>
          <a:off x="1189534" y="575935"/>
          <a:ext cx="4020390" cy="4020390"/>
        </a:xfrm>
        <a:custGeom>
          <a:avLst/>
          <a:gdLst/>
          <a:ahLst/>
          <a:cxnLst/>
          <a:rect l="0" t="0" r="0" b="0"/>
          <a:pathLst>
            <a:path>
              <a:moveTo>
                <a:pt x="3783757" y="1063959"/>
              </a:moveTo>
              <a:arcTo wR="2010195" hR="2010195" stAng="19915145" swAng="354086"/>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B91439-5F25-4ECE-A883-B4F45C21B794}">
      <dsp:nvSpPr>
        <dsp:cNvPr id="0" name=""/>
        <dsp:cNvSpPr/>
      </dsp:nvSpPr>
      <dsp:spPr>
        <a:xfrm>
          <a:off x="4453204" y="1829218"/>
          <a:ext cx="1329752" cy="94319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spc="0" smtClean="0"/>
            <a:t>Diversifikasi Investor</a:t>
          </a:r>
          <a:endParaRPr lang="en-US" sz="1600" b="1" kern="1200"/>
        </a:p>
      </dsp:txBody>
      <dsp:txXfrm>
        <a:off x="4499247" y="1875261"/>
        <a:ext cx="1237666" cy="851110"/>
      </dsp:txXfrm>
    </dsp:sp>
    <dsp:sp modelId="{F546E0BC-6C65-4513-91B7-36BD2F0163B6}">
      <dsp:nvSpPr>
        <dsp:cNvPr id="0" name=""/>
        <dsp:cNvSpPr/>
      </dsp:nvSpPr>
      <dsp:spPr>
        <a:xfrm>
          <a:off x="1083268" y="354993"/>
          <a:ext cx="4020390" cy="4020390"/>
        </a:xfrm>
        <a:custGeom>
          <a:avLst/>
          <a:gdLst/>
          <a:ahLst/>
          <a:cxnLst/>
          <a:rect l="0" t="0" r="0" b="0"/>
          <a:pathLst>
            <a:path>
              <a:moveTo>
                <a:pt x="3978117" y="2420275"/>
              </a:moveTo>
              <a:arcTo wR="2010195" hR="2010195" stAng="706259" swAng="488977"/>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6B9ABBC-F16E-47CF-939A-6AEA9EE0DAF6}">
      <dsp:nvSpPr>
        <dsp:cNvPr id="0" name=""/>
        <dsp:cNvSpPr/>
      </dsp:nvSpPr>
      <dsp:spPr>
        <a:xfrm>
          <a:off x="4049881" y="3052837"/>
          <a:ext cx="1329752" cy="94319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spc="0" smtClean="0"/>
            <a:t>Investor Relation</a:t>
          </a:r>
          <a:endParaRPr lang="en-US" sz="1600" b="1" kern="1200"/>
        </a:p>
      </dsp:txBody>
      <dsp:txXfrm>
        <a:off x="4095924" y="3098880"/>
        <a:ext cx="1237666" cy="851110"/>
      </dsp:txXfrm>
    </dsp:sp>
    <dsp:sp modelId="{3C82EBDC-7F45-4931-B4FF-2CE8B68735A0}">
      <dsp:nvSpPr>
        <dsp:cNvPr id="0" name=""/>
        <dsp:cNvSpPr/>
      </dsp:nvSpPr>
      <dsp:spPr>
        <a:xfrm>
          <a:off x="1162288" y="261587"/>
          <a:ext cx="4020390" cy="4020390"/>
        </a:xfrm>
        <a:custGeom>
          <a:avLst/>
          <a:gdLst/>
          <a:ahLst/>
          <a:cxnLst/>
          <a:rect l="0" t="0" r="0" b="0"/>
          <a:pathLst>
            <a:path>
              <a:moveTo>
                <a:pt x="3041239" y="3735834"/>
              </a:moveTo>
              <a:arcTo wR="2010195" hR="2010195" stAng="3548539" swAng="453441"/>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63DD58D-EF59-4290-9D80-320EF3D73E0F}">
      <dsp:nvSpPr>
        <dsp:cNvPr id="0" name=""/>
        <dsp:cNvSpPr/>
      </dsp:nvSpPr>
      <dsp:spPr>
        <a:xfrm>
          <a:off x="2275359" y="3839413"/>
          <a:ext cx="1689775" cy="94319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spc="0" smtClean="0"/>
            <a:t>Pengembangan Struktur dan Kesesuaian Syariah</a:t>
          </a:r>
          <a:endParaRPr lang="en-US" sz="1600" b="1" kern="1200"/>
        </a:p>
      </dsp:txBody>
      <dsp:txXfrm>
        <a:off x="2321402" y="3885456"/>
        <a:ext cx="1597689" cy="851110"/>
      </dsp:txXfrm>
    </dsp:sp>
    <dsp:sp modelId="{3F43AF7C-2E94-4989-ACAD-03DFB679BA97}">
      <dsp:nvSpPr>
        <dsp:cNvPr id="0" name=""/>
        <dsp:cNvSpPr/>
      </dsp:nvSpPr>
      <dsp:spPr>
        <a:xfrm>
          <a:off x="1450772" y="497023"/>
          <a:ext cx="4020390" cy="4020390"/>
        </a:xfrm>
        <a:custGeom>
          <a:avLst/>
          <a:gdLst/>
          <a:ahLst/>
          <a:cxnLst/>
          <a:rect l="0" t="0" r="0" b="0"/>
          <a:pathLst>
            <a:path>
              <a:moveTo>
                <a:pt x="822720" y="3632165"/>
              </a:moveTo>
              <a:arcTo wR="2010195" hR="2010195" stAng="7572513" swAng="387739"/>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86D7DA7-E3F0-4AB2-83AF-FAFF35B11A38}">
      <dsp:nvSpPr>
        <dsp:cNvPr id="0" name=""/>
        <dsp:cNvSpPr/>
      </dsp:nvSpPr>
      <dsp:spPr>
        <a:xfrm>
          <a:off x="897961" y="3040468"/>
          <a:ext cx="1329752" cy="9431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spc="0" smtClean="0"/>
            <a:t>Diversifikasi Instrumen</a:t>
          </a:r>
          <a:endParaRPr lang="en-US" sz="1600" b="1" kern="1200"/>
        </a:p>
      </dsp:txBody>
      <dsp:txXfrm>
        <a:off x="944004" y="3086511"/>
        <a:ext cx="1237666" cy="851110"/>
      </dsp:txXfrm>
    </dsp:sp>
    <dsp:sp modelId="{49BD957A-0779-47C7-9D54-F9ECC3661719}">
      <dsp:nvSpPr>
        <dsp:cNvPr id="0" name=""/>
        <dsp:cNvSpPr/>
      </dsp:nvSpPr>
      <dsp:spPr>
        <a:xfrm>
          <a:off x="1000305" y="-8180"/>
          <a:ext cx="4020390" cy="4020390"/>
        </a:xfrm>
        <a:custGeom>
          <a:avLst/>
          <a:gdLst/>
          <a:ahLst/>
          <a:cxnLst/>
          <a:rect l="0" t="0" r="0" b="0"/>
          <a:pathLst>
            <a:path>
              <a:moveTo>
                <a:pt x="287454" y="3046076"/>
              </a:moveTo>
              <a:arcTo wR="2010195" hR="2010195" stAng="8938893" swAng="503873"/>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DDBBF4D-6D9F-46B7-A12A-4BBBC286E15E}">
      <dsp:nvSpPr>
        <dsp:cNvPr id="0" name=""/>
        <dsp:cNvSpPr/>
      </dsp:nvSpPr>
      <dsp:spPr>
        <a:xfrm>
          <a:off x="173342" y="1829218"/>
          <a:ext cx="1848694" cy="9431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spc="0" smtClean="0"/>
            <a:t>Harmonisasi Kebijakan Antar Institusi</a:t>
          </a:r>
          <a:endParaRPr lang="en-US" sz="1600" b="1" kern="1200"/>
        </a:p>
      </dsp:txBody>
      <dsp:txXfrm>
        <a:off x="219385" y="1875261"/>
        <a:ext cx="1756608" cy="851110"/>
      </dsp:txXfrm>
    </dsp:sp>
    <dsp:sp modelId="{1BAE08EC-8F34-438F-B0E7-13C67DD971E9}">
      <dsp:nvSpPr>
        <dsp:cNvPr id="0" name=""/>
        <dsp:cNvSpPr/>
      </dsp:nvSpPr>
      <dsp:spPr>
        <a:xfrm>
          <a:off x="1080570" y="356628"/>
          <a:ext cx="4020390" cy="4020390"/>
        </a:xfrm>
        <a:custGeom>
          <a:avLst/>
          <a:gdLst/>
          <a:ahLst/>
          <a:cxnLst/>
          <a:rect l="0" t="0" r="0" b="0"/>
          <a:pathLst>
            <a:path>
              <a:moveTo>
                <a:pt x="74020" y="1469720"/>
              </a:moveTo>
              <a:arcTo wR="2010195" hR="2010195" stAng="11735811" swAng="499852"/>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4BB0F8-DB2D-43DF-97DA-6BCD805111BB}">
      <dsp:nvSpPr>
        <dsp:cNvPr id="0" name=""/>
        <dsp:cNvSpPr/>
      </dsp:nvSpPr>
      <dsp:spPr>
        <a:xfrm>
          <a:off x="790136" y="605601"/>
          <a:ext cx="1471211" cy="94319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spc="0" smtClean="0"/>
            <a:t>Kerjasama Kelembagaan</a:t>
          </a:r>
          <a:endParaRPr lang="en-US" sz="1600" b="1" kern="1200"/>
        </a:p>
      </dsp:txBody>
      <dsp:txXfrm>
        <a:off x="836179" y="651644"/>
        <a:ext cx="1379125" cy="851110"/>
      </dsp:txXfrm>
    </dsp:sp>
    <dsp:sp modelId="{649D0CA3-8D14-4B03-A124-293D39D4254D}">
      <dsp:nvSpPr>
        <dsp:cNvPr id="0" name=""/>
        <dsp:cNvSpPr/>
      </dsp:nvSpPr>
      <dsp:spPr>
        <a:xfrm>
          <a:off x="1170016" y="255361"/>
          <a:ext cx="4020390" cy="4020390"/>
        </a:xfrm>
        <a:custGeom>
          <a:avLst/>
          <a:gdLst/>
          <a:ahLst/>
          <a:cxnLst/>
          <a:rect l="0" t="0" r="0" b="0"/>
          <a:pathLst>
            <a:path>
              <a:moveTo>
                <a:pt x="878510" y="348817"/>
              </a:moveTo>
              <a:arcTo wR="2010195" hR="2010195" stAng="14144304" swAng="423187"/>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719CAC7-7A18-435F-92AC-1862B4CEF7FD}" type="datetimeFigureOut">
              <a:rPr lang="en-US" smtClean="0"/>
              <a:pPr/>
              <a:t>3/9/2018</a:t>
            </a:fld>
            <a:endParaRPr lang="en-US"/>
          </a:p>
        </p:txBody>
      </p:sp>
      <p:sp>
        <p:nvSpPr>
          <p:cNvPr id="4" name="Slide Image Placeholder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5A7EBDD7-87E5-49BD-824F-F97F501EB049}" type="slidenum">
              <a:rPr lang="en-US" smtClean="0"/>
              <a:pPr/>
              <a:t>‹#›</a:t>
            </a:fld>
            <a:endParaRPr lang="en-US"/>
          </a:p>
        </p:txBody>
      </p:sp>
    </p:spTree>
    <p:extLst>
      <p:ext uri="{BB962C8B-B14F-4D97-AF65-F5344CB8AC3E}">
        <p14:creationId xmlns:p14="http://schemas.microsoft.com/office/powerpoint/2010/main" xmlns="" val="929255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solidFill>
                  <a:prstClr val="black"/>
                </a:solidFill>
              </a:rPr>
              <a:t>© Copyright Showeet.com</a:t>
            </a:r>
            <a:endParaRPr lang="en-US" dirty="0" smtClean="0"/>
          </a:p>
        </p:txBody>
      </p:sp>
      <p:sp>
        <p:nvSpPr>
          <p:cNvPr id="4" name="Slide Number Placeholder 3"/>
          <p:cNvSpPr>
            <a:spLocks noGrp="1"/>
          </p:cNvSpPr>
          <p:nvPr>
            <p:ph type="sldNum" sz="quarter" idx="10"/>
          </p:nvPr>
        </p:nvSpPr>
        <p:spPr/>
        <p:txBody>
          <a:bodyPr/>
          <a:lstStyle/>
          <a:p>
            <a:fld id="{2CA3AB2B-189A-4C92-A457-C6A3833631A7}" type="slidenum">
              <a:rPr lang="en-US" smtClean="0"/>
              <a:pPr/>
              <a:t>1</a:t>
            </a:fld>
            <a:endParaRPr lang="en-US"/>
          </a:p>
        </p:txBody>
      </p:sp>
    </p:spTree>
    <p:extLst>
      <p:ext uri="{BB962C8B-B14F-4D97-AF65-F5344CB8AC3E}">
        <p14:creationId xmlns:p14="http://schemas.microsoft.com/office/powerpoint/2010/main" xmlns="" val="352568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solidFill>
                  <a:prstClr val="black"/>
                </a:solidFill>
              </a:rPr>
              <a:t>© Copyright Showeet.com</a:t>
            </a:r>
            <a:endParaRPr lang="en-US" dirty="0" smtClean="0"/>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xmlns="" val="280566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95613-0720-4404-9717-345A5F8CC08F}" type="slidenum">
              <a:rPr lang="en-US" smtClean="0"/>
              <a:pPr/>
              <a:t>3</a:t>
            </a:fld>
            <a:endParaRPr lang="en-US"/>
          </a:p>
        </p:txBody>
      </p:sp>
    </p:spTree>
    <p:extLst>
      <p:ext uri="{BB962C8B-B14F-4D97-AF65-F5344CB8AC3E}">
        <p14:creationId xmlns:p14="http://schemas.microsoft.com/office/powerpoint/2010/main" xmlns="" val="2221466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95613-0720-4404-9717-345A5F8CC08F}" type="slidenum">
              <a:rPr lang="en-US" smtClean="0"/>
              <a:pPr/>
              <a:t>5</a:t>
            </a:fld>
            <a:endParaRPr lang="en-US"/>
          </a:p>
        </p:txBody>
      </p:sp>
    </p:spTree>
    <p:extLst>
      <p:ext uri="{BB962C8B-B14F-4D97-AF65-F5344CB8AC3E}">
        <p14:creationId xmlns:p14="http://schemas.microsoft.com/office/powerpoint/2010/main" xmlns="" val="3093784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10"/>
          </p:nvPr>
        </p:nvSpPr>
        <p:spPr/>
        <p:txBody>
          <a:bodyPr/>
          <a:lstStyle/>
          <a:p>
            <a:fld id="{11E95613-0720-4404-9717-345A5F8CC08F}" type="slidenum">
              <a:rPr lang="en-US" smtClean="0"/>
              <a:pPr/>
              <a:t>7</a:t>
            </a:fld>
            <a:endParaRPr lang="en-US"/>
          </a:p>
        </p:txBody>
      </p:sp>
    </p:spTree>
    <p:extLst>
      <p:ext uri="{BB962C8B-B14F-4D97-AF65-F5344CB8AC3E}">
        <p14:creationId xmlns:p14="http://schemas.microsoft.com/office/powerpoint/2010/main" xmlns="" val="3181916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17850" y="508000"/>
            <a:ext cx="3678238" cy="2547938"/>
          </a:xfrm>
        </p:spPr>
      </p:sp>
      <p:sp>
        <p:nvSpPr>
          <p:cNvPr id="3" name="Notes Placeholder 2"/>
          <p:cNvSpPr>
            <a:spLocks noGrp="1"/>
          </p:cNvSpPr>
          <p:nvPr>
            <p:ph type="body" idx="1"/>
          </p:nvPr>
        </p:nvSpPr>
        <p:spPr/>
        <p:txBody>
          <a:bodyPr/>
          <a:lstStyle/>
          <a:p>
            <a:pPr lvl="0" algn="just"/>
            <a:r>
              <a:rPr lang="id-ID" dirty="0"/>
              <a:t>Secara spasial, Jawa yang memegang kue perekonomian terbesar dan menjadi pusat industri pengolahan, dapat mencatatkan pertumbuhan yang kuat. Sementara itu pertumbuhan daerah yang mengandalkan komoditas sumber daya alam, mengalami fluktuasi seiring dengan pergerakan harga komoditas. Adapun daerah yang lebih terdiversifikasi seperti Bali Nusra yang mengandalkan sektor pariwisata, relatif dapat menjaga tingkat pertumbuhan dengan lebih baik.</a:t>
            </a:r>
            <a:endParaRPr lang="en-US" dirty="0"/>
          </a:p>
          <a:p>
            <a:pPr lvl="0" algn="just"/>
            <a:endParaRPr lang="en-US" dirty="0"/>
          </a:p>
          <a:p>
            <a:pPr lvl="0" algn="just"/>
            <a:r>
              <a:rPr lang="en-US" dirty="0" err="1"/>
              <a:t>Disparitas</a:t>
            </a:r>
            <a:r>
              <a:rPr lang="en-US" dirty="0"/>
              <a:t> </a:t>
            </a:r>
            <a:r>
              <a:rPr lang="en-US" dirty="0" err="1"/>
              <a:t>perkembangan</a:t>
            </a:r>
            <a:r>
              <a:rPr lang="en-US" dirty="0"/>
              <a:t> </a:t>
            </a:r>
            <a:r>
              <a:rPr lang="en-US" dirty="0" err="1"/>
              <a:t>ekonomi</a:t>
            </a:r>
            <a:r>
              <a:rPr lang="en-US" dirty="0"/>
              <a:t> </a:t>
            </a:r>
            <a:r>
              <a:rPr lang="en-US" dirty="0" err="1"/>
              <a:t>di</a:t>
            </a:r>
            <a:r>
              <a:rPr lang="en-US" dirty="0"/>
              <a:t> </a:t>
            </a:r>
            <a:r>
              <a:rPr lang="en-US" dirty="0" err="1"/>
              <a:t>daerah</a:t>
            </a:r>
            <a:r>
              <a:rPr lang="en-US" dirty="0"/>
              <a:t> </a:t>
            </a:r>
            <a:r>
              <a:rPr lang="en-US" dirty="0" err="1"/>
              <a:t>juga</a:t>
            </a:r>
            <a:r>
              <a:rPr lang="en-US" dirty="0"/>
              <a:t> </a:t>
            </a:r>
            <a:r>
              <a:rPr lang="en-US" dirty="0" err="1"/>
              <a:t>tercermin</a:t>
            </a:r>
            <a:r>
              <a:rPr lang="en-US" dirty="0"/>
              <a:t> </a:t>
            </a:r>
            <a:r>
              <a:rPr lang="en-US" dirty="0" err="1"/>
              <a:t>dari</a:t>
            </a:r>
            <a:r>
              <a:rPr lang="en-US" dirty="0"/>
              <a:t> </a:t>
            </a:r>
            <a:r>
              <a:rPr lang="en-US" dirty="0" err="1"/>
              <a:t>sebaran</a:t>
            </a:r>
            <a:r>
              <a:rPr lang="en-US" dirty="0"/>
              <a:t> </a:t>
            </a:r>
            <a:r>
              <a:rPr lang="en-US" dirty="0" err="1"/>
              <a:t>kemiskinan</a:t>
            </a:r>
            <a:r>
              <a:rPr lang="en-US" dirty="0"/>
              <a:t>, </a:t>
            </a:r>
            <a:r>
              <a:rPr lang="en-US" dirty="0" err="1"/>
              <a:t>di</a:t>
            </a:r>
            <a:r>
              <a:rPr lang="en-US" dirty="0"/>
              <a:t> </a:t>
            </a:r>
            <a:r>
              <a:rPr lang="en-US" dirty="0" err="1"/>
              <a:t>mana</a:t>
            </a:r>
            <a:r>
              <a:rPr lang="en-US" dirty="0"/>
              <a:t> </a:t>
            </a:r>
            <a:r>
              <a:rPr lang="en-US" dirty="0" err="1"/>
              <a:t>beberapa</a:t>
            </a:r>
            <a:r>
              <a:rPr lang="en-US" dirty="0"/>
              <a:t> </a:t>
            </a:r>
            <a:r>
              <a:rPr lang="en-US" dirty="0" err="1"/>
              <a:t>daerah</a:t>
            </a:r>
            <a:r>
              <a:rPr lang="en-US" dirty="0"/>
              <a:t> </a:t>
            </a:r>
            <a:r>
              <a:rPr lang="en-US" dirty="0" err="1"/>
              <a:t>masih</a:t>
            </a:r>
            <a:r>
              <a:rPr lang="en-US" dirty="0"/>
              <a:t> </a:t>
            </a:r>
            <a:r>
              <a:rPr lang="en-US" dirty="0" err="1"/>
              <a:t>memiliki</a:t>
            </a:r>
            <a:r>
              <a:rPr lang="en-US" dirty="0"/>
              <a:t> </a:t>
            </a:r>
            <a:r>
              <a:rPr lang="en-US" dirty="0" err="1"/>
              <a:t>tingkat</a:t>
            </a:r>
            <a:r>
              <a:rPr lang="en-US" dirty="0"/>
              <a:t> </a:t>
            </a:r>
            <a:r>
              <a:rPr lang="en-US" dirty="0" err="1"/>
              <a:t>kemiskinan</a:t>
            </a:r>
            <a:r>
              <a:rPr lang="en-US" dirty="0"/>
              <a:t> yang </a:t>
            </a:r>
            <a:r>
              <a:rPr lang="en-US" dirty="0" err="1"/>
              <a:t>sangat</a:t>
            </a:r>
            <a:r>
              <a:rPr lang="en-US" dirty="0"/>
              <a:t> </a:t>
            </a:r>
            <a:r>
              <a:rPr lang="en-US" dirty="0" err="1"/>
              <a:t>tinggi</a:t>
            </a:r>
            <a:r>
              <a:rPr lang="en-US" dirty="0"/>
              <a:t> </a:t>
            </a:r>
            <a:r>
              <a:rPr lang="en-US" dirty="0" err="1"/>
              <a:t>terutama</a:t>
            </a:r>
            <a:r>
              <a:rPr lang="en-US" dirty="0"/>
              <a:t> </a:t>
            </a:r>
            <a:r>
              <a:rPr lang="en-US" dirty="0" err="1"/>
              <a:t>daerah</a:t>
            </a:r>
            <a:r>
              <a:rPr lang="en-US" dirty="0"/>
              <a:t> yang </a:t>
            </a:r>
            <a:r>
              <a:rPr lang="en-US" dirty="0" err="1"/>
              <a:t>masih</a:t>
            </a:r>
            <a:r>
              <a:rPr lang="en-US" dirty="0"/>
              <a:t> </a:t>
            </a:r>
            <a:r>
              <a:rPr lang="en-US" dirty="0" err="1"/>
              <a:t>mengandalkan</a:t>
            </a:r>
            <a:r>
              <a:rPr lang="en-US" dirty="0"/>
              <a:t> </a:t>
            </a:r>
            <a:r>
              <a:rPr lang="en-US" dirty="0" err="1"/>
              <a:t>sektor</a:t>
            </a:r>
            <a:r>
              <a:rPr lang="en-US" dirty="0"/>
              <a:t> primer.</a:t>
            </a:r>
            <a:endParaRPr lang="id-ID" dirty="0"/>
          </a:p>
        </p:txBody>
      </p:sp>
      <p:sp>
        <p:nvSpPr>
          <p:cNvPr id="4" name="Slide Number Placeholder 3"/>
          <p:cNvSpPr>
            <a:spLocks noGrp="1"/>
          </p:cNvSpPr>
          <p:nvPr>
            <p:ph type="sldNum" sz="quarter" idx="10"/>
          </p:nvPr>
        </p:nvSpPr>
        <p:spPr/>
        <p:txBody>
          <a:bodyPr/>
          <a:lstStyle/>
          <a:p>
            <a:fld id="{85A54A67-9F6A-4C9D-B158-3CF458AEBDF7}"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xmlns="" val="1961505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solidFill>
                  <a:prstClr val="black"/>
                </a:solidFill>
              </a:rPr>
              <a:t>© Copyright Showeet.com</a:t>
            </a:r>
            <a:endParaRPr lang="en-US" dirty="0" smtClean="0"/>
          </a:p>
        </p:txBody>
      </p:sp>
      <p:sp>
        <p:nvSpPr>
          <p:cNvPr id="4" name="Slide Number Placeholder 3"/>
          <p:cNvSpPr>
            <a:spLocks noGrp="1"/>
          </p:cNvSpPr>
          <p:nvPr>
            <p:ph type="sldNum" sz="quarter" idx="10"/>
          </p:nvPr>
        </p:nvSpPr>
        <p:spPr/>
        <p:txBody>
          <a:bodyPr/>
          <a:lstStyle/>
          <a:p>
            <a:fld id="{2CA3AB2B-189A-4C92-A457-C6A3833631A7}" type="slidenum">
              <a:rPr lang="en-US" smtClean="0"/>
              <a:pPr/>
              <a:t>12</a:t>
            </a:fld>
            <a:endParaRPr lang="en-US"/>
          </a:p>
        </p:txBody>
      </p:sp>
    </p:spTree>
    <p:extLst>
      <p:ext uri="{BB962C8B-B14F-4D97-AF65-F5344CB8AC3E}">
        <p14:creationId xmlns:p14="http://schemas.microsoft.com/office/powerpoint/2010/main" xmlns="" val="2805662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solidFill>
                  <a:prstClr val="black"/>
                </a:solidFill>
              </a:rPr>
              <a:t>© Copyright Showeet.com</a:t>
            </a:r>
            <a:endParaRPr lang="en-US" dirty="0" smtClean="0"/>
          </a:p>
        </p:txBody>
      </p:sp>
      <p:sp>
        <p:nvSpPr>
          <p:cNvPr id="4" name="Slide Number Placeholder 3"/>
          <p:cNvSpPr>
            <a:spLocks noGrp="1"/>
          </p:cNvSpPr>
          <p:nvPr>
            <p:ph type="sldNum" sz="quarter" idx="10"/>
          </p:nvPr>
        </p:nvSpPr>
        <p:spPr/>
        <p:txBody>
          <a:bodyPr/>
          <a:lstStyle/>
          <a:p>
            <a:fld id="{2CA3AB2B-189A-4C92-A457-C6A3833631A7}" type="slidenum">
              <a:rPr lang="en-US" smtClean="0"/>
              <a:pPr/>
              <a:t>16</a:t>
            </a:fld>
            <a:endParaRPr lang="en-US"/>
          </a:p>
        </p:txBody>
      </p:sp>
    </p:spTree>
    <p:extLst>
      <p:ext uri="{BB962C8B-B14F-4D97-AF65-F5344CB8AC3E}">
        <p14:creationId xmlns:p14="http://schemas.microsoft.com/office/powerpoint/2010/main" xmlns="" val="2805662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DADEA1B-1886-4502-8936-6A71926761F9}" type="datetimeFigureOut">
              <a:rPr lang="en-US" smtClean="0"/>
              <a:pPr/>
              <a:t>3/9/2018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1819963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ADEA1B-1886-4502-8936-6A71926761F9}" type="datetimeFigureOut">
              <a:rPr lang="en-US" smtClean="0"/>
              <a:pPr/>
              <a:t>3/9/2018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3632457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ADEA1B-1886-4502-8936-6A71926761F9}" type="datetimeFigureOut">
              <a:rPr lang="en-US" smtClean="0"/>
              <a:pPr/>
              <a:t>3/9/2018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658226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siness1 - 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82836402"/>
      </p:ext>
    </p:extLst>
  </p:cSld>
  <p:clrMapOvr>
    <a:masterClrMapping/>
  </p:clrMapOvr>
  <p:extLst mod="1">
    <p:ext uri="{DCECCB84-F9BA-43D5-87BE-67443E8EF086}">
      <p15:sldGuideLst xmlns:p15="http://schemas.microsoft.com/office/powerpoint/2012/main" xmlns="">
        <p15:guide id="1" orient="horz" pos="2160">
          <p15:clr>
            <a:srgbClr val="FBAE40"/>
          </p15:clr>
        </p15:guide>
        <p15:guide id="2" orient="horz">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9167370" y="6569810"/>
            <a:ext cx="641208" cy="261686"/>
          </a:xfrm>
        </p:spPr>
        <p:txBody>
          <a:bodyPr/>
          <a:lstStyle>
            <a:lvl1pPr>
              <a:defRPr sz="1200" b="1">
                <a:solidFill>
                  <a:srgbClr val="C00000"/>
                </a:solidFill>
              </a:defRPr>
            </a:lvl1pPr>
          </a:lstStyle>
          <a:p>
            <a:fld id="{205D7B2C-A490-B44A-85E7-3DCE87D4739F}" type="slidenum">
              <a:rPr lang="en-US" smtClean="0"/>
              <a:pPr/>
              <a:t>‹#›</a:t>
            </a:fld>
            <a:endParaRPr lang="en-US" dirty="0"/>
          </a:p>
        </p:txBody>
      </p:sp>
      <p:grpSp>
        <p:nvGrpSpPr>
          <p:cNvPr id="2" name="Group 6"/>
          <p:cNvGrpSpPr/>
          <p:nvPr userDrawn="1"/>
        </p:nvGrpSpPr>
        <p:grpSpPr>
          <a:xfrm>
            <a:off x="-23879" y="6585300"/>
            <a:ext cx="8780742" cy="300085"/>
            <a:chOff x="0" y="6450227"/>
            <a:chExt cx="10205799" cy="457201"/>
          </a:xfrm>
        </p:grpSpPr>
        <p:pic>
          <p:nvPicPr>
            <p:cNvPr id="8" name="Picture 7"/>
            <p:cNvPicPr>
              <a:picLocks noChangeAspect="1"/>
            </p:cNvPicPr>
            <p:nvPr/>
          </p:nvPicPr>
          <p:blipFill rotWithShape="1">
            <a:blip r:embed="rId2" cstate="print"/>
            <a:srcRect t="49822"/>
            <a:stretch/>
          </p:blipFill>
          <p:spPr>
            <a:xfrm>
              <a:off x="0" y="6450227"/>
              <a:ext cx="2033867" cy="407773"/>
            </a:xfrm>
            <a:prstGeom prst="rect">
              <a:avLst/>
            </a:prstGeom>
          </p:spPr>
        </p:pic>
        <p:pic>
          <p:nvPicPr>
            <p:cNvPr id="9" name="Picture 8"/>
            <p:cNvPicPr>
              <a:picLocks noChangeAspect="1"/>
            </p:cNvPicPr>
            <p:nvPr userDrawn="1"/>
          </p:nvPicPr>
          <p:blipFill rotWithShape="1">
            <a:blip r:embed="rId2" cstate="print"/>
            <a:srcRect t="49822"/>
            <a:stretch/>
          </p:blipFill>
          <p:spPr>
            <a:xfrm>
              <a:off x="2042983" y="6462584"/>
              <a:ext cx="2033867" cy="407773"/>
            </a:xfrm>
            <a:prstGeom prst="rect">
              <a:avLst/>
            </a:prstGeom>
          </p:spPr>
        </p:pic>
        <p:pic>
          <p:nvPicPr>
            <p:cNvPr id="10" name="Picture 9"/>
            <p:cNvPicPr>
              <a:picLocks noChangeAspect="1"/>
            </p:cNvPicPr>
            <p:nvPr userDrawn="1"/>
          </p:nvPicPr>
          <p:blipFill rotWithShape="1">
            <a:blip r:embed="rId2" cstate="print"/>
            <a:srcRect t="49822"/>
            <a:stretch/>
          </p:blipFill>
          <p:spPr>
            <a:xfrm>
              <a:off x="4085966" y="6474941"/>
              <a:ext cx="2033867" cy="407773"/>
            </a:xfrm>
            <a:prstGeom prst="rect">
              <a:avLst/>
            </a:prstGeom>
          </p:spPr>
        </p:pic>
        <p:pic>
          <p:nvPicPr>
            <p:cNvPr id="12" name="Picture 11"/>
            <p:cNvPicPr>
              <a:picLocks noChangeAspect="1"/>
            </p:cNvPicPr>
            <p:nvPr userDrawn="1"/>
          </p:nvPicPr>
          <p:blipFill rotWithShape="1">
            <a:blip r:embed="rId2" cstate="print"/>
            <a:srcRect t="49822"/>
            <a:stretch/>
          </p:blipFill>
          <p:spPr>
            <a:xfrm>
              <a:off x="6128949" y="6487298"/>
              <a:ext cx="2033867" cy="407773"/>
            </a:xfrm>
            <a:prstGeom prst="rect">
              <a:avLst/>
            </a:prstGeom>
          </p:spPr>
        </p:pic>
        <p:pic>
          <p:nvPicPr>
            <p:cNvPr id="15" name="Picture 14"/>
            <p:cNvPicPr>
              <a:picLocks noChangeAspect="1"/>
            </p:cNvPicPr>
            <p:nvPr userDrawn="1"/>
          </p:nvPicPr>
          <p:blipFill rotWithShape="1">
            <a:blip r:embed="rId2" cstate="print"/>
            <a:srcRect t="49822"/>
            <a:stretch/>
          </p:blipFill>
          <p:spPr>
            <a:xfrm>
              <a:off x="8171932" y="6499655"/>
              <a:ext cx="2033867" cy="407773"/>
            </a:xfrm>
            <a:prstGeom prst="rect">
              <a:avLst/>
            </a:prstGeom>
          </p:spPr>
        </p:pic>
      </p:grpSp>
    </p:spTree>
    <p:extLst>
      <p:ext uri="{BB962C8B-B14F-4D97-AF65-F5344CB8AC3E}">
        <p14:creationId xmlns:p14="http://schemas.microsoft.com/office/powerpoint/2010/main" xmlns="" val="1950973624"/>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9167370" y="6569810"/>
            <a:ext cx="641208" cy="261686"/>
          </a:xfrm>
        </p:spPr>
        <p:txBody>
          <a:bodyPr/>
          <a:lstStyle>
            <a:lvl1pPr>
              <a:defRPr sz="1200" b="1">
                <a:solidFill>
                  <a:srgbClr val="C00000"/>
                </a:solidFill>
              </a:defRPr>
            </a:lvl1pPr>
          </a:lstStyle>
          <a:p>
            <a:fld id="{205D7B2C-A490-B44A-85E7-3DCE87D4739F}" type="slidenum">
              <a:rPr lang="en-US" smtClean="0"/>
              <a:pPr/>
              <a:t>‹#›</a:t>
            </a:fld>
            <a:endParaRPr lang="en-US" dirty="0"/>
          </a:p>
        </p:txBody>
      </p:sp>
      <p:grpSp>
        <p:nvGrpSpPr>
          <p:cNvPr id="2" name="Group 6"/>
          <p:cNvGrpSpPr/>
          <p:nvPr userDrawn="1"/>
        </p:nvGrpSpPr>
        <p:grpSpPr>
          <a:xfrm>
            <a:off x="-23879" y="6585300"/>
            <a:ext cx="8780742" cy="300085"/>
            <a:chOff x="0" y="6450227"/>
            <a:chExt cx="10205799" cy="457201"/>
          </a:xfrm>
        </p:grpSpPr>
        <p:pic>
          <p:nvPicPr>
            <p:cNvPr id="8" name="Picture 7"/>
            <p:cNvPicPr>
              <a:picLocks noChangeAspect="1"/>
            </p:cNvPicPr>
            <p:nvPr/>
          </p:nvPicPr>
          <p:blipFill rotWithShape="1">
            <a:blip r:embed="rId2" cstate="print"/>
            <a:srcRect t="49822"/>
            <a:stretch/>
          </p:blipFill>
          <p:spPr>
            <a:xfrm>
              <a:off x="0" y="6450227"/>
              <a:ext cx="2033867" cy="407773"/>
            </a:xfrm>
            <a:prstGeom prst="rect">
              <a:avLst/>
            </a:prstGeom>
          </p:spPr>
        </p:pic>
        <p:pic>
          <p:nvPicPr>
            <p:cNvPr id="9" name="Picture 8"/>
            <p:cNvPicPr>
              <a:picLocks noChangeAspect="1"/>
            </p:cNvPicPr>
            <p:nvPr userDrawn="1"/>
          </p:nvPicPr>
          <p:blipFill rotWithShape="1">
            <a:blip r:embed="rId2" cstate="print"/>
            <a:srcRect t="49822"/>
            <a:stretch/>
          </p:blipFill>
          <p:spPr>
            <a:xfrm>
              <a:off x="2042983" y="6462584"/>
              <a:ext cx="2033867" cy="407773"/>
            </a:xfrm>
            <a:prstGeom prst="rect">
              <a:avLst/>
            </a:prstGeom>
          </p:spPr>
        </p:pic>
        <p:pic>
          <p:nvPicPr>
            <p:cNvPr id="10" name="Picture 9"/>
            <p:cNvPicPr>
              <a:picLocks noChangeAspect="1"/>
            </p:cNvPicPr>
            <p:nvPr userDrawn="1"/>
          </p:nvPicPr>
          <p:blipFill rotWithShape="1">
            <a:blip r:embed="rId2" cstate="print"/>
            <a:srcRect t="49822"/>
            <a:stretch/>
          </p:blipFill>
          <p:spPr>
            <a:xfrm>
              <a:off x="4085966" y="6474941"/>
              <a:ext cx="2033867" cy="407773"/>
            </a:xfrm>
            <a:prstGeom prst="rect">
              <a:avLst/>
            </a:prstGeom>
          </p:spPr>
        </p:pic>
        <p:pic>
          <p:nvPicPr>
            <p:cNvPr id="12" name="Picture 11"/>
            <p:cNvPicPr>
              <a:picLocks noChangeAspect="1"/>
            </p:cNvPicPr>
            <p:nvPr userDrawn="1"/>
          </p:nvPicPr>
          <p:blipFill rotWithShape="1">
            <a:blip r:embed="rId2" cstate="print"/>
            <a:srcRect t="49822"/>
            <a:stretch/>
          </p:blipFill>
          <p:spPr>
            <a:xfrm>
              <a:off x="6128949" y="6487298"/>
              <a:ext cx="2033867" cy="407773"/>
            </a:xfrm>
            <a:prstGeom prst="rect">
              <a:avLst/>
            </a:prstGeom>
          </p:spPr>
        </p:pic>
        <p:pic>
          <p:nvPicPr>
            <p:cNvPr id="15" name="Picture 14"/>
            <p:cNvPicPr>
              <a:picLocks noChangeAspect="1"/>
            </p:cNvPicPr>
            <p:nvPr userDrawn="1"/>
          </p:nvPicPr>
          <p:blipFill rotWithShape="1">
            <a:blip r:embed="rId2" cstate="print"/>
            <a:srcRect t="49822"/>
            <a:stretch/>
          </p:blipFill>
          <p:spPr>
            <a:xfrm>
              <a:off x="8171932" y="6499655"/>
              <a:ext cx="2033867" cy="407773"/>
            </a:xfrm>
            <a:prstGeom prst="rect">
              <a:avLst/>
            </a:prstGeom>
          </p:spPr>
        </p:pic>
      </p:grpSp>
    </p:spTree>
    <p:extLst>
      <p:ext uri="{BB962C8B-B14F-4D97-AF65-F5344CB8AC3E}">
        <p14:creationId xmlns:p14="http://schemas.microsoft.com/office/powerpoint/2010/main" xmlns="" val="1950973624"/>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9167370" y="6569810"/>
            <a:ext cx="641208" cy="261686"/>
          </a:xfrm>
        </p:spPr>
        <p:txBody>
          <a:bodyPr/>
          <a:lstStyle>
            <a:lvl1pPr>
              <a:defRPr sz="1200" b="1">
                <a:solidFill>
                  <a:srgbClr val="C00000"/>
                </a:solidFill>
              </a:defRPr>
            </a:lvl1pPr>
          </a:lstStyle>
          <a:p>
            <a:fld id="{205D7B2C-A490-B44A-85E7-3DCE87D4739F}" type="slidenum">
              <a:rPr lang="en-US" smtClean="0"/>
              <a:pPr/>
              <a:t>‹#›</a:t>
            </a:fld>
            <a:endParaRPr lang="en-US" dirty="0"/>
          </a:p>
        </p:txBody>
      </p:sp>
      <p:grpSp>
        <p:nvGrpSpPr>
          <p:cNvPr id="2" name="Group 6"/>
          <p:cNvGrpSpPr/>
          <p:nvPr userDrawn="1"/>
        </p:nvGrpSpPr>
        <p:grpSpPr>
          <a:xfrm>
            <a:off x="-23879" y="6585300"/>
            <a:ext cx="8780742" cy="300085"/>
            <a:chOff x="0" y="6450227"/>
            <a:chExt cx="10205799" cy="457201"/>
          </a:xfrm>
        </p:grpSpPr>
        <p:pic>
          <p:nvPicPr>
            <p:cNvPr id="8" name="Picture 7"/>
            <p:cNvPicPr>
              <a:picLocks noChangeAspect="1"/>
            </p:cNvPicPr>
            <p:nvPr/>
          </p:nvPicPr>
          <p:blipFill rotWithShape="1">
            <a:blip r:embed="rId2" cstate="print"/>
            <a:srcRect t="49822"/>
            <a:stretch/>
          </p:blipFill>
          <p:spPr>
            <a:xfrm>
              <a:off x="0" y="6450227"/>
              <a:ext cx="2033867" cy="407773"/>
            </a:xfrm>
            <a:prstGeom prst="rect">
              <a:avLst/>
            </a:prstGeom>
          </p:spPr>
        </p:pic>
        <p:pic>
          <p:nvPicPr>
            <p:cNvPr id="9" name="Picture 8"/>
            <p:cNvPicPr>
              <a:picLocks noChangeAspect="1"/>
            </p:cNvPicPr>
            <p:nvPr userDrawn="1"/>
          </p:nvPicPr>
          <p:blipFill rotWithShape="1">
            <a:blip r:embed="rId2" cstate="print"/>
            <a:srcRect t="49822"/>
            <a:stretch/>
          </p:blipFill>
          <p:spPr>
            <a:xfrm>
              <a:off x="2042983" y="6462584"/>
              <a:ext cx="2033867" cy="407773"/>
            </a:xfrm>
            <a:prstGeom prst="rect">
              <a:avLst/>
            </a:prstGeom>
          </p:spPr>
        </p:pic>
        <p:pic>
          <p:nvPicPr>
            <p:cNvPr id="10" name="Picture 9"/>
            <p:cNvPicPr>
              <a:picLocks noChangeAspect="1"/>
            </p:cNvPicPr>
            <p:nvPr userDrawn="1"/>
          </p:nvPicPr>
          <p:blipFill rotWithShape="1">
            <a:blip r:embed="rId2" cstate="print"/>
            <a:srcRect t="49822"/>
            <a:stretch/>
          </p:blipFill>
          <p:spPr>
            <a:xfrm>
              <a:off x="4085966" y="6474941"/>
              <a:ext cx="2033867" cy="407773"/>
            </a:xfrm>
            <a:prstGeom prst="rect">
              <a:avLst/>
            </a:prstGeom>
          </p:spPr>
        </p:pic>
        <p:pic>
          <p:nvPicPr>
            <p:cNvPr id="12" name="Picture 11"/>
            <p:cNvPicPr>
              <a:picLocks noChangeAspect="1"/>
            </p:cNvPicPr>
            <p:nvPr userDrawn="1"/>
          </p:nvPicPr>
          <p:blipFill rotWithShape="1">
            <a:blip r:embed="rId2" cstate="print"/>
            <a:srcRect t="49822"/>
            <a:stretch/>
          </p:blipFill>
          <p:spPr>
            <a:xfrm>
              <a:off x="6128949" y="6487298"/>
              <a:ext cx="2033867" cy="407773"/>
            </a:xfrm>
            <a:prstGeom prst="rect">
              <a:avLst/>
            </a:prstGeom>
          </p:spPr>
        </p:pic>
        <p:pic>
          <p:nvPicPr>
            <p:cNvPr id="15" name="Picture 14"/>
            <p:cNvPicPr>
              <a:picLocks noChangeAspect="1"/>
            </p:cNvPicPr>
            <p:nvPr userDrawn="1"/>
          </p:nvPicPr>
          <p:blipFill rotWithShape="1">
            <a:blip r:embed="rId2" cstate="print"/>
            <a:srcRect t="49822"/>
            <a:stretch/>
          </p:blipFill>
          <p:spPr>
            <a:xfrm>
              <a:off x="8171932" y="6499655"/>
              <a:ext cx="2033867" cy="407773"/>
            </a:xfrm>
            <a:prstGeom prst="rect">
              <a:avLst/>
            </a:prstGeom>
          </p:spPr>
        </p:pic>
      </p:grpSp>
    </p:spTree>
    <p:extLst>
      <p:ext uri="{BB962C8B-B14F-4D97-AF65-F5344CB8AC3E}">
        <p14:creationId xmlns:p14="http://schemas.microsoft.com/office/powerpoint/2010/main" xmlns="" val="1950973624"/>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9167370" y="6569810"/>
            <a:ext cx="641208" cy="261686"/>
          </a:xfrm>
        </p:spPr>
        <p:txBody>
          <a:bodyPr/>
          <a:lstStyle>
            <a:lvl1pPr>
              <a:defRPr sz="1200" b="1">
                <a:solidFill>
                  <a:srgbClr val="C00000"/>
                </a:solidFill>
              </a:defRPr>
            </a:lvl1pPr>
          </a:lstStyle>
          <a:p>
            <a:fld id="{205D7B2C-A490-B44A-85E7-3DCE87D4739F}" type="slidenum">
              <a:rPr lang="en-US" smtClean="0"/>
              <a:pPr/>
              <a:t>‹#›</a:t>
            </a:fld>
            <a:endParaRPr lang="en-US" dirty="0"/>
          </a:p>
        </p:txBody>
      </p:sp>
      <p:grpSp>
        <p:nvGrpSpPr>
          <p:cNvPr id="2" name="Group 6"/>
          <p:cNvGrpSpPr/>
          <p:nvPr userDrawn="1"/>
        </p:nvGrpSpPr>
        <p:grpSpPr>
          <a:xfrm>
            <a:off x="-23879" y="6585300"/>
            <a:ext cx="8780742" cy="300085"/>
            <a:chOff x="0" y="6450227"/>
            <a:chExt cx="10205799" cy="457201"/>
          </a:xfrm>
        </p:grpSpPr>
        <p:pic>
          <p:nvPicPr>
            <p:cNvPr id="8" name="Picture 7"/>
            <p:cNvPicPr>
              <a:picLocks noChangeAspect="1"/>
            </p:cNvPicPr>
            <p:nvPr/>
          </p:nvPicPr>
          <p:blipFill rotWithShape="1">
            <a:blip r:embed="rId2" cstate="print"/>
            <a:srcRect t="49822"/>
            <a:stretch/>
          </p:blipFill>
          <p:spPr>
            <a:xfrm>
              <a:off x="0" y="6450227"/>
              <a:ext cx="2033867" cy="407773"/>
            </a:xfrm>
            <a:prstGeom prst="rect">
              <a:avLst/>
            </a:prstGeom>
          </p:spPr>
        </p:pic>
        <p:pic>
          <p:nvPicPr>
            <p:cNvPr id="9" name="Picture 8"/>
            <p:cNvPicPr>
              <a:picLocks noChangeAspect="1"/>
            </p:cNvPicPr>
            <p:nvPr userDrawn="1"/>
          </p:nvPicPr>
          <p:blipFill rotWithShape="1">
            <a:blip r:embed="rId2" cstate="print"/>
            <a:srcRect t="49822"/>
            <a:stretch/>
          </p:blipFill>
          <p:spPr>
            <a:xfrm>
              <a:off x="2042983" y="6462584"/>
              <a:ext cx="2033867" cy="407773"/>
            </a:xfrm>
            <a:prstGeom prst="rect">
              <a:avLst/>
            </a:prstGeom>
          </p:spPr>
        </p:pic>
        <p:pic>
          <p:nvPicPr>
            <p:cNvPr id="10" name="Picture 9"/>
            <p:cNvPicPr>
              <a:picLocks noChangeAspect="1"/>
            </p:cNvPicPr>
            <p:nvPr userDrawn="1"/>
          </p:nvPicPr>
          <p:blipFill rotWithShape="1">
            <a:blip r:embed="rId2" cstate="print"/>
            <a:srcRect t="49822"/>
            <a:stretch/>
          </p:blipFill>
          <p:spPr>
            <a:xfrm>
              <a:off x="4085966" y="6474941"/>
              <a:ext cx="2033867" cy="407773"/>
            </a:xfrm>
            <a:prstGeom prst="rect">
              <a:avLst/>
            </a:prstGeom>
          </p:spPr>
        </p:pic>
        <p:pic>
          <p:nvPicPr>
            <p:cNvPr id="12" name="Picture 11"/>
            <p:cNvPicPr>
              <a:picLocks noChangeAspect="1"/>
            </p:cNvPicPr>
            <p:nvPr userDrawn="1"/>
          </p:nvPicPr>
          <p:blipFill rotWithShape="1">
            <a:blip r:embed="rId2" cstate="print"/>
            <a:srcRect t="49822"/>
            <a:stretch/>
          </p:blipFill>
          <p:spPr>
            <a:xfrm>
              <a:off x="6128949" y="6487298"/>
              <a:ext cx="2033867" cy="407773"/>
            </a:xfrm>
            <a:prstGeom prst="rect">
              <a:avLst/>
            </a:prstGeom>
          </p:spPr>
        </p:pic>
        <p:pic>
          <p:nvPicPr>
            <p:cNvPr id="15" name="Picture 14"/>
            <p:cNvPicPr>
              <a:picLocks noChangeAspect="1"/>
            </p:cNvPicPr>
            <p:nvPr userDrawn="1"/>
          </p:nvPicPr>
          <p:blipFill rotWithShape="1">
            <a:blip r:embed="rId2" cstate="print"/>
            <a:srcRect t="49822"/>
            <a:stretch/>
          </p:blipFill>
          <p:spPr>
            <a:xfrm>
              <a:off x="8171932" y="6499655"/>
              <a:ext cx="2033867" cy="407773"/>
            </a:xfrm>
            <a:prstGeom prst="rect">
              <a:avLst/>
            </a:prstGeom>
          </p:spPr>
        </p:pic>
      </p:grpSp>
    </p:spTree>
    <p:extLst>
      <p:ext uri="{BB962C8B-B14F-4D97-AF65-F5344CB8AC3E}">
        <p14:creationId xmlns:p14="http://schemas.microsoft.com/office/powerpoint/2010/main" xmlns="" val="1950973624"/>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8_Title and Content">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9167370" y="6569810"/>
            <a:ext cx="641208" cy="261686"/>
          </a:xfrm>
        </p:spPr>
        <p:txBody>
          <a:bodyPr/>
          <a:lstStyle>
            <a:lvl1pPr>
              <a:defRPr sz="1200" b="1">
                <a:solidFill>
                  <a:srgbClr val="C00000"/>
                </a:solidFill>
              </a:defRPr>
            </a:lvl1pPr>
          </a:lstStyle>
          <a:p>
            <a:fld id="{205D7B2C-A490-B44A-85E7-3DCE87D4739F}" type="slidenum">
              <a:rPr lang="en-US" smtClean="0"/>
              <a:pPr/>
              <a:t>‹#›</a:t>
            </a:fld>
            <a:endParaRPr lang="en-US" dirty="0"/>
          </a:p>
        </p:txBody>
      </p:sp>
      <p:grpSp>
        <p:nvGrpSpPr>
          <p:cNvPr id="2" name="Group 6"/>
          <p:cNvGrpSpPr/>
          <p:nvPr userDrawn="1"/>
        </p:nvGrpSpPr>
        <p:grpSpPr>
          <a:xfrm>
            <a:off x="-23879" y="6585300"/>
            <a:ext cx="8780742" cy="300085"/>
            <a:chOff x="0" y="6450227"/>
            <a:chExt cx="10205799" cy="457201"/>
          </a:xfrm>
        </p:grpSpPr>
        <p:pic>
          <p:nvPicPr>
            <p:cNvPr id="8" name="Picture 7"/>
            <p:cNvPicPr>
              <a:picLocks noChangeAspect="1"/>
            </p:cNvPicPr>
            <p:nvPr/>
          </p:nvPicPr>
          <p:blipFill rotWithShape="1">
            <a:blip r:embed="rId2" cstate="print"/>
            <a:srcRect t="49822"/>
            <a:stretch/>
          </p:blipFill>
          <p:spPr>
            <a:xfrm>
              <a:off x="0" y="6450227"/>
              <a:ext cx="2033867" cy="407773"/>
            </a:xfrm>
            <a:prstGeom prst="rect">
              <a:avLst/>
            </a:prstGeom>
          </p:spPr>
        </p:pic>
        <p:pic>
          <p:nvPicPr>
            <p:cNvPr id="9" name="Picture 8"/>
            <p:cNvPicPr>
              <a:picLocks noChangeAspect="1"/>
            </p:cNvPicPr>
            <p:nvPr userDrawn="1"/>
          </p:nvPicPr>
          <p:blipFill rotWithShape="1">
            <a:blip r:embed="rId2" cstate="print"/>
            <a:srcRect t="49822"/>
            <a:stretch/>
          </p:blipFill>
          <p:spPr>
            <a:xfrm>
              <a:off x="2042983" y="6462584"/>
              <a:ext cx="2033867" cy="407773"/>
            </a:xfrm>
            <a:prstGeom prst="rect">
              <a:avLst/>
            </a:prstGeom>
          </p:spPr>
        </p:pic>
        <p:pic>
          <p:nvPicPr>
            <p:cNvPr id="10" name="Picture 9"/>
            <p:cNvPicPr>
              <a:picLocks noChangeAspect="1"/>
            </p:cNvPicPr>
            <p:nvPr userDrawn="1"/>
          </p:nvPicPr>
          <p:blipFill rotWithShape="1">
            <a:blip r:embed="rId2" cstate="print"/>
            <a:srcRect t="49822"/>
            <a:stretch/>
          </p:blipFill>
          <p:spPr>
            <a:xfrm>
              <a:off x="4085966" y="6474941"/>
              <a:ext cx="2033867" cy="407773"/>
            </a:xfrm>
            <a:prstGeom prst="rect">
              <a:avLst/>
            </a:prstGeom>
          </p:spPr>
        </p:pic>
        <p:pic>
          <p:nvPicPr>
            <p:cNvPr id="12" name="Picture 11"/>
            <p:cNvPicPr>
              <a:picLocks noChangeAspect="1"/>
            </p:cNvPicPr>
            <p:nvPr userDrawn="1"/>
          </p:nvPicPr>
          <p:blipFill rotWithShape="1">
            <a:blip r:embed="rId2" cstate="print"/>
            <a:srcRect t="49822"/>
            <a:stretch/>
          </p:blipFill>
          <p:spPr>
            <a:xfrm>
              <a:off x="6128949" y="6487298"/>
              <a:ext cx="2033867" cy="407773"/>
            </a:xfrm>
            <a:prstGeom prst="rect">
              <a:avLst/>
            </a:prstGeom>
          </p:spPr>
        </p:pic>
        <p:pic>
          <p:nvPicPr>
            <p:cNvPr id="15" name="Picture 14"/>
            <p:cNvPicPr>
              <a:picLocks noChangeAspect="1"/>
            </p:cNvPicPr>
            <p:nvPr userDrawn="1"/>
          </p:nvPicPr>
          <p:blipFill rotWithShape="1">
            <a:blip r:embed="rId2" cstate="print"/>
            <a:srcRect t="49822"/>
            <a:stretch/>
          </p:blipFill>
          <p:spPr>
            <a:xfrm>
              <a:off x="8171932" y="6499655"/>
              <a:ext cx="2033867" cy="407773"/>
            </a:xfrm>
            <a:prstGeom prst="rect">
              <a:avLst/>
            </a:prstGeom>
          </p:spPr>
        </p:pic>
      </p:grpSp>
    </p:spTree>
    <p:extLst>
      <p:ext uri="{BB962C8B-B14F-4D97-AF65-F5344CB8AC3E}">
        <p14:creationId xmlns:p14="http://schemas.microsoft.com/office/powerpoint/2010/main" xmlns="" val="1950973624"/>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1_Title and Content">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9167370" y="6569810"/>
            <a:ext cx="641208" cy="261686"/>
          </a:xfrm>
        </p:spPr>
        <p:txBody>
          <a:bodyPr/>
          <a:lstStyle>
            <a:lvl1pPr>
              <a:defRPr sz="1200" b="1">
                <a:solidFill>
                  <a:srgbClr val="C00000"/>
                </a:solidFill>
              </a:defRPr>
            </a:lvl1pPr>
          </a:lstStyle>
          <a:p>
            <a:fld id="{205D7B2C-A490-B44A-85E7-3DCE87D4739F}" type="slidenum">
              <a:rPr lang="en-US" smtClean="0"/>
              <a:pPr/>
              <a:t>‹#›</a:t>
            </a:fld>
            <a:endParaRPr lang="en-US" dirty="0"/>
          </a:p>
        </p:txBody>
      </p:sp>
      <p:grpSp>
        <p:nvGrpSpPr>
          <p:cNvPr id="2" name="Group 6"/>
          <p:cNvGrpSpPr/>
          <p:nvPr userDrawn="1"/>
        </p:nvGrpSpPr>
        <p:grpSpPr>
          <a:xfrm>
            <a:off x="-23879" y="6585300"/>
            <a:ext cx="8780742" cy="300085"/>
            <a:chOff x="0" y="6450227"/>
            <a:chExt cx="10205799" cy="457201"/>
          </a:xfrm>
        </p:grpSpPr>
        <p:pic>
          <p:nvPicPr>
            <p:cNvPr id="8" name="Picture 7"/>
            <p:cNvPicPr>
              <a:picLocks noChangeAspect="1"/>
            </p:cNvPicPr>
            <p:nvPr/>
          </p:nvPicPr>
          <p:blipFill rotWithShape="1">
            <a:blip r:embed="rId2" cstate="print"/>
            <a:srcRect t="49822"/>
            <a:stretch/>
          </p:blipFill>
          <p:spPr>
            <a:xfrm>
              <a:off x="0" y="6450227"/>
              <a:ext cx="2033867" cy="407773"/>
            </a:xfrm>
            <a:prstGeom prst="rect">
              <a:avLst/>
            </a:prstGeom>
          </p:spPr>
        </p:pic>
        <p:pic>
          <p:nvPicPr>
            <p:cNvPr id="9" name="Picture 8"/>
            <p:cNvPicPr>
              <a:picLocks noChangeAspect="1"/>
            </p:cNvPicPr>
            <p:nvPr userDrawn="1"/>
          </p:nvPicPr>
          <p:blipFill rotWithShape="1">
            <a:blip r:embed="rId2" cstate="print"/>
            <a:srcRect t="49822"/>
            <a:stretch/>
          </p:blipFill>
          <p:spPr>
            <a:xfrm>
              <a:off x="2042983" y="6462584"/>
              <a:ext cx="2033867" cy="407773"/>
            </a:xfrm>
            <a:prstGeom prst="rect">
              <a:avLst/>
            </a:prstGeom>
          </p:spPr>
        </p:pic>
        <p:pic>
          <p:nvPicPr>
            <p:cNvPr id="10" name="Picture 9"/>
            <p:cNvPicPr>
              <a:picLocks noChangeAspect="1"/>
            </p:cNvPicPr>
            <p:nvPr userDrawn="1"/>
          </p:nvPicPr>
          <p:blipFill rotWithShape="1">
            <a:blip r:embed="rId2" cstate="print"/>
            <a:srcRect t="49822"/>
            <a:stretch/>
          </p:blipFill>
          <p:spPr>
            <a:xfrm>
              <a:off x="4085966" y="6474941"/>
              <a:ext cx="2033867" cy="407773"/>
            </a:xfrm>
            <a:prstGeom prst="rect">
              <a:avLst/>
            </a:prstGeom>
          </p:spPr>
        </p:pic>
        <p:pic>
          <p:nvPicPr>
            <p:cNvPr id="12" name="Picture 11"/>
            <p:cNvPicPr>
              <a:picLocks noChangeAspect="1"/>
            </p:cNvPicPr>
            <p:nvPr userDrawn="1"/>
          </p:nvPicPr>
          <p:blipFill rotWithShape="1">
            <a:blip r:embed="rId2" cstate="print"/>
            <a:srcRect t="49822"/>
            <a:stretch/>
          </p:blipFill>
          <p:spPr>
            <a:xfrm>
              <a:off x="6128949" y="6487298"/>
              <a:ext cx="2033867" cy="407773"/>
            </a:xfrm>
            <a:prstGeom prst="rect">
              <a:avLst/>
            </a:prstGeom>
          </p:spPr>
        </p:pic>
        <p:pic>
          <p:nvPicPr>
            <p:cNvPr id="15" name="Picture 14"/>
            <p:cNvPicPr>
              <a:picLocks noChangeAspect="1"/>
            </p:cNvPicPr>
            <p:nvPr userDrawn="1"/>
          </p:nvPicPr>
          <p:blipFill rotWithShape="1">
            <a:blip r:embed="rId2" cstate="print"/>
            <a:srcRect t="49822"/>
            <a:stretch/>
          </p:blipFill>
          <p:spPr>
            <a:xfrm>
              <a:off x="8171932" y="6499655"/>
              <a:ext cx="2033867" cy="407773"/>
            </a:xfrm>
            <a:prstGeom prst="rect">
              <a:avLst/>
            </a:prstGeom>
          </p:spPr>
        </p:pic>
      </p:grpSp>
    </p:spTree>
    <p:extLst>
      <p:ext uri="{BB962C8B-B14F-4D97-AF65-F5344CB8AC3E}">
        <p14:creationId xmlns:p14="http://schemas.microsoft.com/office/powerpoint/2010/main" xmlns="" val="1950973624"/>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5_Title and Content">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9167370" y="6569810"/>
            <a:ext cx="641208" cy="261686"/>
          </a:xfrm>
        </p:spPr>
        <p:txBody>
          <a:bodyPr/>
          <a:lstStyle>
            <a:lvl1pPr>
              <a:defRPr sz="1200" b="1">
                <a:solidFill>
                  <a:srgbClr val="C00000"/>
                </a:solidFill>
              </a:defRPr>
            </a:lvl1pPr>
          </a:lstStyle>
          <a:p>
            <a:fld id="{205D7B2C-A490-B44A-85E7-3DCE87D4739F}" type="slidenum">
              <a:rPr lang="en-US" smtClean="0"/>
              <a:pPr/>
              <a:t>‹#›</a:t>
            </a:fld>
            <a:endParaRPr lang="en-US" dirty="0"/>
          </a:p>
        </p:txBody>
      </p:sp>
      <p:grpSp>
        <p:nvGrpSpPr>
          <p:cNvPr id="2" name="Group 6"/>
          <p:cNvGrpSpPr/>
          <p:nvPr userDrawn="1"/>
        </p:nvGrpSpPr>
        <p:grpSpPr>
          <a:xfrm>
            <a:off x="-23879" y="6585300"/>
            <a:ext cx="8780742" cy="300085"/>
            <a:chOff x="0" y="6450227"/>
            <a:chExt cx="10205799" cy="457201"/>
          </a:xfrm>
        </p:grpSpPr>
        <p:pic>
          <p:nvPicPr>
            <p:cNvPr id="8" name="Picture 7"/>
            <p:cNvPicPr>
              <a:picLocks noChangeAspect="1"/>
            </p:cNvPicPr>
            <p:nvPr/>
          </p:nvPicPr>
          <p:blipFill rotWithShape="1">
            <a:blip r:embed="rId2" cstate="print"/>
            <a:srcRect t="49822"/>
            <a:stretch/>
          </p:blipFill>
          <p:spPr>
            <a:xfrm>
              <a:off x="0" y="6450227"/>
              <a:ext cx="2033867" cy="407773"/>
            </a:xfrm>
            <a:prstGeom prst="rect">
              <a:avLst/>
            </a:prstGeom>
          </p:spPr>
        </p:pic>
        <p:pic>
          <p:nvPicPr>
            <p:cNvPr id="9" name="Picture 8"/>
            <p:cNvPicPr>
              <a:picLocks noChangeAspect="1"/>
            </p:cNvPicPr>
            <p:nvPr userDrawn="1"/>
          </p:nvPicPr>
          <p:blipFill rotWithShape="1">
            <a:blip r:embed="rId2" cstate="print"/>
            <a:srcRect t="49822"/>
            <a:stretch/>
          </p:blipFill>
          <p:spPr>
            <a:xfrm>
              <a:off x="2042983" y="6462584"/>
              <a:ext cx="2033867" cy="407773"/>
            </a:xfrm>
            <a:prstGeom prst="rect">
              <a:avLst/>
            </a:prstGeom>
          </p:spPr>
        </p:pic>
        <p:pic>
          <p:nvPicPr>
            <p:cNvPr id="10" name="Picture 9"/>
            <p:cNvPicPr>
              <a:picLocks noChangeAspect="1"/>
            </p:cNvPicPr>
            <p:nvPr userDrawn="1"/>
          </p:nvPicPr>
          <p:blipFill rotWithShape="1">
            <a:blip r:embed="rId2" cstate="print"/>
            <a:srcRect t="49822"/>
            <a:stretch/>
          </p:blipFill>
          <p:spPr>
            <a:xfrm>
              <a:off x="4085966" y="6474941"/>
              <a:ext cx="2033867" cy="407773"/>
            </a:xfrm>
            <a:prstGeom prst="rect">
              <a:avLst/>
            </a:prstGeom>
          </p:spPr>
        </p:pic>
        <p:pic>
          <p:nvPicPr>
            <p:cNvPr id="12" name="Picture 11"/>
            <p:cNvPicPr>
              <a:picLocks noChangeAspect="1"/>
            </p:cNvPicPr>
            <p:nvPr userDrawn="1"/>
          </p:nvPicPr>
          <p:blipFill rotWithShape="1">
            <a:blip r:embed="rId2" cstate="print"/>
            <a:srcRect t="49822"/>
            <a:stretch/>
          </p:blipFill>
          <p:spPr>
            <a:xfrm>
              <a:off x="6128949" y="6487298"/>
              <a:ext cx="2033867" cy="407773"/>
            </a:xfrm>
            <a:prstGeom prst="rect">
              <a:avLst/>
            </a:prstGeom>
          </p:spPr>
        </p:pic>
        <p:pic>
          <p:nvPicPr>
            <p:cNvPr id="15" name="Picture 14"/>
            <p:cNvPicPr>
              <a:picLocks noChangeAspect="1"/>
            </p:cNvPicPr>
            <p:nvPr userDrawn="1"/>
          </p:nvPicPr>
          <p:blipFill rotWithShape="1">
            <a:blip r:embed="rId2" cstate="print"/>
            <a:srcRect t="49822"/>
            <a:stretch/>
          </p:blipFill>
          <p:spPr>
            <a:xfrm>
              <a:off x="8171932" y="6499655"/>
              <a:ext cx="2033867" cy="407773"/>
            </a:xfrm>
            <a:prstGeom prst="rect">
              <a:avLst/>
            </a:prstGeom>
          </p:spPr>
        </p:pic>
      </p:grpSp>
    </p:spTree>
    <p:extLst>
      <p:ext uri="{BB962C8B-B14F-4D97-AF65-F5344CB8AC3E}">
        <p14:creationId xmlns:p14="http://schemas.microsoft.com/office/powerpoint/2010/main" xmlns="" val="1950973624"/>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ADEA1B-1886-4502-8936-6A71926761F9}" type="datetimeFigureOut">
              <a:rPr lang="en-US" smtClean="0"/>
              <a:pPr/>
              <a:t>3/9/2018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34604558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6_Title and Content">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9167370" y="6569810"/>
            <a:ext cx="641208" cy="261686"/>
          </a:xfrm>
        </p:spPr>
        <p:txBody>
          <a:bodyPr/>
          <a:lstStyle>
            <a:lvl1pPr>
              <a:defRPr sz="1200" b="1">
                <a:solidFill>
                  <a:srgbClr val="C00000"/>
                </a:solidFill>
              </a:defRPr>
            </a:lvl1pPr>
          </a:lstStyle>
          <a:p>
            <a:fld id="{205D7B2C-A490-B44A-85E7-3DCE87D4739F}" type="slidenum">
              <a:rPr lang="en-US" smtClean="0"/>
              <a:pPr/>
              <a:t>‹#›</a:t>
            </a:fld>
            <a:endParaRPr lang="en-US" dirty="0"/>
          </a:p>
        </p:txBody>
      </p:sp>
      <p:grpSp>
        <p:nvGrpSpPr>
          <p:cNvPr id="2" name="Group 6"/>
          <p:cNvGrpSpPr/>
          <p:nvPr userDrawn="1"/>
        </p:nvGrpSpPr>
        <p:grpSpPr>
          <a:xfrm>
            <a:off x="-23879" y="6585300"/>
            <a:ext cx="8780742" cy="300085"/>
            <a:chOff x="0" y="6450227"/>
            <a:chExt cx="10205799" cy="457201"/>
          </a:xfrm>
        </p:grpSpPr>
        <p:pic>
          <p:nvPicPr>
            <p:cNvPr id="8" name="Picture 7"/>
            <p:cNvPicPr>
              <a:picLocks noChangeAspect="1"/>
            </p:cNvPicPr>
            <p:nvPr/>
          </p:nvPicPr>
          <p:blipFill rotWithShape="1">
            <a:blip r:embed="rId2" cstate="print"/>
            <a:srcRect t="49822"/>
            <a:stretch/>
          </p:blipFill>
          <p:spPr>
            <a:xfrm>
              <a:off x="0" y="6450227"/>
              <a:ext cx="2033867" cy="407773"/>
            </a:xfrm>
            <a:prstGeom prst="rect">
              <a:avLst/>
            </a:prstGeom>
          </p:spPr>
        </p:pic>
        <p:pic>
          <p:nvPicPr>
            <p:cNvPr id="9" name="Picture 8"/>
            <p:cNvPicPr>
              <a:picLocks noChangeAspect="1"/>
            </p:cNvPicPr>
            <p:nvPr userDrawn="1"/>
          </p:nvPicPr>
          <p:blipFill rotWithShape="1">
            <a:blip r:embed="rId2" cstate="print"/>
            <a:srcRect t="49822"/>
            <a:stretch/>
          </p:blipFill>
          <p:spPr>
            <a:xfrm>
              <a:off x="2042983" y="6462584"/>
              <a:ext cx="2033867" cy="407773"/>
            </a:xfrm>
            <a:prstGeom prst="rect">
              <a:avLst/>
            </a:prstGeom>
          </p:spPr>
        </p:pic>
        <p:pic>
          <p:nvPicPr>
            <p:cNvPr id="10" name="Picture 9"/>
            <p:cNvPicPr>
              <a:picLocks noChangeAspect="1"/>
            </p:cNvPicPr>
            <p:nvPr userDrawn="1"/>
          </p:nvPicPr>
          <p:blipFill rotWithShape="1">
            <a:blip r:embed="rId2" cstate="print"/>
            <a:srcRect t="49822"/>
            <a:stretch/>
          </p:blipFill>
          <p:spPr>
            <a:xfrm>
              <a:off x="4085966" y="6474941"/>
              <a:ext cx="2033867" cy="407773"/>
            </a:xfrm>
            <a:prstGeom prst="rect">
              <a:avLst/>
            </a:prstGeom>
          </p:spPr>
        </p:pic>
        <p:pic>
          <p:nvPicPr>
            <p:cNvPr id="12" name="Picture 11"/>
            <p:cNvPicPr>
              <a:picLocks noChangeAspect="1"/>
            </p:cNvPicPr>
            <p:nvPr userDrawn="1"/>
          </p:nvPicPr>
          <p:blipFill rotWithShape="1">
            <a:blip r:embed="rId2" cstate="print"/>
            <a:srcRect t="49822"/>
            <a:stretch/>
          </p:blipFill>
          <p:spPr>
            <a:xfrm>
              <a:off x="6128949" y="6487298"/>
              <a:ext cx="2033867" cy="407773"/>
            </a:xfrm>
            <a:prstGeom prst="rect">
              <a:avLst/>
            </a:prstGeom>
          </p:spPr>
        </p:pic>
        <p:pic>
          <p:nvPicPr>
            <p:cNvPr id="15" name="Picture 14"/>
            <p:cNvPicPr>
              <a:picLocks noChangeAspect="1"/>
            </p:cNvPicPr>
            <p:nvPr userDrawn="1"/>
          </p:nvPicPr>
          <p:blipFill rotWithShape="1">
            <a:blip r:embed="rId2" cstate="print"/>
            <a:srcRect t="49822"/>
            <a:stretch/>
          </p:blipFill>
          <p:spPr>
            <a:xfrm>
              <a:off x="8171932" y="6499655"/>
              <a:ext cx="2033867" cy="407773"/>
            </a:xfrm>
            <a:prstGeom prst="rect">
              <a:avLst/>
            </a:prstGeom>
          </p:spPr>
        </p:pic>
      </p:grpSp>
    </p:spTree>
    <p:extLst>
      <p:ext uri="{BB962C8B-B14F-4D97-AF65-F5344CB8AC3E}">
        <p14:creationId xmlns:p14="http://schemas.microsoft.com/office/powerpoint/2010/main" xmlns="" val="1950973624"/>
      </p:ext>
    </p:extLst>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7_Title and Content">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9167370" y="6569810"/>
            <a:ext cx="641208" cy="261686"/>
          </a:xfrm>
        </p:spPr>
        <p:txBody>
          <a:bodyPr/>
          <a:lstStyle>
            <a:lvl1pPr>
              <a:defRPr sz="1200" b="1">
                <a:solidFill>
                  <a:srgbClr val="C00000"/>
                </a:solidFill>
              </a:defRPr>
            </a:lvl1pPr>
          </a:lstStyle>
          <a:p>
            <a:fld id="{205D7B2C-A490-B44A-85E7-3DCE87D4739F}" type="slidenum">
              <a:rPr lang="en-US" smtClean="0"/>
              <a:pPr/>
              <a:t>‹#›</a:t>
            </a:fld>
            <a:endParaRPr lang="en-US" dirty="0"/>
          </a:p>
        </p:txBody>
      </p:sp>
      <p:grpSp>
        <p:nvGrpSpPr>
          <p:cNvPr id="2" name="Group 6"/>
          <p:cNvGrpSpPr/>
          <p:nvPr userDrawn="1"/>
        </p:nvGrpSpPr>
        <p:grpSpPr>
          <a:xfrm>
            <a:off x="-23879" y="6585300"/>
            <a:ext cx="8780742" cy="300085"/>
            <a:chOff x="0" y="6450227"/>
            <a:chExt cx="10205799" cy="457201"/>
          </a:xfrm>
        </p:grpSpPr>
        <p:pic>
          <p:nvPicPr>
            <p:cNvPr id="8" name="Picture 7"/>
            <p:cNvPicPr>
              <a:picLocks noChangeAspect="1"/>
            </p:cNvPicPr>
            <p:nvPr/>
          </p:nvPicPr>
          <p:blipFill rotWithShape="1">
            <a:blip r:embed="rId2" cstate="print"/>
            <a:srcRect t="49822"/>
            <a:stretch/>
          </p:blipFill>
          <p:spPr>
            <a:xfrm>
              <a:off x="0" y="6450227"/>
              <a:ext cx="2033867" cy="407773"/>
            </a:xfrm>
            <a:prstGeom prst="rect">
              <a:avLst/>
            </a:prstGeom>
          </p:spPr>
        </p:pic>
        <p:pic>
          <p:nvPicPr>
            <p:cNvPr id="9" name="Picture 8"/>
            <p:cNvPicPr>
              <a:picLocks noChangeAspect="1"/>
            </p:cNvPicPr>
            <p:nvPr userDrawn="1"/>
          </p:nvPicPr>
          <p:blipFill rotWithShape="1">
            <a:blip r:embed="rId2" cstate="print"/>
            <a:srcRect t="49822"/>
            <a:stretch/>
          </p:blipFill>
          <p:spPr>
            <a:xfrm>
              <a:off x="2042983" y="6462584"/>
              <a:ext cx="2033867" cy="407773"/>
            </a:xfrm>
            <a:prstGeom prst="rect">
              <a:avLst/>
            </a:prstGeom>
          </p:spPr>
        </p:pic>
        <p:pic>
          <p:nvPicPr>
            <p:cNvPr id="10" name="Picture 9"/>
            <p:cNvPicPr>
              <a:picLocks noChangeAspect="1"/>
            </p:cNvPicPr>
            <p:nvPr userDrawn="1"/>
          </p:nvPicPr>
          <p:blipFill rotWithShape="1">
            <a:blip r:embed="rId2" cstate="print"/>
            <a:srcRect t="49822"/>
            <a:stretch/>
          </p:blipFill>
          <p:spPr>
            <a:xfrm>
              <a:off x="4085966" y="6474941"/>
              <a:ext cx="2033867" cy="407773"/>
            </a:xfrm>
            <a:prstGeom prst="rect">
              <a:avLst/>
            </a:prstGeom>
          </p:spPr>
        </p:pic>
        <p:pic>
          <p:nvPicPr>
            <p:cNvPr id="12" name="Picture 11"/>
            <p:cNvPicPr>
              <a:picLocks noChangeAspect="1"/>
            </p:cNvPicPr>
            <p:nvPr userDrawn="1"/>
          </p:nvPicPr>
          <p:blipFill rotWithShape="1">
            <a:blip r:embed="rId2" cstate="print"/>
            <a:srcRect t="49822"/>
            <a:stretch/>
          </p:blipFill>
          <p:spPr>
            <a:xfrm>
              <a:off x="6128949" y="6487298"/>
              <a:ext cx="2033867" cy="407773"/>
            </a:xfrm>
            <a:prstGeom prst="rect">
              <a:avLst/>
            </a:prstGeom>
          </p:spPr>
        </p:pic>
        <p:pic>
          <p:nvPicPr>
            <p:cNvPr id="15" name="Picture 14"/>
            <p:cNvPicPr>
              <a:picLocks noChangeAspect="1"/>
            </p:cNvPicPr>
            <p:nvPr userDrawn="1"/>
          </p:nvPicPr>
          <p:blipFill rotWithShape="1">
            <a:blip r:embed="rId2" cstate="print"/>
            <a:srcRect t="49822"/>
            <a:stretch/>
          </p:blipFill>
          <p:spPr>
            <a:xfrm>
              <a:off x="8171932" y="6499655"/>
              <a:ext cx="2033867" cy="407773"/>
            </a:xfrm>
            <a:prstGeom prst="rect">
              <a:avLst/>
            </a:prstGeom>
          </p:spPr>
        </p:pic>
      </p:grpSp>
    </p:spTree>
    <p:extLst>
      <p:ext uri="{BB962C8B-B14F-4D97-AF65-F5344CB8AC3E}">
        <p14:creationId xmlns:p14="http://schemas.microsoft.com/office/powerpoint/2010/main" xmlns="" val="1950973624"/>
      </p:ext>
    </p:extLst>
  </p:cSld>
  <p:clrMapOvr>
    <a:masterClrMapping/>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2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337550" y="6319095"/>
            <a:ext cx="1568450" cy="560286"/>
          </a:xfrm>
          <a:prstGeom prst="rect">
            <a:avLst/>
          </a:prstGeom>
        </p:spPr>
      </p:pic>
      <p:sp>
        <p:nvSpPr>
          <p:cNvPr id="13" name="Rectangle 12"/>
          <p:cNvSpPr/>
          <p:nvPr userDrawn="1"/>
        </p:nvSpPr>
        <p:spPr>
          <a:xfrm>
            <a:off x="527580" y="6553200"/>
            <a:ext cx="1319592" cy="196208"/>
          </a:xfrm>
          <a:prstGeom prst="rect">
            <a:avLst/>
          </a:prstGeom>
        </p:spPr>
        <p:txBody>
          <a:bodyPr wrap="none">
            <a:spAutoFit/>
          </a:bodyPr>
          <a:lstStyle/>
          <a:p>
            <a:pPr>
              <a:defRPr/>
            </a:pPr>
            <a:r>
              <a:rPr lang="id-ID" sz="675" dirty="0">
                <a:solidFill>
                  <a:srgbClr val="EEECE1">
                    <a:lumMod val="25000"/>
                  </a:srgbClr>
                </a:solidFill>
                <a:latin typeface="Futura Md BT" panose="020B0602020204020303" pitchFamily="34" charset="0"/>
                <a:cs typeface="Arial" pitchFamily="34" charset="0"/>
              </a:rPr>
              <a:t>KEMENTERIAN KEUANGAN</a:t>
            </a:r>
            <a:endParaRPr lang="en-US" sz="675" dirty="0">
              <a:solidFill>
                <a:srgbClr val="EEECE1">
                  <a:lumMod val="25000"/>
                </a:srgbClr>
              </a:solidFill>
              <a:latin typeface="Futura Md BT" panose="020B0602020204020303" pitchFamily="34" charset="0"/>
              <a:cs typeface="Arial" pitchFamily="34" charset="0"/>
            </a:endParaRPr>
          </a:p>
        </p:txBody>
      </p:sp>
      <p:sp>
        <p:nvSpPr>
          <p:cNvPr id="14" name="Slide Number Placeholder 5"/>
          <p:cNvSpPr>
            <a:spLocks noGrp="1"/>
          </p:cNvSpPr>
          <p:nvPr>
            <p:ph type="sldNum" sz="quarter" idx="12"/>
          </p:nvPr>
        </p:nvSpPr>
        <p:spPr>
          <a:xfrm>
            <a:off x="7449278" y="6461092"/>
            <a:ext cx="2311400" cy="365125"/>
          </a:xfrm>
        </p:spPr>
        <p:txBody>
          <a:bodyPr/>
          <a:lstStyle>
            <a:lvl1pPr>
              <a:defRPr sz="1350">
                <a:solidFill>
                  <a:schemeClr val="bg1"/>
                </a:solidFill>
              </a:defRPr>
            </a:lvl1pPr>
          </a:lstStyle>
          <a:p>
            <a:pPr>
              <a:defRPr/>
            </a:pPr>
            <a:fld id="{E5B49A93-D2A8-49EE-A579-7E18B3EF9D02}" type="slidenum">
              <a:rPr lang="en-US" smtClean="0">
                <a:solidFill>
                  <a:prstClr val="white"/>
                </a:solidFill>
              </a:rPr>
              <a:pPr>
                <a:defRPr/>
              </a:pPr>
              <a:t>‹#›</a:t>
            </a:fld>
            <a:endParaRPr lang="en-US" dirty="0">
              <a:solidFill>
                <a:prstClr val="white"/>
              </a:solidFill>
            </a:endParaRPr>
          </a:p>
        </p:txBody>
      </p:sp>
      <p:pic>
        <p:nvPicPr>
          <p:cNvPr id="2" name="Picture 1"/>
          <p:cNvPicPr>
            <a:picLocks noChangeAspect="1"/>
          </p:cNvPicPr>
          <p:nvPr userDrawn="1"/>
        </p:nvPicPr>
        <p:blipFill>
          <a:blip r:embed="rId3" cstate="print"/>
          <a:stretch>
            <a:fillRect/>
          </a:stretch>
        </p:blipFill>
        <p:spPr>
          <a:xfrm>
            <a:off x="239851" y="6534110"/>
            <a:ext cx="287728" cy="247690"/>
          </a:xfrm>
          <a:prstGeom prst="rect">
            <a:avLst/>
          </a:prstGeom>
        </p:spPr>
      </p:pic>
    </p:spTree>
    <p:extLst>
      <p:ext uri="{BB962C8B-B14F-4D97-AF65-F5344CB8AC3E}">
        <p14:creationId xmlns:p14="http://schemas.microsoft.com/office/powerpoint/2010/main" xmlns="" val="77835937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9167370" y="6569810"/>
            <a:ext cx="641208" cy="261686"/>
          </a:xfrm>
        </p:spPr>
        <p:txBody>
          <a:bodyPr/>
          <a:lstStyle>
            <a:lvl1pPr>
              <a:defRPr sz="1200" b="1">
                <a:solidFill>
                  <a:srgbClr val="C00000"/>
                </a:solidFill>
              </a:defRPr>
            </a:lvl1pPr>
          </a:lstStyle>
          <a:p>
            <a:fld id="{205D7B2C-A490-B44A-85E7-3DCE87D4739F}" type="slidenum">
              <a:rPr lang="en-US" smtClean="0"/>
              <a:pPr/>
              <a:t>‹#›</a:t>
            </a:fld>
            <a:endParaRPr lang="en-US" dirty="0"/>
          </a:p>
        </p:txBody>
      </p:sp>
      <p:grpSp>
        <p:nvGrpSpPr>
          <p:cNvPr id="2" name="Group 6"/>
          <p:cNvGrpSpPr/>
          <p:nvPr userDrawn="1"/>
        </p:nvGrpSpPr>
        <p:grpSpPr>
          <a:xfrm>
            <a:off x="-23879" y="6585300"/>
            <a:ext cx="8780742" cy="300085"/>
            <a:chOff x="0" y="6450227"/>
            <a:chExt cx="10205799" cy="457201"/>
          </a:xfrm>
        </p:grpSpPr>
        <p:pic>
          <p:nvPicPr>
            <p:cNvPr id="8" name="Picture 7"/>
            <p:cNvPicPr>
              <a:picLocks noChangeAspect="1"/>
            </p:cNvPicPr>
            <p:nvPr/>
          </p:nvPicPr>
          <p:blipFill rotWithShape="1">
            <a:blip r:embed="rId2" cstate="print"/>
            <a:srcRect t="49822"/>
            <a:stretch/>
          </p:blipFill>
          <p:spPr>
            <a:xfrm>
              <a:off x="0" y="6450227"/>
              <a:ext cx="2033867" cy="407773"/>
            </a:xfrm>
            <a:prstGeom prst="rect">
              <a:avLst/>
            </a:prstGeom>
          </p:spPr>
        </p:pic>
        <p:pic>
          <p:nvPicPr>
            <p:cNvPr id="9" name="Picture 8"/>
            <p:cNvPicPr>
              <a:picLocks noChangeAspect="1"/>
            </p:cNvPicPr>
            <p:nvPr userDrawn="1"/>
          </p:nvPicPr>
          <p:blipFill rotWithShape="1">
            <a:blip r:embed="rId2" cstate="print"/>
            <a:srcRect t="49822"/>
            <a:stretch/>
          </p:blipFill>
          <p:spPr>
            <a:xfrm>
              <a:off x="2042983" y="6462584"/>
              <a:ext cx="2033867" cy="407773"/>
            </a:xfrm>
            <a:prstGeom prst="rect">
              <a:avLst/>
            </a:prstGeom>
          </p:spPr>
        </p:pic>
        <p:pic>
          <p:nvPicPr>
            <p:cNvPr id="10" name="Picture 9"/>
            <p:cNvPicPr>
              <a:picLocks noChangeAspect="1"/>
            </p:cNvPicPr>
            <p:nvPr userDrawn="1"/>
          </p:nvPicPr>
          <p:blipFill rotWithShape="1">
            <a:blip r:embed="rId2" cstate="print"/>
            <a:srcRect t="49822"/>
            <a:stretch/>
          </p:blipFill>
          <p:spPr>
            <a:xfrm>
              <a:off x="4085966" y="6474941"/>
              <a:ext cx="2033867" cy="407773"/>
            </a:xfrm>
            <a:prstGeom prst="rect">
              <a:avLst/>
            </a:prstGeom>
          </p:spPr>
        </p:pic>
        <p:pic>
          <p:nvPicPr>
            <p:cNvPr id="12" name="Picture 11"/>
            <p:cNvPicPr>
              <a:picLocks noChangeAspect="1"/>
            </p:cNvPicPr>
            <p:nvPr userDrawn="1"/>
          </p:nvPicPr>
          <p:blipFill rotWithShape="1">
            <a:blip r:embed="rId2" cstate="print"/>
            <a:srcRect t="49822"/>
            <a:stretch/>
          </p:blipFill>
          <p:spPr>
            <a:xfrm>
              <a:off x="6128949" y="6487298"/>
              <a:ext cx="2033867" cy="407773"/>
            </a:xfrm>
            <a:prstGeom prst="rect">
              <a:avLst/>
            </a:prstGeom>
          </p:spPr>
        </p:pic>
        <p:pic>
          <p:nvPicPr>
            <p:cNvPr id="15" name="Picture 14"/>
            <p:cNvPicPr>
              <a:picLocks noChangeAspect="1"/>
            </p:cNvPicPr>
            <p:nvPr userDrawn="1"/>
          </p:nvPicPr>
          <p:blipFill rotWithShape="1">
            <a:blip r:embed="rId2" cstate="print"/>
            <a:srcRect t="49822"/>
            <a:stretch/>
          </p:blipFill>
          <p:spPr>
            <a:xfrm>
              <a:off x="8171932" y="6499655"/>
              <a:ext cx="2033867" cy="407773"/>
            </a:xfrm>
            <a:prstGeom prst="rect">
              <a:avLst/>
            </a:prstGeom>
          </p:spPr>
        </p:pic>
      </p:grpSp>
    </p:spTree>
    <p:extLst>
      <p:ext uri="{BB962C8B-B14F-4D97-AF65-F5344CB8AC3E}">
        <p14:creationId xmlns:p14="http://schemas.microsoft.com/office/powerpoint/2010/main" xmlns="" val="195097362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4992CC-E9AF-46A0-A387-B72E6D538E34}" type="datetimeFigureOut">
              <a:rPr lang="en-US" smtClean="0"/>
              <a:pPr/>
              <a:t>3/9/2018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8002F25-3F72-487B-A88F-7FB43AB6DFEE}" type="slidenum">
              <a:rPr lang="en-US" smtClean="0"/>
              <a:pPr/>
              <a:t>‹#›</a:t>
            </a:fld>
            <a:endParaRPr lang="en-US"/>
          </a:p>
        </p:txBody>
      </p:sp>
    </p:spTree>
    <p:extLst>
      <p:ext uri="{BB962C8B-B14F-4D97-AF65-F5344CB8AC3E}">
        <p14:creationId xmlns:p14="http://schemas.microsoft.com/office/powerpoint/2010/main" xmlns="" val="35915904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4992CC-E9AF-46A0-A387-B72E6D538E34}" type="datetimeFigureOut">
              <a:rPr lang="en-US" smtClean="0"/>
              <a:pPr/>
              <a:t>3/9/2018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8002F25-3F72-487B-A88F-7FB43AB6DFEE}" type="slidenum">
              <a:rPr lang="en-US" smtClean="0"/>
              <a:pPr/>
              <a:t>‹#›</a:t>
            </a:fld>
            <a:endParaRPr lang="en-US"/>
          </a:p>
        </p:txBody>
      </p:sp>
    </p:spTree>
    <p:extLst>
      <p:ext uri="{BB962C8B-B14F-4D97-AF65-F5344CB8AC3E}">
        <p14:creationId xmlns:p14="http://schemas.microsoft.com/office/powerpoint/2010/main" xmlns="" val="1328970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9167370" y="6569810"/>
            <a:ext cx="641208" cy="261686"/>
          </a:xfrm>
        </p:spPr>
        <p:txBody>
          <a:bodyPr/>
          <a:lstStyle>
            <a:lvl1pPr>
              <a:defRPr sz="1200" b="1">
                <a:solidFill>
                  <a:srgbClr val="C00000"/>
                </a:solidFill>
              </a:defRPr>
            </a:lvl1pPr>
          </a:lstStyle>
          <a:p>
            <a:fld id="{205D7B2C-A490-B44A-85E7-3DCE87D4739F}" type="slidenum">
              <a:rPr lang="en-US" smtClean="0"/>
              <a:pPr/>
              <a:t>‹#›</a:t>
            </a:fld>
            <a:endParaRPr lang="en-US" dirty="0"/>
          </a:p>
        </p:txBody>
      </p:sp>
      <p:grpSp>
        <p:nvGrpSpPr>
          <p:cNvPr id="2" name="Group 6"/>
          <p:cNvGrpSpPr/>
          <p:nvPr userDrawn="1"/>
        </p:nvGrpSpPr>
        <p:grpSpPr>
          <a:xfrm>
            <a:off x="-23879" y="6585300"/>
            <a:ext cx="8780742" cy="300085"/>
            <a:chOff x="0" y="6450227"/>
            <a:chExt cx="10205799" cy="457201"/>
          </a:xfrm>
        </p:grpSpPr>
        <p:pic>
          <p:nvPicPr>
            <p:cNvPr id="8" name="Picture 7"/>
            <p:cNvPicPr>
              <a:picLocks noChangeAspect="1"/>
            </p:cNvPicPr>
            <p:nvPr/>
          </p:nvPicPr>
          <p:blipFill rotWithShape="1">
            <a:blip r:embed="rId2" cstate="print"/>
            <a:srcRect t="49822"/>
            <a:stretch/>
          </p:blipFill>
          <p:spPr>
            <a:xfrm>
              <a:off x="0" y="6450227"/>
              <a:ext cx="2033867" cy="407773"/>
            </a:xfrm>
            <a:prstGeom prst="rect">
              <a:avLst/>
            </a:prstGeom>
          </p:spPr>
        </p:pic>
        <p:pic>
          <p:nvPicPr>
            <p:cNvPr id="9" name="Picture 8"/>
            <p:cNvPicPr>
              <a:picLocks noChangeAspect="1"/>
            </p:cNvPicPr>
            <p:nvPr userDrawn="1"/>
          </p:nvPicPr>
          <p:blipFill rotWithShape="1">
            <a:blip r:embed="rId2" cstate="print"/>
            <a:srcRect t="49822"/>
            <a:stretch/>
          </p:blipFill>
          <p:spPr>
            <a:xfrm>
              <a:off x="2042983" y="6462584"/>
              <a:ext cx="2033867" cy="407773"/>
            </a:xfrm>
            <a:prstGeom prst="rect">
              <a:avLst/>
            </a:prstGeom>
          </p:spPr>
        </p:pic>
        <p:pic>
          <p:nvPicPr>
            <p:cNvPr id="10" name="Picture 9"/>
            <p:cNvPicPr>
              <a:picLocks noChangeAspect="1"/>
            </p:cNvPicPr>
            <p:nvPr userDrawn="1"/>
          </p:nvPicPr>
          <p:blipFill rotWithShape="1">
            <a:blip r:embed="rId2" cstate="print"/>
            <a:srcRect t="49822"/>
            <a:stretch/>
          </p:blipFill>
          <p:spPr>
            <a:xfrm>
              <a:off x="4085966" y="6474941"/>
              <a:ext cx="2033867" cy="407773"/>
            </a:xfrm>
            <a:prstGeom prst="rect">
              <a:avLst/>
            </a:prstGeom>
          </p:spPr>
        </p:pic>
        <p:pic>
          <p:nvPicPr>
            <p:cNvPr id="12" name="Picture 11"/>
            <p:cNvPicPr>
              <a:picLocks noChangeAspect="1"/>
            </p:cNvPicPr>
            <p:nvPr userDrawn="1"/>
          </p:nvPicPr>
          <p:blipFill rotWithShape="1">
            <a:blip r:embed="rId2" cstate="print"/>
            <a:srcRect t="49822"/>
            <a:stretch/>
          </p:blipFill>
          <p:spPr>
            <a:xfrm>
              <a:off x="6128949" y="6487298"/>
              <a:ext cx="2033867" cy="407773"/>
            </a:xfrm>
            <a:prstGeom prst="rect">
              <a:avLst/>
            </a:prstGeom>
          </p:spPr>
        </p:pic>
        <p:pic>
          <p:nvPicPr>
            <p:cNvPr id="15" name="Picture 14"/>
            <p:cNvPicPr>
              <a:picLocks noChangeAspect="1"/>
            </p:cNvPicPr>
            <p:nvPr userDrawn="1"/>
          </p:nvPicPr>
          <p:blipFill rotWithShape="1">
            <a:blip r:embed="rId2" cstate="print"/>
            <a:srcRect t="49822"/>
            <a:stretch/>
          </p:blipFill>
          <p:spPr>
            <a:xfrm>
              <a:off x="8171932" y="6499655"/>
              <a:ext cx="2033867" cy="407773"/>
            </a:xfrm>
            <a:prstGeom prst="rect">
              <a:avLst/>
            </a:prstGeom>
          </p:spPr>
        </p:pic>
      </p:grpSp>
    </p:spTree>
    <p:extLst>
      <p:ext uri="{BB962C8B-B14F-4D97-AF65-F5344CB8AC3E}">
        <p14:creationId xmlns:p14="http://schemas.microsoft.com/office/powerpoint/2010/main" xmlns="" val="1950973624"/>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09DEB811-B0FB-436B-B362-56DD2CD46A8C}" type="datetimeFigureOut">
              <a:rPr lang="id-ID" smtClean="0"/>
              <a:pPr/>
              <a:t>09/03/2018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3361F8F-6B9F-42B6-B3DE-27588924105D}" type="slidenum">
              <a:rPr lang="id-ID" smtClean="0"/>
              <a:pPr/>
              <a:t>‹#›</a:t>
            </a:fld>
            <a:endParaRPr lang="id-I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09DEB811-B0FB-436B-B362-56DD2CD46A8C}" type="datetimeFigureOut">
              <a:rPr lang="id-ID" smtClean="0"/>
              <a:pPr/>
              <a:t>09/03/2018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3361F8F-6B9F-42B6-B3DE-27588924105D}" type="slidenum">
              <a:rPr lang="id-ID" smtClean="0"/>
              <a:pPr/>
              <a:t>‹#›</a:t>
            </a:fld>
            <a:endParaRPr lang="id-I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DEB811-B0FB-436B-B362-56DD2CD46A8C}" type="datetimeFigureOut">
              <a:rPr lang="id-ID" smtClean="0"/>
              <a:pPr/>
              <a:t>09/03/2018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3361F8F-6B9F-42B6-B3DE-27588924105D}" type="slidenum">
              <a:rPr lang="id-ID" smtClean="0"/>
              <a:pPr/>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ADEA1B-1886-4502-8936-6A71926761F9}" type="datetimeFigureOut">
              <a:rPr lang="en-US" smtClean="0"/>
              <a:pPr/>
              <a:t>3/9/2018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3583851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09DEB811-B0FB-436B-B362-56DD2CD46A8C}" type="datetimeFigureOut">
              <a:rPr lang="id-ID" smtClean="0"/>
              <a:pPr/>
              <a:t>09/03/2018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3361F8F-6B9F-42B6-B3DE-27588924105D}" type="slidenum">
              <a:rPr lang="id-ID" smtClean="0"/>
              <a:pPr/>
              <a:t>‹#›</a:t>
            </a:fld>
            <a:endParaRPr lang="id-I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09DEB811-B0FB-436B-B362-56DD2CD46A8C}" type="datetimeFigureOut">
              <a:rPr lang="id-ID" smtClean="0"/>
              <a:pPr/>
              <a:t>09/03/2018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23361F8F-6B9F-42B6-B3DE-27588924105D}" type="slidenum">
              <a:rPr lang="id-ID" smtClean="0"/>
              <a:pPr/>
              <a:t>‹#›</a:t>
            </a:fld>
            <a:endParaRPr lang="id-I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09DEB811-B0FB-436B-B362-56DD2CD46A8C}" type="datetimeFigureOut">
              <a:rPr lang="id-ID" smtClean="0"/>
              <a:pPr/>
              <a:t>09/03/2018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23361F8F-6B9F-42B6-B3DE-27588924105D}" type="slidenum">
              <a:rPr lang="id-ID" smtClean="0"/>
              <a:pPr/>
              <a:t>‹#›</a:t>
            </a:fld>
            <a:endParaRPr lang="id-I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DEB811-B0FB-436B-B362-56DD2CD46A8C}" type="datetimeFigureOut">
              <a:rPr lang="id-ID" smtClean="0"/>
              <a:pPr/>
              <a:t>09/03/2018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23361F8F-6B9F-42B6-B3DE-27588924105D}" type="slidenum">
              <a:rPr lang="id-ID" smtClean="0"/>
              <a:pPr/>
              <a:t>‹#›</a:t>
            </a:fld>
            <a:endParaRPr lang="id-I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DEB811-B0FB-436B-B362-56DD2CD46A8C}" type="datetimeFigureOut">
              <a:rPr lang="id-ID" smtClean="0"/>
              <a:pPr/>
              <a:t>09/03/2018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3361F8F-6B9F-42B6-B3DE-27588924105D}" type="slidenum">
              <a:rPr lang="id-ID" smtClean="0"/>
              <a:pPr/>
              <a:t>‹#›</a:t>
            </a:fld>
            <a:endParaRPr lang="id-I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DEB811-B0FB-436B-B362-56DD2CD46A8C}" type="datetimeFigureOut">
              <a:rPr lang="id-ID" smtClean="0"/>
              <a:pPr/>
              <a:t>09/03/2018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3361F8F-6B9F-42B6-B3DE-27588924105D}" type="slidenum">
              <a:rPr lang="id-ID" smtClean="0"/>
              <a:pPr/>
              <a:t>‹#›</a:t>
            </a:fld>
            <a:endParaRPr lang="id-I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09DEB811-B0FB-436B-B362-56DD2CD46A8C}" type="datetimeFigureOut">
              <a:rPr lang="id-ID" smtClean="0"/>
              <a:pPr/>
              <a:t>09/03/2018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3361F8F-6B9F-42B6-B3DE-27588924105D}" type="slidenum">
              <a:rPr lang="id-ID" smtClean="0"/>
              <a:pPr/>
              <a:t>‹#›</a:t>
            </a:fld>
            <a:endParaRPr lang="id-I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09DEB811-B0FB-436B-B362-56DD2CD46A8C}" type="datetimeFigureOut">
              <a:rPr lang="id-ID" smtClean="0"/>
              <a:pPr/>
              <a:t>09/03/2018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3361F8F-6B9F-42B6-B3DE-27588924105D}" type="slidenum">
              <a:rPr lang="id-ID" smtClean="0"/>
              <a:pPr/>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DADEA1B-1886-4502-8936-6A71926761F9}" type="datetimeFigureOut">
              <a:rPr lang="en-US" smtClean="0"/>
              <a:pPr/>
              <a:t>3/9/2018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3724063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DADEA1B-1886-4502-8936-6A71926761F9}" type="datetimeFigureOut">
              <a:rPr lang="en-US" smtClean="0"/>
              <a:pPr/>
              <a:t>3/9/2018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3666846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DADEA1B-1886-4502-8936-6A71926761F9}" type="datetimeFigureOut">
              <a:rPr lang="en-US" smtClean="0"/>
              <a:pPr/>
              <a:t>3/9/2018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2232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ADEA1B-1886-4502-8936-6A71926761F9}" type="datetimeFigureOut">
              <a:rPr lang="en-US" smtClean="0"/>
              <a:pPr/>
              <a:t>3/9/2018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1959313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ADEA1B-1886-4502-8936-6A71926761F9}" type="datetimeFigureOut">
              <a:rPr lang="en-US" smtClean="0"/>
              <a:pPr/>
              <a:t>3/9/2018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3666920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ADEA1B-1886-4502-8936-6A71926761F9}" type="datetimeFigureOut">
              <a:rPr lang="en-US" smtClean="0"/>
              <a:pPr/>
              <a:t>3/9/2018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4294944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DEA1B-1886-4502-8936-6A71926761F9}" type="datetimeFigureOut">
              <a:rPr lang="en-US" smtClean="0"/>
              <a:pPr/>
              <a:t>3/9/2018</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15EC2-086B-4A6E-A90A-8B7C3E74E79E}" type="slidenum">
              <a:rPr lang="en-US" smtClean="0"/>
              <a:pPr/>
              <a:t>‹#›</a:t>
            </a:fld>
            <a:endParaRPr lang="en-US"/>
          </a:p>
        </p:txBody>
      </p:sp>
    </p:spTree>
    <p:extLst>
      <p:ext uri="{BB962C8B-B14F-4D97-AF65-F5344CB8AC3E}">
        <p14:creationId xmlns:p14="http://schemas.microsoft.com/office/powerpoint/2010/main" xmlns="" val="950436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4" r:id="rId21"/>
    <p:sldLayoutId id="2147483719" r:id="rId22"/>
    <p:sldLayoutId id="2147483733" r:id="rId23"/>
    <p:sldLayoutId id="2147483716" r:id="rId24"/>
    <p:sldLayoutId id="2147483717" r:id="rId25"/>
    <p:sldLayoutId id="2147483718"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95300" y="1600200"/>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DEB811-B0FB-436B-B362-56DD2CD46A8C}" type="datetimeFigureOut">
              <a:rPr lang="id-ID" smtClean="0"/>
              <a:pPr/>
              <a:t>09/03/2018</a:t>
            </a:fld>
            <a:endParaRPr lang="id-ID"/>
          </a:p>
        </p:txBody>
      </p:sp>
      <p:sp>
        <p:nvSpPr>
          <p:cNvPr id="5"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7099300" y="6356350"/>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61F8F-6B9F-42B6-B3DE-27588924105D}" type="slidenum">
              <a:rPr lang="id-ID" smtClean="0"/>
              <a:pPr/>
              <a:t>‹#›</a:t>
            </a:fld>
            <a:endParaRPr lang="id-ID"/>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7.xml"/><Relationship Id="rId4" Type="http://schemas.openxmlformats.org/officeDocument/2006/relationships/chart" Target="../charts/char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1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emf"/><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24.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25.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61.jpe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chart" Target="../charts/chart7.xml"/><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p:cNvPicPr>
            <a:picLocks noChangeAspect="1"/>
          </p:cNvPicPr>
          <p:nvPr/>
        </p:nvPicPr>
        <p:blipFill rotWithShape="1">
          <a:blip r:embed="rId3" cstate="print"/>
          <a:srcRect b="63771"/>
          <a:stretch/>
        </p:blipFill>
        <p:spPr>
          <a:xfrm>
            <a:off x="0" y="-32156"/>
            <a:ext cx="9906000" cy="1163331"/>
          </a:xfrm>
          <a:prstGeom prst="rect">
            <a:avLst/>
          </a:prstGeom>
        </p:spPr>
      </p:pic>
      <p:sp>
        <p:nvSpPr>
          <p:cNvPr id="9" name="Title 1"/>
          <p:cNvSpPr txBox="1">
            <a:spLocks/>
          </p:cNvSpPr>
          <p:nvPr/>
        </p:nvSpPr>
        <p:spPr>
          <a:xfrm>
            <a:off x="305593" y="1005906"/>
            <a:ext cx="9294809" cy="1226553"/>
          </a:xfrm>
          <a:prstGeom prst="rect">
            <a:avLst/>
          </a:prstGeom>
        </p:spPr>
        <p:txBody>
          <a:bodyPr vert="horz" lIns="74295" tIns="37148" rIns="74295" bIns="37148" rtlCol="0" anchor="b">
            <a:noAutofit/>
          </a:bodyPr>
          <a:lstStyle>
            <a:lvl1pPr algn="l" defTabSz="914400" rtl="0" eaLnBrk="1" latinLnBrk="0" hangingPunct="1">
              <a:lnSpc>
                <a:spcPct val="90000"/>
              </a:lnSpc>
              <a:spcBef>
                <a:spcPct val="0"/>
              </a:spcBef>
              <a:buNone/>
              <a:defRPr lang="en-US" sz="4400" kern="1200">
                <a:solidFill>
                  <a:srgbClr val="1B3145"/>
                </a:solidFill>
                <a:latin typeface="+mj-lt"/>
                <a:ea typeface="+mj-ea"/>
                <a:cs typeface="+mj-cs"/>
              </a:defRPr>
            </a:lvl1pPr>
          </a:lstStyle>
          <a:p>
            <a:pPr algn="ctr">
              <a:spcAft>
                <a:spcPts val="488"/>
              </a:spcAft>
            </a:pPr>
            <a:r>
              <a:rPr lang="en-US" sz="3200" b="1" smtClean="0">
                <a:solidFill>
                  <a:schemeClr val="accent5">
                    <a:lumMod val="75000"/>
                  </a:schemeClr>
                </a:solidFill>
                <a:latin typeface="Lato Light"/>
                <a:ea typeface="+mn-ea"/>
                <a:cs typeface="+mn-cs"/>
              </a:rPr>
              <a:t>Sukuk Negara </a:t>
            </a:r>
          </a:p>
          <a:p>
            <a:pPr algn="ctr">
              <a:spcAft>
                <a:spcPts val="488"/>
              </a:spcAft>
            </a:pPr>
            <a:r>
              <a:rPr lang="en-US" sz="3200" b="1" smtClean="0">
                <a:solidFill>
                  <a:schemeClr val="accent5">
                    <a:lumMod val="75000"/>
                  </a:schemeClr>
                </a:solidFill>
                <a:latin typeface="Lato Light"/>
                <a:ea typeface="+mn-ea"/>
                <a:cs typeface="+mn-cs"/>
              </a:rPr>
              <a:t>dan Pembiayaan Pembangunan Nasional</a:t>
            </a:r>
            <a:endParaRPr lang="en-US" sz="3200" b="1" dirty="0">
              <a:solidFill>
                <a:schemeClr val="accent5">
                  <a:lumMod val="75000"/>
                </a:schemeClr>
              </a:solidFill>
              <a:latin typeface="Lato Light"/>
              <a:ea typeface="+mn-ea"/>
              <a:cs typeface="+mn-cs"/>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8301749" y="341952"/>
            <a:ext cx="1263042" cy="980271"/>
          </a:xfrm>
          <a:prstGeom prst="rect">
            <a:avLst/>
          </a:prstGeom>
        </p:spPr>
      </p:pic>
      <p:pic>
        <p:nvPicPr>
          <p:cNvPr id="135" name="Picture 2" descr="D:\Dokumen\ddd.jpg"/>
          <p:cNvPicPr>
            <a:picLocks noChangeAspect="1" noChangeArrowheads="1"/>
          </p:cNvPicPr>
          <p:nvPr/>
        </p:nvPicPr>
        <p:blipFill>
          <a:blip r:embed="rId5" cstate="print">
            <a:extLst>
              <a:ext uri="{28A0092B-C50C-407E-A947-70E740481C1C}">
                <a14:useLocalDpi xmlns:a14="http://schemas.microsoft.com/office/drawing/2010/main" xmlns=""/>
              </a:ext>
            </a:extLst>
          </a:blip>
          <a:srcRect/>
          <a:stretch>
            <a:fillRect/>
          </a:stretch>
        </p:blipFill>
        <p:spPr bwMode="auto">
          <a:xfrm>
            <a:off x="0" y="2560593"/>
            <a:ext cx="9906000" cy="1434197"/>
          </a:xfrm>
          <a:prstGeom prst="rect">
            <a:avLst/>
          </a:prstGeom>
          <a:noFill/>
        </p:spPr>
      </p:pic>
      <p:sp>
        <p:nvSpPr>
          <p:cNvPr id="136" name="Rectangle 135"/>
          <p:cNvSpPr/>
          <p:nvPr/>
        </p:nvSpPr>
        <p:spPr>
          <a:xfrm>
            <a:off x="2482613" y="4207504"/>
            <a:ext cx="4940775" cy="2154436"/>
          </a:xfrm>
          <a:prstGeom prst="rect">
            <a:avLst/>
          </a:prstGeom>
        </p:spPr>
        <p:txBody>
          <a:bodyPr wrap="none">
            <a:spAutoFit/>
          </a:bodyPr>
          <a:lstStyle/>
          <a:p>
            <a:pPr algn="ctr"/>
            <a:endParaRPr lang="id-ID" dirty="0" smtClean="0">
              <a:solidFill>
                <a:schemeClr val="accent5">
                  <a:lumMod val="50000"/>
                </a:schemeClr>
              </a:solidFill>
              <a:latin typeface="Arial Narrow" pitchFamily="34" charset="0"/>
            </a:endParaRPr>
          </a:p>
          <a:p>
            <a:pPr algn="ctr"/>
            <a:r>
              <a:rPr lang="en-US" dirty="0" err="1" smtClean="0">
                <a:solidFill>
                  <a:schemeClr val="accent5">
                    <a:lumMod val="50000"/>
                  </a:schemeClr>
                </a:solidFill>
                <a:latin typeface="Arial Narrow" pitchFamily="34" charset="0"/>
              </a:rPr>
              <a:t>Direkt</a:t>
            </a:r>
            <a:r>
              <a:rPr lang="id-ID" dirty="0" smtClean="0">
                <a:solidFill>
                  <a:schemeClr val="accent5">
                    <a:lumMod val="50000"/>
                  </a:schemeClr>
                </a:solidFill>
                <a:latin typeface="Arial Narrow" pitchFamily="34" charset="0"/>
              </a:rPr>
              <a:t>orat</a:t>
            </a:r>
            <a:r>
              <a:rPr lang="en-US" dirty="0" smtClean="0">
                <a:solidFill>
                  <a:schemeClr val="accent5">
                    <a:lumMod val="50000"/>
                  </a:schemeClr>
                </a:solidFill>
                <a:latin typeface="Arial Narrow" pitchFamily="34" charset="0"/>
              </a:rPr>
              <a:t> </a:t>
            </a:r>
            <a:r>
              <a:rPr lang="en-US" dirty="0" err="1" smtClean="0">
                <a:solidFill>
                  <a:schemeClr val="accent5">
                    <a:lumMod val="50000"/>
                  </a:schemeClr>
                </a:solidFill>
                <a:latin typeface="Arial Narrow" pitchFamily="34" charset="0"/>
              </a:rPr>
              <a:t>Pembiayaan</a:t>
            </a:r>
            <a:r>
              <a:rPr lang="en-US" dirty="0" smtClean="0">
                <a:solidFill>
                  <a:schemeClr val="accent5">
                    <a:lumMod val="50000"/>
                  </a:schemeClr>
                </a:solidFill>
                <a:latin typeface="Arial Narrow" pitchFamily="34" charset="0"/>
              </a:rPr>
              <a:t> </a:t>
            </a:r>
            <a:r>
              <a:rPr lang="en-US" dirty="0" err="1" smtClean="0">
                <a:solidFill>
                  <a:schemeClr val="accent5">
                    <a:lumMod val="50000"/>
                  </a:schemeClr>
                </a:solidFill>
                <a:latin typeface="Arial Narrow" pitchFamily="34" charset="0"/>
              </a:rPr>
              <a:t>Syariah</a:t>
            </a:r>
            <a:endParaRPr lang="en-US" dirty="0" smtClean="0">
              <a:solidFill>
                <a:schemeClr val="accent5">
                  <a:lumMod val="50000"/>
                </a:schemeClr>
              </a:solidFill>
              <a:latin typeface="Arial Narrow" pitchFamily="34" charset="0"/>
            </a:endParaRPr>
          </a:p>
          <a:p>
            <a:pPr algn="ctr"/>
            <a:r>
              <a:rPr lang="en-US" dirty="0" err="1" smtClean="0">
                <a:solidFill>
                  <a:schemeClr val="accent5">
                    <a:lumMod val="50000"/>
                  </a:schemeClr>
                </a:solidFill>
                <a:latin typeface="Arial Narrow" pitchFamily="34" charset="0"/>
              </a:rPr>
              <a:t>Direktorat</a:t>
            </a:r>
            <a:r>
              <a:rPr lang="en-US" dirty="0" smtClean="0">
                <a:solidFill>
                  <a:schemeClr val="accent5">
                    <a:lumMod val="50000"/>
                  </a:schemeClr>
                </a:solidFill>
                <a:latin typeface="Arial Narrow" pitchFamily="34" charset="0"/>
              </a:rPr>
              <a:t> </a:t>
            </a:r>
            <a:r>
              <a:rPr lang="en-US" dirty="0" err="1">
                <a:solidFill>
                  <a:schemeClr val="accent5">
                    <a:lumMod val="50000"/>
                  </a:schemeClr>
                </a:solidFill>
                <a:latin typeface="Arial Narrow" pitchFamily="34" charset="0"/>
              </a:rPr>
              <a:t>Jenderal</a:t>
            </a:r>
            <a:r>
              <a:rPr lang="en-US" dirty="0">
                <a:solidFill>
                  <a:schemeClr val="accent5">
                    <a:lumMod val="50000"/>
                  </a:schemeClr>
                </a:solidFill>
                <a:latin typeface="Arial Narrow" pitchFamily="34" charset="0"/>
              </a:rPr>
              <a:t> </a:t>
            </a:r>
            <a:r>
              <a:rPr lang="en-US" dirty="0" err="1">
                <a:solidFill>
                  <a:schemeClr val="accent5">
                    <a:lumMod val="50000"/>
                  </a:schemeClr>
                </a:solidFill>
                <a:latin typeface="Arial Narrow" pitchFamily="34" charset="0"/>
              </a:rPr>
              <a:t>Pengelolaan</a:t>
            </a:r>
            <a:r>
              <a:rPr lang="en-US" dirty="0">
                <a:solidFill>
                  <a:schemeClr val="accent5">
                    <a:lumMod val="50000"/>
                  </a:schemeClr>
                </a:solidFill>
                <a:latin typeface="Arial Narrow" pitchFamily="34" charset="0"/>
              </a:rPr>
              <a:t> </a:t>
            </a:r>
            <a:r>
              <a:rPr lang="en-US" dirty="0" err="1">
                <a:solidFill>
                  <a:schemeClr val="accent5">
                    <a:lumMod val="50000"/>
                  </a:schemeClr>
                </a:solidFill>
                <a:latin typeface="Arial Narrow" pitchFamily="34" charset="0"/>
              </a:rPr>
              <a:t>Pembiayaan</a:t>
            </a:r>
            <a:r>
              <a:rPr lang="en-US" dirty="0">
                <a:solidFill>
                  <a:schemeClr val="accent5">
                    <a:lumMod val="50000"/>
                  </a:schemeClr>
                </a:solidFill>
                <a:latin typeface="Arial Narrow" pitchFamily="34" charset="0"/>
              </a:rPr>
              <a:t> </a:t>
            </a:r>
            <a:r>
              <a:rPr lang="en-US" dirty="0" err="1">
                <a:solidFill>
                  <a:schemeClr val="accent5">
                    <a:lumMod val="50000"/>
                  </a:schemeClr>
                </a:solidFill>
                <a:latin typeface="Arial Narrow" pitchFamily="34" charset="0"/>
              </a:rPr>
              <a:t>dan</a:t>
            </a:r>
            <a:r>
              <a:rPr lang="en-US" dirty="0">
                <a:solidFill>
                  <a:schemeClr val="accent5">
                    <a:lumMod val="50000"/>
                  </a:schemeClr>
                </a:solidFill>
                <a:latin typeface="Arial Narrow" pitchFamily="34" charset="0"/>
              </a:rPr>
              <a:t> </a:t>
            </a:r>
            <a:r>
              <a:rPr lang="en-US" dirty="0" err="1">
                <a:solidFill>
                  <a:schemeClr val="accent5">
                    <a:lumMod val="50000"/>
                  </a:schemeClr>
                </a:solidFill>
                <a:latin typeface="Arial Narrow" pitchFamily="34" charset="0"/>
              </a:rPr>
              <a:t>Risiko</a:t>
            </a:r>
            <a:endParaRPr lang="en-US" dirty="0">
              <a:solidFill>
                <a:schemeClr val="accent5">
                  <a:lumMod val="50000"/>
                </a:schemeClr>
              </a:solidFill>
              <a:latin typeface="Arial Narrow" pitchFamily="34" charset="0"/>
            </a:endParaRPr>
          </a:p>
          <a:p>
            <a:pPr algn="ctr"/>
            <a:r>
              <a:rPr lang="en-US" dirty="0" err="1">
                <a:solidFill>
                  <a:schemeClr val="accent5">
                    <a:lumMod val="50000"/>
                  </a:schemeClr>
                </a:solidFill>
                <a:latin typeface="Arial Narrow" pitchFamily="34" charset="0"/>
              </a:rPr>
              <a:t>Kementerian</a:t>
            </a:r>
            <a:r>
              <a:rPr lang="en-US" dirty="0">
                <a:solidFill>
                  <a:schemeClr val="accent5">
                    <a:lumMod val="50000"/>
                  </a:schemeClr>
                </a:solidFill>
                <a:latin typeface="Arial Narrow" pitchFamily="34" charset="0"/>
              </a:rPr>
              <a:t> </a:t>
            </a:r>
            <a:r>
              <a:rPr lang="en-US" dirty="0" err="1">
                <a:solidFill>
                  <a:schemeClr val="accent5">
                    <a:lumMod val="50000"/>
                  </a:schemeClr>
                </a:solidFill>
                <a:latin typeface="Arial Narrow" pitchFamily="34" charset="0"/>
              </a:rPr>
              <a:t>Keuangan</a:t>
            </a:r>
            <a:r>
              <a:rPr lang="en-US" dirty="0">
                <a:solidFill>
                  <a:schemeClr val="accent5">
                    <a:lumMod val="50000"/>
                  </a:schemeClr>
                </a:solidFill>
                <a:latin typeface="Arial Narrow" pitchFamily="34" charset="0"/>
              </a:rPr>
              <a:t> </a:t>
            </a:r>
            <a:r>
              <a:rPr lang="en-US" dirty="0" smtClean="0">
                <a:solidFill>
                  <a:schemeClr val="accent5">
                    <a:lumMod val="50000"/>
                  </a:schemeClr>
                </a:solidFill>
                <a:latin typeface="Arial Narrow" pitchFamily="34" charset="0"/>
              </a:rPr>
              <a:t>RI</a:t>
            </a:r>
          </a:p>
          <a:p>
            <a:pPr algn="ctr"/>
            <a:endParaRPr lang="en-US" sz="2000" dirty="0">
              <a:solidFill>
                <a:schemeClr val="accent5">
                  <a:lumMod val="50000"/>
                </a:schemeClr>
              </a:solidFill>
              <a:latin typeface="Arial Narrow" pitchFamily="34" charset="0"/>
            </a:endParaRPr>
          </a:p>
          <a:p>
            <a:pPr algn="ctr"/>
            <a:r>
              <a:rPr lang="en-US" sz="1400" dirty="0" err="1" smtClean="0">
                <a:latin typeface="Arial Narrow" pitchFamily="34" charset="0"/>
              </a:rPr>
              <a:t>Disampaikan</a:t>
            </a:r>
            <a:r>
              <a:rPr lang="en-US" sz="1400" dirty="0" smtClean="0">
                <a:latin typeface="Arial Narrow" pitchFamily="34" charset="0"/>
              </a:rPr>
              <a:t> </a:t>
            </a:r>
            <a:r>
              <a:rPr lang="en-US" sz="1400" dirty="0" err="1" smtClean="0">
                <a:latin typeface="Arial Narrow" pitchFamily="34" charset="0"/>
              </a:rPr>
              <a:t>pada</a:t>
            </a:r>
            <a:r>
              <a:rPr lang="en-US" sz="1400" dirty="0" smtClean="0">
                <a:latin typeface="Arial Narrow" pitchFamily="34" charset="0"/>
              </a:rPr>
              <a:t> 7</a:t>
            </a:r>
            <a:r>
              <a:rPr lang="en-US" sz="1400" baseline="30000" dirty="0" smtClean="0">
                <a:latin typeface="Arial Narrow" pitchFamily="34" charset="0"/>
              </a:rPr>
              <a:t>th</a:t>
            </a:r>
            <a:r>
              <a:rPr lang="en-US" sz="1400" dirty="0" smtClean="0">
                <a:latin typeface="Arial Narrow" pitchFamily="34" charset="0"/>
              </a:rPr>
              <a:t> </a:t>
            </a:r>
            <a:r>
              <a:rPr lang="en-US" sz="1400" dirty="0" err="1" smtClean="0">
                <a:latin typeface="Arial Narrow" pitchFamily="34" charset="0"/>
              </a:rPr>
              <a:t>IndonesiaX</a:t>
            </a:r>
            <a:r>
              <a:rPr lang="en-US" sz="1400" dirty="0" smtClean="0">
                <a:latin typeface="Arial Narrow" pitchFamily="34" charset="0"/>
              </a:rPr>
              <a:t> Educational Conference:</a:t>
            </a:r>
          </a:p>
          <a:p>
            <a:pPr algn="ctr"/>
            <a:r>
              <a:rPr lang="en-US" sz="1400" dirty="0" smtClean="0">
                <a:latin typeface="Arial Narrow" pitchFamily="34" charset="0"/>
              </a:rPr>
              <a:t>“Islamic Economics and Finance: Present and Future”</a:t>
            </a:r>
          </a:p>
          <a:p>
            <a:pPr algn="ctr"/>
            <a:r>
              <a:rPr lang="en-US" sz="1400" dirty="0" smtClean="0">
                <a:latin typeface="Arial Narrow" pitchFamily="34" charset="0"/>
              </a:rPr>
              <a:t>Jakarta, 19 </a:t>
            </a:r>
            <a:r>
              <a:rPr lang="en-US" sz="1400" dirty="0" err="1" smtClean="0">
                <a:latin typeface="Arial Narrow" pitchFamily="34" charset="0"/>
              </a:rPr>
              <a:t>Maret</a:t>
            </a:r>
            <a:r>
              <a:rPr lang="en-US" sz="1400" dirty="0" smtClean="0">
                <a:latin typeface="Arial Narrow" pitchFamily="34" charset="0"/>
              </a:rPr>
              <a:t> 2018</a:t>
            </a:r>
            <a:endParaRPr lang="en-US" sz="1400" dirty="0">
              <a:latin typeface="Arial Narrow" pitchFamily="34" charset="0"/>
            </a:endParaRPr>
          </a:p>
        </p:txBody>
      </p:sp>
    </p:spTree>
    <p:extLst>
      <p:ext uri="{BB962C8B-B14F-4D97-AF65-F5344CB8AC3E}">
        <p14:creationId xmlns:p14="http://schemas.microsoft.com/office/powerpoint/2010/main" xmlns="" val="32875237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73" name="Slide Number"/>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10</a:t>
            </a:fld>
            <a:endParaRPr/>
          </a:p>
        </p:txBody>
      </p:sp>
      <p:graphicFrame>
        <p:nvGraphicFramePr>
          <p:cNvPr id="574" name="2D Column Chart"/>
          <p:cNvGraphicFramePr/>
          <p:nvPr>
            <p:extLst>
              <p:ext uri="{D42A27DB-BD31-4B8C-83A1-F6EECF244321}">
                <p14:modId xmlns:p14="http://schemas.microsoft.com/office/powerpoint/2010/main" xmlns="" val="372766888"/>
              </p:ext>
            </p:extLst>
          </p:nvPr>
        </p:nvGraphicFramePr>
        <p:xfrm>
          <a:off x="-269274" y="2203861"/>
          <a:ext cx="6801732" cy="38374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75" name="Chart 10"/>
          <p:cNvGraphicFramePr/>
          <p:nvPr>
            <p:extLst>
              <p:ext uri="{D42A27DB-BD31-4B8C-83A1-F6EECF244321}">
                <p14:modId xmlns:p14="http://schemas.microsoft.com/office/powerpoint/2010/main" xmlns="" val="1506437358"/>
              </p:ext>
            </p:extLst>
          </p:nvPr>
        </p:nvGraphicFramePr>
        <p:xfrm>
          <a:off x="6532458" y="2222206"/>
          <a:ext cx="3235469" cy="4231130"/>
        </p:xfrm>
        <a:graphic>
          <a:graphicData uri="http://schemas.openxmlformats.org/drawingml/2006/chart">
            <c:chart xmlns:c="http://schemas.openxmlformats.org/drawingml/2006/chart" xmlns:r="http://schemas.openxmlformats.org/officeDocument/2006/relationships" r:id="rId3"/>
          </a:graphicData>
        </a:graphic>
      </p:graphicFrame>
      <p:sp>
        <p:nvSpPr>
          <p:cNvPr id="576" name="Rectangle"/>
          <p:cNvSpPr/>
          <p:nvPr/>
        </p:nvSpPr>
        <p:spPr>
          <a:xfrm>
            <a:off x="6573479" y="4478665"/>
            <a:ext cx="3116125" cy="251622"/>
          </a:xfrm>
          <a:prstGeom prst="rect">
            <a:avLst/>
          </a:prstGeom>
          <a:ln w="25400">
            <a:solidFill>
              <a:schemeClr val="accent5"/>
            </a:solidFill>
            <a:miter lim="400000"/>
          </a:ln>
        </p:spPr>
        <p:txBody>
          <a:bodyPr lIns="26789" tIns="26789" rIns="26789" bIns="26789" anchor="ctr"/>
          <a:lstStyle/>
          <a:p>
            <a:pPr defTabSz="383381">
              <a:defRPr sz="1200">
                <a:solidFill>
                  <a:schemeClr val="accent5"/>
                </a:solidFill>
                <a:latin typeface="Avenir Next Medium"/>
                <a:ea typeface="Avenir Next Medium"/>
                <a:cs typeface="Avenir Next Medium"/>
                <a:sym typeface="Avenir Next Medium"/>
              </a:defRPr>
            </a:pPr>
            <a:endParaRPr sz="1200"/>
          </a:p>
        </p:txBody>
      </p:sp>
      <p:sp>
        <p:nvSpPr>
          <p:cNvPr id="577" name="walaupun meningkat, Indonesia masih tertinggal baik dalam hal harapan hidup, pendidikan dan pembangunan manusia secara umum."/>
          <p:cNvSpPr txBox="1"/>
          <p:nvPr/>
        </p:nvSpPr>
        <p:spPr>
          <a:xfrm>
            <a:off x="192296" y="5898318"/>
            <a:ext cx="6381183" cy="452928"/>
          </a:xfrm>
          <a:prstGeom prst="rect">
            <a:avLst/>
          </a:prstGeom>
          <a:ln w="3175">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defTabSz="426719">
              <a:lnSpc>
                <a:spcPct val="80000"/>
              </a:lnSpc>
              <a:defRPr sz="1600">
                <a:solidFill>
                  <a:schemeClr val="accent5">
                    <a:hueOff val="-522602"/>
                    <a:satOff val="-6700"/>
                    <a:lumOff val="-22320"/>
                  </a:schemeClr>
                </a:solidFill>
              </a:defRPr>
            </a:pPr>
            <a:r>
              <a:rPr sz="1600" dirty="0" err="1">
                <a:solidFill>
                  <a:schemeClr val="accent1">
                    <a:lumMod val="75000"/>
                  </a:schemeClr>
                </a:solidFill>
              </a:rPr>
              <a:t>walaupun</a:t>
            </a:r>
            <a:r>
              <a:rPr sz="1600" dirty="0">
                <a:solidFill>
                  <a:schemeClr val="accent1">
                    <a:lumMod val="75000"/>
                  </a:schemeClr>
                </a:solidFill>
              </a:rPr>
              <a:t> </a:t>
            </a:r>
            <a:r>
              <a:rPr sz="1600" b="1" dirty="0" err="1">
                <a:solidFill>
                  <a:schemeClr val="accent2">
                    <a:lumMod val="75000"/>
                  </a:schemeClr>
                </a:solidFill>
                <a:latin typeface="Helvetica Neue"/>
                <a:ea typeface="Helvetica Neue"/>
                <a:cs typeface="Helvetica Neue"/>
                <a:sym typeface="Helvetica Neue"/>
              </a:rPr>
              <a:t>meningkat</a:t>
            </a:r>
            <a:r>
              <a:rPr sz="1600" dirty="0">
                <a:solidFill>
                  <a:schemeClr val="accent2">
                    <a:lumMod val="75000"/>
                  </a:schemeClr>
                </a:solidFill>
              </a:rPr>
              <a:t>, </a:t>
            </a:r>
            <a:r>
              <a:rPr sz="1600" dirty="0">
                <a:solidFill>
                  <a:schemeClr val="accent1">
                    <a:lumMod val="75000"/>
                  </a:schemeClr>
                </a:solidFill>
              </a:rPr>
              <a:t>Indonesia </a:t>
            </a:r>
            <a:r>
              <a:rPr sz="1600" b="1" dirty="0" err="1">
                <a:solidFill>
                  <a:schemeClr val="accent2">
                    <a:lumMod val="75000"/>
                  </a:schemeClr>
                </a:solidFill>
                <a:latin typeface="Helvetica Neue"/>
                <a:ea typeface="Helvetica Neue"/>
                <a:cs typeface="Helvetica Neue"/>
                <a:sym typeface="Helvetica Neue"/>
              </a:rPr>
              <a:t>masih</a:t>
            </a:r>
            <a:r>
              <a:rPr sz="1600" b="1" dirty="0">
                <a:solidFill>
                  <a:schemeClr val="accent2">
                    <a:lumMod val="75000"/>
                  </a:schemeClr>
                </a:solidFill>
                <a:latin typeface="Helvetica Neue"/>
                <a:ea typeface="Helvetica Neue"/>
                <a:cs typeface="Helvetica Neue"/>
                <a:sym typeface="Helvetica Neue"/>
              </a:rPr>
              <a:t> </a:t>
            </a:r>
            <a:r>
              <a:rPr sz="1600" b="1" dirty="0" err="1">
                <a:solidFill>
                  <a:schemeClr val="accent2">
                    <a:lumMod val="75000"/>
                  </a:schemeClr>
                </a:solidFill>
                <a:latin typeface="Helvetica Neue"/>
                <a:ea typeface="Helvetica Neue"/>
                <a:cs typeface="Helvetica Neue"/>
                <a:sym typeface="Helvetica Neue"/>
              </a:rPr>
              <a:t>tertinggal</a:t>
            </a:r>
            <a:r>
              <a:rPr sz="1600" dirty="0">
                <a:solidFill>
                  <a:schemeClr val="accent2">
                    <a:lumMod val="75000"/>
                  </a:schemeClr>
                </a:solidFill>
              </a:rPr>
              <a:t> </a:t>
            </a:r>
            <a:r>
              <a:rPr sz="1600" dirty="0" err="1">
                <a:solidFill>
                  <a:schemeClr val="accent1">
                    <a:lumMod val="75000"/>
                  </a:schemeClr>
                </a:solidFill>
              </a:rPr>
              <a:t>baik</a:t>
            </a:r>
            <a:r>
              <a:rPr sz="1600" dirty="0">
                <a:solidFill>
                  <a:schemeClr val="accent1">
                    <a:lumMod val="75000"/>
                  </a:schemeClr>
                </a:solidFill>
              </a:rPr>
              <a:t> </a:t>
            </a:r>
            <a:r>
              <a:rPr sz="1600" dirty="0" err="1">
                <a:solidFill>
                  <a:schemeClr val="accent1">
                    <a:lumMod val="75000"/>
                  </a:schemeClr>
                </a:solidFill>
              </a:rPr>
              <a:t>dalam</a:t>
            </a:r>
            <a:r>
              <a:rPr sz="1600" dirty="0">
                <a:solidFill>
                  <a:schemeClr val="accent1">
                    <a:lumMod val="75000"/>
                  </a:schemeClr>
                </a:solidFill>
              </a:rPr>
              <a:t> </a:t>
            </a:r>
            <a:r>
              <a:rPr sz="1600" dirty="0" err="1">
                <a:solidFill>
                  <a:schemeClr val="accent1">
                    <a:lumMod val="75000"/>
                  </a:schemeClr>
                </a:solidFill>
              </a:rPr>
              <a:t>hal</a:t>
            </a:r>
            <a:r>
              <a:rPr sz="1600" dirty="0">
                <a:solidFill>
                  <a:schemeClr val="accent1">
                    <a:lumMod val="75000"/>
                  </a:schemeClr>
                </a:solidFill>
              </a:rPr>
              <a:t> </a:t>
            </a:r>
            <a:r>
              <a:rPr sz="1600" dirty="0" err="1">
                <a:solidFill>
                  <a:schemeClr val="accent1">
                    <a:lumMod val="75000"/>
                  </a:schemeClr>
                </a:solidFill>
              </a:rPr>
              <a:t>harapan</a:t>
            </a:r>
            <a:r>
              <a:rPr sz="1600" dirty="0">
                <a:solidFill>
                  <a:schemeClr val="accent1">
                    <a:lumMod val="75000"/>
                  </a:schemeClr>
                </a:solidFill>
              </a:rPr>
              <a:t> </a:t>
            </a:r>
            <a:r>
              <a:rPr sz="1600" dirty="0" err="1">
                <a:solidFill>
                  <a:schemeClr val="accent1">
                    <a:lumMod val="75000"/>
                  </a:schemeClr>
                </a:solidFill>
              </a:rPr>
              <a:t>hidup</a:t>
            </a:r>
            <a:r>
              <a:rPr sz="1600" dirty="0">
                <a:solidFill>
                  <a:schemeClr val="accent1">
                    <a:lumMod val="75000"/>
                  </a:schemeClr>
                </a:solidFill>
              </a:rPr>
              <a:t>, </a:t>
            </a:r>
            <a:r>
              <a:rPr sz="1600" dirty="0" err="1">
                <a:solidFill>
                  <a:schemeClr val="accent1">
                    <a:lumMod val="75000"/>
                  </a:schemeClr>
                </a:solidFill>
              </a:rPr>
              <a:t>pendidikan</a:t>
            </a:r>
            <a:r>
              <a:rPr sz="1600" dirty="0">
                <a:solidFill>
                  <a:schemeClr val="accent1">
                    <a:lumMod val="75000"/>
                  </a:schemeClr>
                </a:solidFill>
              </a:rPr>
              <a:t> </a:t>
            </a:r>
            <a:r>
              <a:rPr sz="1600" dirty="0" err="1">
                <a:solidFill>
                  <a:schemeClr val="accent1">
                    <a:lumMod val="75000"/>
                  </a:schemeClr>
                </a:solidFill>
              </a:rPr>
              <a:t>dan</a:t>
            </a:r>
            <a:r>
              <a:rPr sz="1600" dirty="0">
                <a:solidFill>
                  <a:schemeClr val="accent1">
                    <a:lumMod val="75000"/>
                  </a:schemeClr>
                </a:solidFill>
              </a:rPr>
              <a:t> </a:t>
            </a:r>
            <a:r>
              <a:rPr sz="1600" dirty="0" err="1">
                <a:solidFill>
                  <a:schemeClr val="accent1">
                    <a:lumMod val="75000"/>
                  </a:schemeClr>
                </a:solidFill>
              </a:rPr>
              <a:t>pembangunan</a:t>
            </a:r>
            <a:r>
              <a:rPr sz="1600" dirty="0">
                <a:solidFill>
                  <a:schemeClr val="accent1">
                    <a:lumMod val="75000"/>
                  </a:schemeClr>
                </a:solidFill>
              </a:rPr>
              <a:t> </a:t>
            </a:r>
            <a:r>
              <a:rPr sz="1600" dirty="0" err="1">
                <a:solidFill>
                  <a:schemeClr val="accent1">
                    <a:lumMod val="75000"/>
                  </a:schemeClr>
                </a:solidFill>
              </a:rPr>
              <a:t>manusia</a:t>
            </a:r>
            <a:r>
              <a:rPr sz="1600" dirty="0">
                <a:solidFill>
                  <a:schemeClr val="accent1">
                    <a:lumMod val="75000"/>
                  </a:schemeClr>
                </a:solidFill>
              </a:rPr>
              <a:t> </a:t>
            </a:r>
            <a:r>
              <a:rPr sz="1600" dirty="0" err="1">
                <a:solidFill>
                  <a:schemeClr val="accent1">
                    <a:lumMod val="75000"/>
                  </a:schemeClr>
                </a:solidFill>
              </a:rPr>
              <a:t>secara</a:t>
            </a:r>
            <a:r>
              <a:rPr sz="1600" dirty="0">
                <a:solidFill>
                  <a:schemeClr val="accent1">
                    <a:lumMod val="75000"/>
                  </a:schemeClr>
                </a:solidFill>
              </a:rPr>
              <a:t> </a:t>
            </a:r>
            <a:r>
              <a:rPr sz="1600" dirty="0" err="1">
                <a:solidFill>
                  <a:schemeClr val="accent1">
                    <a:lumMod val="75000"/>
                  </a:schemeClr>
                </a:solidFill>
              </a:rPr>
              <a:t>umum</a:t>
            </a:r>
            <a:r>
              <a:rPr sz="1600" dirty="0">
                <a:solidFill>
                  <a:schemeClr val="accent1">
                    <a:lumMod val="75000"/>
                  </a:schemeClr>
                </a:solidFill>
              </a:rPr>
              <a:t>.</a:t>
            </a:r>
          </a:p>
        </p:txBody>
      </p:sp>
      <p:grpSp>
        <p:nvGrpSpPr>
          <p:cNvPr id="2" name="Group"/>
          <p:cNvGrpSpPr/>
          <p:nvPr/>
        </p:nvGrpSpPr>
        <p:grpSpPr>
          <a:xfrm>
            <a:off x="330283" y="1603448"/>
            <a:ext cx="5780268" cy="1826184"/>
            <a:chOff x="0" y="-27400"/>
            <a:chExt cx="4790108" cy="1826183"/>
          </a:xfrm>
        </p:grpSpPr>
        <p:sp>
          <p:nvSpPr>
            <p:cNvPr id="578" name="69,55"/>
            <p:cNvSpPr txBox="1"/>
            <p:nvPr/>
          </p:nvSpPr>
          <p:spPr>
            <a:xfrm>
              <a:off x="207924" y="-17389"/>
              <a:ext cx="699048" cy="4234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26789" tIns="26789" rIns="26789" bIns="26789" numCol="1" anchor="ctr">
              <a:spAutoFit/>
            </a:bodyPr>
            <a:lstStyle/>
            <a:p>
              <a:pPr defTabSz="426719">
                <a:defRPr sz="2400">
                  <a:solidFill>
                    <a:schemeClr val="accent5">
                      <a:hueOff val="-176146"/>
                      <a:satOff val="3665"/>
                      <a:lumOff val="-13986"/>
                    </a:schemeClr>
                  </a:solidFill>
                  <a:latin typeface="Helvetica Neue Bold Condensed"/>
                  <a:ea typeface="Helvetica Neue Bold Condensed"/>
                  <a:cs typeface="Helvetica Neue Bold Condensed"/>
                  <a:sym typeface="Helvetica Neue Bold Condensed"/>
                </a:defRPr>
              </a:pPr>
              <a:r>
                <a:rPr sz="2400" dirty="0">
                  <a:solidFill>
                    <a:schemeClr val="accent3">
                      <a:lumMod val="75000"/>
                    </a:schemeClr>
                  </a:solidFill>
                  <a:latin typeface="Bahnschrift" panose="020B0502040204020203" pitchFamily="34" charset="0"/>
                </a:rPr>
                <a:t>69,55</a:t>
              </a:r>
            </a:p>
          </p:txBody>
        </p:sp>
        <p:sp>
          <p:nvSpPr>
            <p:cNvPr id="579" name="70,9 tahun"/>
            <p:cNvSpPr txBox="1"/>
            <p:nvPr/>
          </p:nvSpPr>
          <p:spPr>
            <a:xfrm>
              <a:off x="207924" y="302349"/>
              <a:ext cx="1293399" cy="4234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26789" tIns="26789" rIns="26789" bIns="26789" numCol="1" anchor="ctr">
              <a:spAutoFit/>
            </a:bodyPr>
            <a:lstStyle/>
            <a:p>
              <a:pPr defTabSz="426719">
                <a:defRPr sz="2400">
                  <a:solidFill>
                    <a:schemeClr val="accent5">
                      <a:hueOff val="-176146"/>
                      <a:satOff val="3665"/>
                      <a:lumOff val="-13986"/>
                    </a:schemeClr>
                  </a:solidFill>
                  <a:latin typeface="Helvetica Neue Bold Condensed"/>
                  <a:ea typeface="Helvetica Neue Bold Condensed"/>
                  <a:cs typeface="Helvetica Neue Bold Condensed"/>
                  <a:sym typeface="Helvetica Neue Bold Condensed"/>
                </a:defRPr>
              </a:pPr>
              <a:r>
                <a:rPr sz="2400">
                  <a:solidFill>
                    <a:schemeClr val="accent3">
                      <a:lumMod val="75000"/>
                    </a:schemeClr>
                  </a:solidFill>
                  <a:latin typeface="Bahnschrift" panose="020B0502040204020203" pitchFamily="34" charset="0"/>
                </a:rPr>
                <a:t>70,9 tahun</a:t>
              </a:r>
            </a:p>
          </p:txBody>
        </p:sp>
        <p:sp>
          <p:nvSpPr>
            <p:cNvPr id="580" name="7,95 tahun"/>
            <p:cNvSpPr txBox="1"/>
            <p:nvPr/>
          </p:nvSpPr>
          <p:spPr>
            <a:xfrm>
              <a:off x="207924" y="622087"/>
              <a:ext cx="1291960" cy="4234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26789" tIns="26789" rIns="26789" bIns="26789" numCol="1" anchor="ctr">
              <a:spAutoFit/>
            </a:bodyPr>
            <a:lstStyle/>
            <a:p>
              <a:pPr defTabSz="426719">
                <a:defRPr sz="2400">
                  <a:solidFill>
                    <a:schemeClr val="accent5">
                      <a:hueOff val="-176146"/>
                      <a:satOff val="3665"/>
                      <a:lumOff val="-13986"/>
                    </a:schemeClr>
                  </a:solidFill>
                  <a:latin typeface="Helvetica Neue Bold Condensed"/>
                  <a:ea typeface="Helvetica Neue Bold Condensed"/>
                  <a:cs typeface="Helvetica Neue Bold Condensed"/>
                  <a:sym typeface="Helvetica Neue Bold Condensed"/>
                </a:defRPr>
              </a:pPr>
              <a:r>
                <a:rPr sz="2400" dirty="0">
                  <a:solidFill>
                    <a:schemeClr val="accent3">
                      <a:lumMod val="75000"/>
                    </a:schemeClr>
                  </a:solidFill>
                  <a:latin typeface="Bahnschrift" panose="020B0502040204020203" pitchFamily="34" charset="0"/>
                </a:rPr>
                <a:t>7,95 </a:t>
              </a:r>
              <a:r>
                <a:rPr sz="2400" dirty="0" err="1">
                  <a:solidFill>
                    <a:schemeClr val="accent3">
                      <a:lumMod val="75000"/>
                    </a:schemeClr>
                  </a:solidFill>
                  <a:latin typeface="Bahnschrift" panose="020B0502040204020203" pitchFamily="34" charset="0"/>
                </a:rPr>
                <a:t>tahun</a:t>
              </a:r>
              <a:endParaRPr sz="2400" dirty="0">
                <a:solidFill>
                  <a:schemeClr val="accent3">
                    <a:lumMod val="75000"/>
                  </a:schemeClr>
                </a:solidFill>
                <a:latin typeface="Bahnschrift" panose="020B0502040204020203" pitchFamily="34" charset="0"/>
              </a:endParaRPr>
            </a:p>
          </p:txBody>
        </p:sp>
        <p:sp>
          <p:nvSpPr>
            <p:cNvPr id="581" name="Rp 10.420.000"/>
            <p:cNvSpPr txBox="1"/>
            <p:nvPr/>
          </p:nvSpPr>
          <p:spPr>
            <a:xfrm>
              <a:off x="207924" y="1289898"/>
              <a:ext cx="1704985" cy="4234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26789" tIns="26789" rIns="26789" bIns="26789" numCol="1" anchor="ctr">
              <a:spAutoFit/>
            </a:bodyPr>
            <a:lstStyle>
              <a:lvl1pPr algn="l" defTabSz="426719">
                <a:lnSpc>
                  <a:spcPct val="100000"/>
                </a:lnSpc>
                <a:spcBef>
                  <a:spcPts val="0"/>
                </a:spcBef>
                <a:defRPr sz="2400">
                  <a:solidFill>
                    <a:schemeClr val="accent5">
                      <a:hueOff val="-176146"/>
                      <a:satOff val="3665"/>
                      <a:lumOff val="-13986"/>
                    </a:schemeClr>
                  </a:solidFill>
                  <a:latin typeface="Helvetica Neue Bold Condensed"/>
                  <a:ea typeface="Helvetica Neue Bold Condensed"/>
                  <a:cs typeface="Helvetica Neue Bold Condensed"/>
                  <a:sym typeface="Helvetica Neue Bold Condensed"/>
                </a:defRPr>
              </a:lvl1pPr>
            </a:lstStyle>
            <a:p>
              <a:r>
                <a:rPr dirty="0" err="1">
                  <a:solidFill>
                    <a:schemeClr val="accent3">
                      <a:lumMod val="75000"/>
                    </a:schemeClr>
                  </a:solidFill>
                  <a:latin typeface="Bahnschrift" panose="020B0502040204020203" pitchFamily="34" charset="0"/>
                </a:rPr>
                <a:t>Rp</a:t>
              </a:r>
              <a:r>
                <a:rPr dirty="0">
                  <a:solidFill>
                    <a:schemeClr val="accent3">
                      <a:lumMod val="75000"/>
                    </a:schemeClr>
                  </a:solidFill>
                  <a:latin typeface="Bahnschrift" panose="020B0502040204020203" pitchFamily="34" charset="0"/>
                </a:rPr>
                <a:t> 10.420.000</a:t>
              </a:r>
            </a:p>
          </p:txBody>
        </p:sp>
        <p:sp>
          <p:nvSpPr>
            <p:cNvPr id="582" name="Circle"/>
            <p:cNvSpPr/>
            <p:nvPr/>
          </p:nvSpPr>
          <p:spPr>
            <a:xfrm>
              <a:off x="0" y="124477"/>
              <a:ext cx="165100" cy="165101"/>
            </a:xfrm>
            <a:prstGeom prst="ellipse">
              <a:avLst/>
            </a:prstGeom>
            <a:solidFill>
              <a:srgbClr val="53585F"/>
            </a:solidFill>
            <a:ln w="3175" cap="flat">
              <a:noFill/>
              <a:miter lim="400000"/>
            </a:ln>
            <a:effectLst/>
          </p:spPr>
          <p:txBody>
            <a:bodyPr wrap="square" lIns="26789" tIns="26789" rIns="26789" bIns="26789" numCol="1" anchor="ctr">
              <a:noAutofit/>
            </a:bodyPr>
            <a:lstStyle/>
            <a:p>
              <a:pPr defTabSz="383381">
                <a:defRPr sz="1200">
                  <a:solidFill>
                    <a:srgbClr val="53585F"/>
                  </a:solidFill>
                  <a:latin typeface="Avenir Next Medium"/>
                  <a:ea typeface="Avenir Next Medium"/>
                  <a:cs typeface="Avenir Next Medium"/>
                  <a:sym typeface="Avenir Next Medium"/>
                </a:defRPr>
              </a:pPr>
              <a:endParaRPr sz="1200">
                <a:solidFill>
                  <a:schemeClr val="accent3">
                    <a:lumMod val="75000"/>
                  </a:schemeClr>
                </a:solidFill>
                <a:latin typeface="Bahnschrift" panose="020B0502040204020203" pitchFamily="34" charset="0"/>
              </a:endParaRPr>
            </a:p>
          </p:txBody>
        </p:sp>
        <p:sp>
          <p:nvSpPr>
            <p:cNvPr id="583" name="Circle"/>
            <p:cNvSpPr/>
            <p:nvPr/>
          </p:nvSpPr>
          <p:spPr>
            <a:xfrm>
              <a:off x="0" y="444215"/>
              <a:ext cx="165100" cy="165101"/>
            </a:xfrm>
            <a:prstGeom prst="ellipse">
              <a:avLst/>
            </a:prstGeom>
            <a:solidFill>
              <a:srgbClr val="53585F"/>
            </a:solidFill>
            <a:ln w="3175" cap="flat">
              <a:noFill/>
              <a:miter lim="400000"/>
            </a:ln>
            <a:effectLst/>
          </p:spPr>
          <p:txBody>
            <a:bodyPr wrap="square" lIns="26789" tIns="26789" rIns="26789" bIns="26789" numCol="1" anchor="ctr">
              <a:noAutofit/>
            </a:bodyPr>
            <a:lstStyle/>
            <a:p>
              <a:pPr defTabSz="383381">
                <a:defRPr sz="1200">
                  <a:solidFill>
                    <a:srgbClr val="53585F"/>
                  </a:solidFill>
                  <a:latin typeface="Avenir Next Medium"/>
                  <a:ea typeface="Avenir Next Medium"/>
                  <a:cs typeface="Avenir Next Medium"/>
                  <a:sym typeface="Avenir Next Medium"/>
                </a:defRPr>
              </a:pPr>
              <a:endParaRPr sz="1200">
                <a:solidFill>
                  <a:schemeClr val="accent3">
                    <a:lumMod val="75000"/>
                  </a:schemeClr>
                </a:solidFill>
                <a:latin typeface="Bahnschrift" panose="020B0502040204020203" pitchFamily="34" charset="0"/>
              </a:endParaRPr>
            </a:p>
          </p:txBody>
        </p:sp>
        <p:sp>
          <p:nvSpPr>
            <p:cNvPr id="584" name="Circle"/>
            <p:cNvSpPr/>
            <p:nvPr/>
          </p:nvSpPr>
          <p:spPr>
            <a:xfrm>
              <a:off x="0" y="763953"/>
              <a:ext cx="165100" cy="165101"/>
            </a:xfrm>
            <a:prstGeom prst="ellipse">
              <a:avLst/>
            </a:prstGeom>
            <a:solidFill>
              <a:srgbClr val="53585F"/>
            </a:solidFill>
            <a:ln w="3175" cap="flat">
              <a:noFill/>
              <a:miter lim="400000"/>
            </a:ln>
            <a:effectLst/>
          </p:spPr>
          <p:txBody>
            <a:bodyPr wrap="square" lIns="26789" tIns="26789" rIns="26789" bIns="26789" numCol="1" anchor="ctr">
              <a:noAutofit/>
            </a:bodyPr>
            <a:lstStyle/>
            <a:p>
              <a:pPr defTabSz="383381">
                <a:defRPr sz="1200">
                  <a:solidFill>
                    <a:srgbClr val="53585F"/>
                  </a:solidFill>
                  <a:latin typeface="Avenir Next Medium"/>
                  <a:ea typeface="Avenir Next Medium"/>
                  <a:cs typeface="Avenir Next Medium"/>
                  <a:sym typeface="Avenir Next Medium"/>
                </a:defRPr>
              </a:pPr>
              <a:endParaRPr sz="1200">
                <a:solidFill>
                  <a:schemeClr val="accent3">
                    <a:lumMod val="75000"/>
                  </a:schemeClr>
                </a:solidFill>
                <a:latin typeface="Bahnschrift" panose="020B0502040204020203" pitchFamily="34" charset="0"/>
              </a:endParaRPr>
            </a:p>
          </p:txBody>
        </p:sp>
        <p:sp>
          <p:nvSpPr>
            <p:cNvPr id="585" name="Circle"/>
            <p:cNvSpPr/>
            <p:nvPr/>
          </p:nvSpPr>
          <p:spPr>
            <a:xfrm>
              <a:off x="0" y="1403428"/>
              <a:ext cx="165100" cy="165101"/>
            </a:xfrm>
            <a:prstGeom prst="ellipse">
              <a:avLst/>
            </a:prstGeom>
            <a:solidFill>
              <a:srgbClr val="53585F"/>
            </a:solidFill>
            <a:ln w="3175" cap="flat">
              <a:noFill/>
              <a:miter lim="400000"/>
            </a:ln>
            <a:effectLst/>
          </p:spPr>
          <p:txBody>
            <a:bodyPr wrap="square" lIns="26789" tIns="26789" rIns="26789" bIns="26789" numCol="1" anchor="ctr">
              <a:noAutofit/>
            </a:bodyPr>
            <a:lstStyle/>
            <a:p>
              <a:pPr defTabSz="383381">
                <a:defRPr sz="1200">
                  <a:solidFill>
                    <a:srgbClr val="53585F"/>
                  </a:solidFill>
                  <a:latin typeface="Avenir Next Medium"/>
                  <a:ea typeface="Avenir Next Medium"/>
                  <a:cs typeface="Avenir Next Medium"/>
                  <a:sym typeface="Avenir Next Medium"/>
                </a:defRPr>
              </a:pPr>
              <a:endParaRPr sz="1200">
                <a:solidFill>
                  <a:schemeClr val="accent3">
                    <a:lumMod val="75000"/>
                  </a:schemeClr>
                </a:solidFill>
                <a:latin typeface="Bahnschrift" panose="020B0502040204020203" pitchFamily="34" charset="0"/>
              </a:endParaRPr>
            </a:p>
          </p:txBody>
        </p:sp>
        <p:sp>
          <p:nvSpPr>
            <p:cNvPr id="586" name="IPM"/>
            <p:cNvSpPr txBox="1"/>
            <p:nvPr/>
          </p:nvSpPr>
          <p:spPr>
            <a:xfrm>
              <a:off x="2150386" y="-27400"/>
              <a:ext cx="470230" cy="3926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26789" tIns="26789" rIns="26789" bIns="26789" numCol="1" anchor="ctr">
              <a:spAutoFit/>
            </a:bodyPr>
            <a:lstStyle>
              <a:lvl1pPr algn="l" defTabSz="426719">
                <a:lnSpc>
                  <a:spcPct val="100000"/>
                </a:lnSpc>
                <a:spcBef>
                  <a:spcPts val="0"/>
                </a:spcBef>
                <a:defRPr sz="2200">
                  <a:solidFill>
                    <a:schemeClr val="accent5">
                      <a:hueOff val="-176146"/>
                      <a:satOff val="3665"/>
                      <a:lumOff val="-13986"/>
                    </a:schemeClr>
                  </a:solidFill>
                  <a:latin typeface="Helvetica Neue"/>
                  <a:ea typeface="Helvetica Neue"/>
                  <a:cs typeface="Helvetica Neue"/>
                  <a:sym typeface="Helvetica Neue"/>
                </a:defRPr>
              </a:lvl1pPr>
            </a:lstStyle>
            <a:p>
              <a:r>
                <a:rPr dirty="0">
                  <a:solidFill>
                    <a:schemeClr val="accent3">
                      <a:lumMod val="75000"/>
                    </a:schemeClr>
                  </a:solidFill>
                  <a:latin typeface="Bahnschrift" panose="020B0502040204020203" pitchFamily="34" charset="0"/>
                </a:rPr>
                <a:t>IPM</a:t>
              </a:r>
            </a:p>
          </p:txBody>
        </p:sp>
        <p:sp>
          <p:nvSpPr>
            <p:cNvPr id="587" name="Angka Harapan…"/>
            <p:cNvSpPr txBox="1"/>
            <p:nvPr/>
          </p:nvSpPr>
          <p:spPr>
            <a:xfrm>
              <a:off x="2133016" y="316179"/>
              <a:ext cx="1414970" cy="4480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26789" tIns="26789" rIns="26789" bIns="26789" numCol="1" anchor="ctr">
              <a:spAutoFit/>
            </a:bodyPr>
            <a:lstStyle/>
            <a:p>
              <a:pPr defTabSz="426719">
                <a:lnSpc>
                  <a:spcPct val="80000"/>
                </a:lnSpc>
                <a:defRPr sz="1600">
                  <a:solidFill>
                    <a:schemeClr val="accent5">
                      <a:hueOff val="-176146"/>
                      <a:satOff val="3665"/>
                      <a:lumOff val="-13986"/>
                    </a:schemeClr>
                  </a:solidFill>
                  <a:latin typeface="Helvetica Neue"/>
                  <a:ea typeface="Helvetica Neue"/>
                  <a:cs typeface="Helvetica Neue"/>
                  <a:sym typeface="Helvetica Neue"/>
                </a:defRPr>
              </a:pPr>
              <a:r>
                <a:rPr sz="1600" dirty="0" err="1">
                  <a:solidFill>
                    <a:schemeClr val="accent3">
                      <a:lumMod val="75000"/>
                    </a:schemeClr>
                  </a:solidFill>
                  <a:latin typeface="Bahnschrift" panose="020B0502040204020203" pitchFamily="34" charset="0"/>
                </a:rPr>
                <a:t>Angka</a:t>
              </a:r>
              <a:r>
                <a:rPr sz="1600" dirty="0">
                  <a:solidFill>
                    <a:schemeClr val="accent3">
                      <a:lumMod val="75000"/>
                    </a:schemeClr>
                  </a:solidFill>
                  <a:latin typeface="Bahnschrift" panose="020B0502040204020203" pitchFamily="34" charset="0"/>
                </a:rPr>
                <a:t> </a:t>
              </a:r>
              <a:r>
                <a:rPr sz="1600" dirty="0" err="1">
                  <a:solidFill>
                    <a:schemeClr val="accent3">
                      <a:lumMod val="75000"/>
                    </a:schemeClr>
                  </a:solidFill>
                  <a:latin typeface="Bahnschrift" panose="020B0502040204020203" pitchFamily="34" charset="0"/>
                </a:rPr>
                <a:t>Harapan</a:t>
              </a:r>
              <a:r>
                <a:rPr sz="1600" dirty="0">
                  <a:solidFill>
                    <a:schemeClr val="accent3">
                      <a:lumMod val="75000"/>
                    </a:schemeClr>
                  </a:solidFill>
                  <a:latin typeface="Bahnschrift" panose="020B0502040204020203" pitchFamily="34" charset="0"/>
                </a:rPr>
                <a:t> </a:t>
              </a:r>
            </a:p>
            <a:p>
              <a:pPr defTabSz="426719">
                <a:lnSpc>
                  <a:spcPct val="80000"/>
                </a:lnSpc>
                <a:defRPr sz="1600">
                  <a:solidFill>
                    <a:schemeClr val="accent5">
                      <a:hueOff val="-176146"/>
                      <a:satOff val="3665"/>
                      <a:lumOff val="-13986"/>
                    </a:schemeClr>
                  </a:solidFill>
                  <a:latin typeface="Helvetica Neue"/>
                  <a:ea typeface="Helvetica Neue"/>
                  <a:cs typeface="Helvetica Neue"/>
                  <a:sym typeface="Helvetica Neue"/>
                </a:defRPr>
              </a:pPr>
              <a:r>
                <a:rPr sz="1600" dirty="0" err="1">
                  <a:solidFill>
                    <a:schemeClr val="accent3">
                      <a:lumMod val="75000"/>
                    </a:schemeClr>
                  </a:solidFill>
                  <a:latin typeface="Bahnschrift" panose="020B0502040204020203" pitchFamily="34" charset="0"/>
                </a:rPr>
                <a:t>Hidup</a:t>
              </a:r>
              <a:r>
                <a:rPr sz="1600" dirty="0">
                  <a:solidFill>
                    <a:schemeClr val="accent3">
                      <a:lumMod val="75000"/>
                    </a:schemeClr>
                  </a:solidFill>
                  <a:latin typeface="Bahnschrift" panose="020B0502040204020203" pitchFamily="34" charset="0"/>
                </a:rPr>
                <a:t> </a:t>
              </a:r>
              <a:r>
                <a:rPr sz="1600" dirty="0" err="1">
                  <a:solidFill>
                    <a:schemeClr val="accent3">
                      <a:lumMod val="75000"/>
                    </a:schemeClr>
                  </a:solidFill>
                  <a:latin typeface="Bahnschrift" panose="020B0502040204020203" pitchFamily="34" charset="0"/>
                </a:rPr>
                <a:t>saat</a:t>
              </a:r>
              <a:r>
                <a:rPr sz="1600" dirty="0">
                  <a:solidFill>
                    <a:schemeClr val="accent3">
                      <a:lumMod val="75000"/>
                    </a:schemeClr>
                  </a:solidFill>
                  <a:latin typeface="Bahnschrift" panose="020B0502040204020203" pitchFamily="34" charset="0"/>
                </a:rPr>
                <a:t> </a:t>
              </a:r>
              <a:r>
                <a:rPr sz="1600" dirty="0" err="1">
                  <a:solidFill>
                    <a:schemeClr val="accent3">
                      <a:lumMod val="75000"/>
                    </a:schemeClr>
                  </a:solidFill>
                  <a:latin typeface="Bahnschrift" panose="020B0502040204020203" pitchFamily="34" charset="0"/>
                </a:rPr>
                <a:t>Lahir</a:t>
              </a:r>
              <a:endParaRPr sz="1600" dirty="0">
                <a:solidFill>
                  <a:schemeClr val="accent3">
                    <a:lumMod val="75000"/>
                  </a:schemeClr>
                </a:solidFill>
                <a:latin typeface="Bahnschrift" panose="020B0502040204020203" pitchFamily="34" charset="0"/>
              </a:endParaRPr>
            </a:p>
          </p:txBody>
        </p:sp>
        <p:sp>
          <p:nvSpPr>
            <p:cNvPr id="588" name="Rata-rata Lama Sekolah"/>
            <p:cNvSpPr txBox="1"/>
            <p:nvPr/>
          </p:nvSpPr>
          <p:spPr>
            <a:xfrm>
              <a:off x="2126539" y="735797"/>
              <a:ext cx="1887337" cy="30032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26789" tIns="26789" rIns="26789" bIns="26789" numCol="1" anchor="ctr">
              <a:spAutoFit/>
            </a:bodyPr>
            <a:lstStyle>
              <a:lvl1pPr algn="l" defTabSz="426719">
                <a:lnSpc>
                  <a:spcPct val="100000"/>
                </a:lnSpc>
                <a:spcBef>
                  <a:spcPts val="0"/>
                </a:spcBef>
                <a:defRPr sz="1600">
                  <a:solidFill>
                    <a:schemeClr val="accent5">
                      <a:hueOff val="-176146"/>
                      <a:satOff val="3665"/>
                      <a:lumOff val="-13986"/>
                    </a:schemeClr>
                  </a:solidFill>
                  <a:latin typeface="Helvetica Neue"/>
                  <a:ea typeface="Helvetica Neue"/>
                  <a:cs typeface="Helvetica Neue"/>
                  <a:sym typeface="Helvetica Neue"/>
                </a:defRPr>
              </a:lvl1pPr>
            </a:lstStyle>
            <a:p>
              <a:r>
                <a:rPr dirty="0">
                  <a:solidFill>
                    <a:schemeClr val="accent3">
                      <a:lumMod val="75000"/>
                    </a:schemeClr>
                  </a:solidFill>
                  <a:latin typeface="Bahnschrift" panose="020B0502040204020203" pitchFamily="34" charset="0"/>
                </a:rPr>
                <a:t>Rata-rata Lama </a:t>
              </a:r>
              <a:r>
                <a:rPr dirty="0" err="1">
                  <a:solidFill>
                    <a:schemeClr val="accent3">
                      <a:lumMod val="75000"/>
                    </a:schemeClr>
                  </a:solidFill>
                  <a:latin typeface="Bahnschrift" panose="020B0502040204020203" pitchFamily="34" charset="0"/>
                </a:rPr>
                <a:t>Sekolah</a:t>
              </a:r>
              <a:endParaRPr dirty="0">
                <a:solidFill>
                  <a:schemeClr val="accent3">
                    <a:lumMod val="75000"/>
                  </a:schemeClr>
                </a:solidFill>
                <a:latin typeface="Bahnschrift" panose="020B0502040204020203" pitchFamily="34" charset="0"/>
              </a:endParaRPr>
            </a:p>
          </p:txBody>
        </p:sp>
        <p:sp>
          <p:nvSpPr>
            <p:cNvPr id="589" name="Pengeluaran per Kapita per tahun yang Disesuaikan"/>
            <p:cNvSpPr txBox="1"/>
            <p:nvPr/>
          </p:nvSpPr>
          <p:spPr>
            <a:xfrm>
              <a:off x="2126539" y="1338275"/>
              <a:ext cx="2663569" cy="46050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26789" tIns="26789" rIns="26789" bIns="26789" numCol="1" anchor="ctr">
              <a:spAutoFit/>
            </a:bodyPr>
            <a:lstStyle>
              <a:lvl1pPr algn="l" defTabSz="426719">
                <a:lnSpc>
                  <a:spcPct val="80000"/>
                </a:lnSpc>
                <a:spcBef>
                  <a:spcPts val="0"/>
                </a:spcBef>
                <a:defRPr sz="1600">
                  <a:solidFill>
                    <a:schemeClr val="accent5">
                      <a:hueOff val="-176146"/>
                      <a:satOff val="3665"/>
                      <a:lumOff val="-13986"/>
                    </a:schemeClr>
                  </a:solidFill>
                  <a:latin typeface="Helvetica Neue"/>
                  <a:ea typeface="Helvetica Neue"/>
                  <a:cs typeface="Helvetica Neue"/>
                  <a:sym typeface="Helvetica Neue"/>
                </a:defRPr>
              </a:lvl1pPr>
            </a:lstStyle>
            <a:p>
              <a:r>
                <a:rPr dirty="0" err="1">
                  <a:solidFill>
                    <a:schemeClr val="accent3">
                      <a:lumMod val="75000"/>
                    </a:schemeClr>
                  </a:solidFill>
                  <a:latin typeface="Bahnschrift" panose="020B0502040204020203" pitchFamily="34" charset="0"/>
                </a:rPr>
                <a:t>Pengeluaran</a:t>
              </a:r>
              <a:r>
                <a:rPr dirty="0">
                  <a:solidFill>
                    <a:schemeClr val="accent3">
                      <a:lumMod val="75000"/>
                    </a:schemeClr>
                  </a:solidFill>
                  <a:latin typeface="Bahnschrift" panose="020B0502040204020203" pitchFamily="34" charset="0"/>
                </a:rPr>
                <a:t> per </a:t>
              </a:r>
              <a:r>
                <a:rPr dirty="0" err="1">
                  <a:solidFill>
                    <a:schemeClr val="accent3">
                      <a:lumMod val="75000"/>
                    </a:schemeClr>
                  </a:solidFill>
                  <a:latin typeface="Bahnschrift" panose="020B0502040204020203" pitchFamily="34" charset="0"/>
                </a:rPr>
                <a:t>Kapita</a:t>
              </a:r>
              <a:r>
                <a:rPr dirty="0">
                  <a:solidFill>
                    <a:schemeClr val="accent3">
                      <a:lumMod val="75000"/>
                    </a:schemeClr>
                  </a:solidFill>
                  <a:latin typeface="Bahnschrift" panose="020B0502040204020203" pitchFamily="34" charset="0"/>
                </a:rPr>
                <a:t> per </a:t>
              </a:r>
              <a:r>
                <a:rPr dirty="0" err="1">
                  <a:solidFill>
                    <a:schemeClr val="accent3">
                      <a:lumMod val="75000"/>
                    </a:schemeClr>
                  </a:solidFill>
                  <a:latin typeface="Bahnschrift" panose="020B0502040204020203" pitchFamily="34" charset="0"/>
                </a:rPr>
                <a:t>tahun</a:t>
              </a:r>
              <a:r>
                <a:rPr dirty="0">
                  <a:solidFill>
                    <a:schemeClr val="accent3">
                      <a:lumMod val="75000"/>
                    </a:schemeClr>
                  </a:solidFill>
                  <a:latin typeface="Bahnschrift" panose="020B0502040204020203" pitchFamily="34" charset="0"/>
                </a:rPr>
                <a:t> yang </a:t>
              </a:r>
              <a:r>
                <a:rPr dirty="0" err="1">
                  <a:solidFill>
                    <a:schemeClr val="accent3">
                      <a:lumMod val="75000"/>
                    </a:schemeClr>
                  </a:solidFill>
                  <a:latin typeface="Bahnschrift" panose="020B0502040204020203" pitchFamily="34" charset="0"/>
                </a:rPr>
                <a:t>Disesuaikan</a:t>
              </a:r>
              <a:endParaRPr dirty="0">
                <a:solidFill>
                  <a:schemeClr val="accent3">
                    <a:lumMod val="75000"/>
                  </a:schemeClr>
                </a:solidFill>
                <a:latin typeface="Bahnschrift" panose="020B0502040204020203" pitchFamily="34" charset="0"/>
              </a:endParaRPr>
            </a:p>
          </p:txBody>
        </p:sp>
        <p:sp>
          <p:nvSpPr>
            <p:cNvPr id="590" name="12,72 tahun"/>
            <p:cNvSpPr txBox="1"/>
            <p:nvPr/>
          </p:nvSpPr>
          <p:spPr>
            <a:xfrm>
              <a:off x="207924" y="941825"/>
              <a:ext cx="1393169" cy="4234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26789" tIns="26789" rIns="26789" bIns="26789" numCol="1" anchor="ctr">
              <a:spAutoFit/>
            </a:bodyPr>
            <a:lstStyle/>
            <a:p>
              <a:pPr defTabSz="426719">
                <a:defRPr sz="2400">
                  <a:solidFill>
                    <a:schemeClr val="accent5">
                      <a:hueOff val="-176146"/>
                      <a:satOff val="3665"/>
                      <a:lumOff val="-13986"/>
                    </a:schemeClr>
                  </a:solidFill>
                  <a:latin typeface="Helvetica Neue Bold Condensed"/>
                  <a:ea typeface="Helvetica Neue Bold Condensed"/>
                  <a:cs typeface="Helvetica Neue Bold Condensed"/>
                  <a:sym typeface="Helvetica Neue Bold Condensed"/>
                </a:defRPr>
              </a:pPr>
              <a:r>
                <a:rPr sz="2400" dirty="0">
                  <a:solidFill>
                    <a:schemeClr val="accent3">
                      <a:lumMod val="75000"/>
                    </a:schemeClr>
                  </a:solidFill>
                  <a:latin typeface="Bahnschrift" panose="020B0502040204020203" pitchFamily="34" charset="0"/>
                </a:rPr>
                <a:t>12,72 </a:t>
              </a:r>
              <a:r>
                <a:rPr sz="2400" dirty="0" err="1">
                  <a:solidFill>
                    <a:schemeClr val="accent3">
                      <a:lumMod val="75000"/>
                    </a:schemeClr>
                  </a:solidFill>
                  <a:latin typeface="Bahnschrift" panose="020B0502040204020203" pitchFamily="34" charset="0"/>
                </a:rPr>
                <a:t>tahun</a:t>
              </a:r>
              <a:endParaRPr sz="2400" dirty="0">
                <a:solidFill>
                  <a:schemeClr val="accent3">
                    <a:lumMod val="75000"/>
                  </a:schemeClr>
                </a:solidFill>
                <a:latin typeface="Bahnschrift" panose="020B0502040204020203" pitchFamily="34" charset="0"/>
              </a:endParaRPr>
            </a:p>
          </p:txBody>
        </p:sp>
        <p:sp>
          <p:nvSpPr>
            <p:cNvPr id="591" name="Harapan Lama Sekolah"/>
            <p:cNvSpPr txBox="1"/>
            <p:nvPr/>
          </p:nvSpPr>
          <p:spPr>
            <a:xfrm>
              <a:off x="2122653" y="1009194"/>
              <a:ext cx="1828887" cy="30032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26789" tIns="26789" rIns="26789" bIns="26789" numCol="1" anchor="ctr">
              <a:spAutoFit/>
            </a:bodyPr>
            <a:lstStyle>
              <a:lvl1pPr algn="l" defTabSz="426719">
                <a:lnSpc>
                  <a:spcPct val="100000"/>
                </a:lnSpc>
                <a:spcBef>
                  <a:spcPts val="0"/>
                </a:spcBef>
                <a:defRPr sz="1600">
                  <a:solidFill>
                    <a:schemeClr val="accent5">
                      <a:hueOff val="-176146"/>
                      <a:satOff val="3665"/>
                      <a:lumOff val="-13986"/>
                    </a:schemeClr>
                  </a:solidFill>
                  <a:latin typeface="Helvetica Neue"/>
                  <a:ea typeface="Helvetica Neue"/>
                  <a:cs typeface="Helvetica Neue"/>
                  <a:sym typeface="Helvetica Neue"/>
                </a:defRPr>
              </a:lvl1pPr>
            </a:lstStyle>
            <a:p>
              <a:r>
                <a:rPr dirty="0" err="1">
                  <a:solidFill>
                    <a:schemeClr val="accent3">
                      <a:lumMod val="75000"/>
                    </a:schemeClr>
                  </a:solidFill>
                  <a:latin typeface="Bahnschrift" panose="020B0502040204020203" pitchFamily="34" charset="0"/>
                </a:rPr>
                <a:t>Harapan</a:t>
              </a:r>
              <a:r>
                <a:rPr dirty="0">
                  <a:solidFill>
                    <a:schemeClr val="accent3">
                      <a:lumMod val="75000"/>
                    </a:schemeClr>
                  </a:solidFill>
                  <a:latin typeface="Bahnschrift" panose="020B0502040204020203" pitchFamily="34" charset="0"/>
                </a:rPr>
                <a:t> Lama </a:t>
              </a:r>
              <a:r>
                <a:rPr dirty="0" err="1">
                  <a:solidFill>
                    <a:schemeClr val="accent3">
                      <a:lumMod val="75000"/>
                    </a:schemeClr>
                  </a:solidFill>
                  <a:latin typeface="Bahnschrift" panose="020B0502040204020203" pitchFamily="34" charset="0"/>
                </a:rPr>
                <a:t>Sekolah</a:t>
              </a:r>
              <a:endParaRPr dirty="0">
                <a:solidFill>
                  <a:schemeClr val="accent3">
                    <a:lumMod val="75000"/>
                  </a:schemeClr>
                </a:solidFill>
                <a:latin typeface="Bahnschrift" panose="020B0502040204020203" pitchFamily="34" charset="0"/>
              </a:endParaRPr>
            </a:p>
          </p:txBody>
        </p:sp>
        <p:sp>
          <p:nvSpPr>
            <p:cNvPr id="592" name="Circle"/>
            <p:cNvSpPr/>
            <p:nvPr/>
          </p:nvSpPr>
          <p:spPr>
            <a:xfrm>
              <a:off x="0" y="1083691"/>
              <a:ext cx="165100" cy="165101"/>
            </a:xfrm>
            <a:prstGeom prst="ellipse">
              <a:avLst/>
            </a:prstGeom>
            <a:solidFill>
              <a:srgbClr val="53585F"/>
            </a:solidFill>
            <a:ln w="3175" cap="flat">
              <a:noFill/>
              <a:miter lim="400000"/>
            </a:ln>
            <a:effectLst/>
          </p:spPr>
          <p:txBody>
            <a:bodyPr wrap="square" lIns="26789" tIns="26789" rIns="26789" bIns="26789" numCol="1" anchor="ctr">
              <a:noAutofit/>
            </a:bodyPr>
            <a:lstStyle/>
            <a:p>
              <a:pPr defTabSz="383381">
                <a:defRPr sz="1200">
                  <a:solidFill>
                    <a:srgbClr val="53585F"/>
                  </a:solidFill>
                  <a:latin typeface="Avenir Next Medium"/>
                  <a:ea typeface="Avenir Next Medium"/>
                  <a:cs typeface="Avenir Next Medium"/>
                  <a:sym typeface="Avenir Next Medium"/>
                </a:defRPr>
              </a:pPr>
              <a:endParaRPr sz="1200">
                <a:solidFill>
                  <a:schemeClr val="accent3">
                    <a:lumMod val="75000"/>
                  </a:schemeClr>
                </a:solidFill>
                <a:latin typeface="Bahnschrift" panose="020B0502040204020203" pitchFamily="34" charset="0"/>
              </a:endParaRPr>
            </a:p>
          </p:txBody>
        </p:sp>
      </p:grpSp>
      <p:sp>
        <p:nvSpPr>
          <p:cNvPr id="594" name="Tren  IPM Indonesia…"/>
          <p:cNvSpPr txBox="1"/>
          <p:nvPr/>
        </p:nvSpPr>
        <p:spPr>
          <a:xfrm>
            <a:off x="198803" y="3466461"/>
            <a:ext cx="1982386" cy="423433"/>
          </a:xfrm>
          <a:prstGeom prst="rect">
            <a:avLst/>
          </a:prstGeom>
          <a:ln w="3175">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defTabSz="426719">
              <a:lnSpc>
                <a:spcPct val="80000"/>
              </a:lnSpc>
              <a:defRPr sz="1600"/>
            </a:pPr>
            <a:r>
              <a:rPr sz="1600" b="1" dirty="0" err="1">
                <a:latin typeface="Helvetica Neue"/>
                <a:ea typeface="Helvetica Neue"/>
                <a:cs typeface="Helvetica Neue"/>
                <a:sym typeface="Helvetica Neue"/>
              </a:rPr>
              <a:t>Tren</a:t>
            </a:r>
            <a:r>
              <a:rPr sz="1600" b="1" dirty="0">
                <a:latin typeface="Helvetica Neue"/>
                <a:ea typeface="Helvetica Neue"/>
                <a:cs typeface="Helvetica Neue"/>
                <a:sym typeface="Helvetica Neue"/>
              </a:rPr>
              <a:t>  IPM Indonesia</a:t>
            </a:r>
          </a:p>
          <a:p>
            <a:pPr defTabSz="426719">
              <a:lnSpc>
                <a:spcPct val="80000"/>
              </a:lnSpc>
            </a:pPr>
            <a:r>
              <a:rPr sz="1400" dirty="0" err="1"/>
              <a:t>sumber</a:t>
            </a:r>
            <a:r>
              <a:rPr sz="1400" dirty="0"/>
              <a:t> : BPS</a:t>
            </a:r>
          </a:p>
        </p:txBody>
      </p:sp>
      <p:sp>
        <p:nvSpPr>
          <p:cNvPr id="595" name="Human Development Index 2015…"/>
          <p:cNvSpPr txBox="1"/>
          <p:nvPr/>
        </p:nvSpPr>
        <p:spPr>
          <a:xfrm>
            <a:off x="6175851" y="1698467"/>
            <a:ext cx="3199193" cy="423433"/>
          </a:xfrm>
          <a:prstGeom prst="rect">
            <a:avLst/>
          </a:prstGeom>
          <a:ln w="3175">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defTabSz="426719">
              <a:lnSpc>
                <a:spcPct val="80000"/>
              </a:lnSpc>
              <a:defRPr sz="1600"/>
            </a:pPr>
            <a:r>
              <a:rPr sz="1600" b="1" dirty="0">
                <a:latin typeface="Helvetica Neue"/>
                <a:ea typeface="Helvetica Neue"/>
                <a:cs typeface="Helvetica Neue"/>
                <a:sym typeface="Helvetica Neue"/>
              </a:rPr>
              <a:t>Human Development Index 2015</a:t>
            </a:r>
          </a:p>
          <a:p>
            <a:pPr defTabSz="426719">
              <a:lnSpc>
                <a:spcPct val="80000"/>
              </a:lnSpc>
            </a:pPr>
            <a:r>
              <a:rPr sz="1400" dirty="0" err="1"/>
              <a:t>sumber</a:t>
            </a:r>
            <a:r>
              <a:rPr sz="1400" dirty="0"/>
              <a:t> : UNDP</a:t>
            </a:r>
          </a:p>
        </p:txBody>
      </p:sp>
      <p:sp>
        <p:nvSpPr>
          <p:cNvPr id="596" name="HDI dan PISA Score Indonesia 2015"/>
          <p:cNvSpPr txBox="1"/>
          <p:nvPr/>
        </p:nvSpPr>
        <p:spPr>
          <a:xfrm>
            <a:off x="120688" y="870043"/>
            <a:ext cx="9692746" cy="736701"/>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lvl1pPr algn="l">
              <a:lnSpc>
                <a:spcPct val="80000"/>
              </a:lnSpc>
              <a:spcBef>
                <a:spcPts val="0"/>
              </a:spcBef>
              <a:defRPr sz="3600" cap="all">
                <a:latin typeface="Avenir Next"/>
                <a:ea typeface="Avenir Next"/>
                <a:cs typeface="Avenir Next"/>
                <a:sym typeface="Avenir Next"/>
              </a:defRPr>
            </a:lvl1pPr>
          </a:lstStyle>
          <a:p>
            <a:pPr algn="ctr"/>
            <a:r>
              <a:rPr lang="en-ID" sz="2400" b="1" dirty="0"/>
              <a:t>PERINGKAT </a:t>
            </a:r>
            <a:r>
              <a:rPr sz="2400" b="1" dirty="0"/>
              <a:t>HDI Indonesia 2015</a:t>
            </a:r>
          </a:p>
        </p:txBody>
      </p:sp>
      <p:sp>
        <p:nvSpPr>
          <p:cNvPr id="38" name="Rectangle 37"/>
          <p:cNvSpPr>
            <a:spLocks noChangeArrowheads="1"/>
          </p:cNvSpPr>
          <p:nvPr/>
        </p:nvSpPr>
        <p:spPr bwMode="auto">
          <a:xfrm>
            <a:off x="37266" y="47887"/>
            <a:ext cx="9884800" cy="595483"/>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sv-SE" altLang="en-US" sz="2000" b="1" dirty="0">
                <a:solidFill>
                  <a:srgbClr val="FFFF00"/>
                </a:solidFill>
                <a:latin typeface="Century Gothic" panose="020B0502020202020204" pitchFamily="34" charset="0"/>
              </a:rPr>
              <a:t>TANTANGAN PEMBANGUNAN SUMBER DAYA MANUSIA</a:t>
            </a:r>
          </a:p>
          <a:p>
            <a:pPr algn="ctr"/>
            <a:r>
              <a:rPr lang="en-US" sz="1400" dirty="0">
                <a:solidFill>
                  <a:prstClr val="white"/>
                </a:solidFill>
                <a:latin typeface="Century Gothic" panose="020B0502020202020204" pitchFamily="34" charset="0"/>
              </a:rPr>
              <a:t>…</a:t>
            </a:r>
            <a:r>
              <a:rPr lang="en-US" sz="1400" dirty="0" err="1">
                <a:solidFill>
                  <a:prstClr val="white"/>
                </a:solidFill>
                <a:latin typeface="Century Gothic" panose="020B0502020202020204" pitchFamily="34" charset="0"/>
              </a:rPr>
              <a:t>meski</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meningkat</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kualitas</a:t>
            </a:r>
            <a:r>
              <a:rPr lang="en-US" sz="1400" dirty="0">
                <a:solidFill>
                  <a:prstClr val="white"/>
                </a:solidFill>
                <a:latin typeface="Century Gothic" panose="020B0502020202020204" pitchFamily="34" charset="0"/>
              </a:rPr>
              <a:t> SDM Indonesia </a:t>
            </a:r>
            <a:r>
              <a:rPr lang="en-US" sz="1400" dirty="0" err="1">
                <a:solidFill>
                  <a:prstClr val="white"/>
                </a:solidFill>
                <a:latin typeface="Century Gothic" panose="020B0502020202020204" pitchFamily="34" charset="0"/>
              </a:rPr>
              <a:t>masih</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tertinggal</a:t>
            </a:r>
            <a:endParaRPr lang="en-US" sz="1400" dirty="0">
              <a:solidFill>
                <a:prstClr val="white"/>
              </a:solidFill>
              <a:latin typeface="Century Gothic" panose="020B0502020202020204" pitchFamily="34" charset="0"/>
            </a:endParaRPr>
          </a:p>
        </p:txBody>
      </p:sp>
    </p:spTree>
    <p:extLst>
      <p:ext uri="{BB962C8B-B14F-4D97-AF65-F5344CB8AC3E}">
        <p14:creationId xmlns:p14="http://schemas.microsoft.com/office/powerpoint/2010/main" xmlns="" val="44562879"/>
      </p:ext>
    </p:extLst>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574"/>
                                        </p:tgtEl>
                                        <p:attrNameLst>
                                          <p:attrName>style.visibility</p:attrName>
                                        </p:attrNameLst>
                                      </p:cBhvr>
                                      <p:to>
                                        <p:strVal val="visible"/>
                                      </p:to>
                                    </p:set>
                                    <p:animEffect transition="in" filter="wipe(left)">
                                      <p:cBhvr>
                                        <p:cTn id="7" dur="1000"/>
                                        <p:tgtEl>
                                          <p:spTgt spid="574"/>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p:tmAbs val="0"/>
                                  </p:iterate>
                                  <p:childTnLst>
                                    <p:set>
                                      <p:cBhvr>
                                        <p:cTn id="10" fill="hold"/>
                                        <p:tgtEl>
                                          <p:spTgt spid="594"/>
                                        </p:tgtEl>
                                        <p:attrNameLst>
                                          <p:attrName>style.visibility</p:attrName>
                                        </p:attrNameLst>
                                      </p:cBhvr>
                                      <p:to>
                                        <p:strVal val="visible"/>
                                      </p:to>
                                    </p:set>
                                    <p:animEffect transition="in" filter="wipe(left)">
                                      <p:cBhvr>
                                        <p:cTn id="11" dur="1000"/>
                                        <p:tgtEl>
                                          <p:spTgt spid="594"/>
                                        </p:tgtEl>
                                      </p:cBhvr>
                                    </p:animEffect>
                                  </p:childTnLst>
                                </p:cTn>
                              </p:par>
                            </p:childTnLst>
                          </p:cTn>
                        </p:par>
                        <p:par>
                          <p:cTn id="12" fill="hold">
                            <p:stCondLst>
                              <p:cond delay="2000"/>
                            </p:stCondLst>
                            <p:childTnLst>
                              <p:par>
                                <p:cTn id="13" presetID="22" presetClass="entr" presetSubtype="8" fill="hold" grpId="0" nodeType="afterEffect">
                                  <p:stCondLst>
                                    <p:cond delay="0"/>
                                  </p:stCondLst>
                                  <p:iterate>
                                    <p:tmAbs val="0"/>
                                  </p:iterate>
                                  <p:childTnLst>
                                    <p:set>
                                      <p:cBhvr>
                                        <p:cTn id="14" fill="hold"/>
                                        <p:tgtEl>
                                          <p:spTgt spid="2"/>
                                        </p:tgtEl>
                                        <p:attrNameLst>
                                          <p:attrName>style.visibility</p:attrName>
                                        </p:attrNameLst>
                                      </p:cBhvr>
                                      <p:to>
                                        <p:strVal val="visible"/>
                                      </p:to>
                                    </p:set>
                                    <p:animEffect transition="in" filter="wipe(left)">
                                      <p:cBhvr>
                                        <p:cTn id="15" dur="1000"/>
                                        <p:tgtEl>
                                          <p:spTgt spid="2"/>
                                        </p:tgtEl>
                                      </p:cBhvr>
                                    </p:animEffect>
                                  </p:childTnLst>
                                </p:cTn>
                              </p:par>
                            </p:childTnLst>
                          </p:cTn>
                        </p:par>
                        <p:par>
                          <p:cTn id="16" fill="hold">
                            <p:stCondLst>
                              <p:cond delay="3000"/>
                            </p:stCondLst>
                            <p:childTnLst>
                              <p:par>
                                <p:cTn id="17" presetID="22" presetClass="entr" presetSubtype="8" fill="hold" grpId="0" nodeType="afterEffect">
                                  <p:stCondLst>
                                    <p:cond delay="0"/>
                                  </p:stCondLst>
                                  <p:iterate>
                                    <p:tmAbs val="0"/>
                                  </p:iterate>
                                  <p:childTnLst>
                                    <p:set>
                                      <p:cBhvr>
                                        <p:cTn id="18" fill="hold"/>
                                        <p:tgtEl>
                                          <p:spTgt spid="575"/>
                                        </p:tgtEl>
                                        <p:attrNameLst>
                                          <p:attrName>style.visibility</p:attrName>
                                        </p:attrNameLst>
                                      </p:cBhvr>
                                      <p:to>
                                        <p:strVal val="visible"/>
                                      </p:to>
                                    </p:set>
                                    <p:animEffect transition="in" filter="wipe(left)">
                                      <p:cBhvr>
                                        <p:cTn id="19" dur="1000"/>
                                        <p:tgtEl>
                                          <p:spTgt spid="575"/>
                                        </p:tgtEl>
                                      </p:cBhvr>
                                    </p:animEffect>
                                  </p:childTnLst>
                                </p:cTn>
                              </p:par>
                            </p:childTnLst>
                          </p:cTn>
                        </p:par>
                        <p:par>
                          <p:cTn id="20" fill="hold">
                            <p:stCondLst>
                              <p:cond delay="4000"/>
                            </p:stCondLst>
                            <p:childTnLst>
                              <p:par>
                                <p:cTn id="21" presetID="22" presetClass="entr" presetSubtype="8" fill="hold" grpId="0" nodeType="afterEffect">
                                  <p:stCondLst>
                                    <p:cond delay="0"/>
                                  </p:stCondLst>
                                  <p:iterate>
                                    <p:tmAbs val="0"/>
                                  </p:iterate>
                                  <p:childTnLst>
                                    <p:set>
                                      <p:cBhvr>
                                        <p:cTn id="22" fill="hold"/>
                                        <p:tgtEl>
                                          <p:spTgt spid="595"/>
                                        </p:tgtEl>
                                        <p:attrNameLst>
                                          <p:attrName>style.visibility</p:attrName>
                                        </p:attrNameLst>
                                      </p:cBhvr>
                                      <p:to>
                                        <p:strVal val="visible"/>
                                      </p:to>
                                    </p:set>
                                    <p:animEffect transition="in" filter="wipe(left)">
                                      <p:cBhvr>
                                        <p:cTn id="23" dur="1000"/>
                                        <p:tgtEl>
                                          <p:spTgt spid="595"/>
                                        </p:tgtEl>
                                      </p:cBhvr>
                                    </p:animEffect>
                                  </p:childTnLst>
                                </p:cTn>
                              </p:par>
                            </p:childTnLst>
                          </p:cTn>
                        </p:par>
                        <p:par>
                          <p:cTn id="24" fill="hold">
                            <p:stCondLst>
                              <p:cond delay="5000"/>
                            </p:stCondLst>
                            <p:childTnLst>
                              <p:par>
                                <p:cTn id="25" presetID="4" presetClass="entr" presetSubtype="32" fill="hold" grpId="0" nodeType="afterEffect">
                                  <p:stCondLst>
                                    <p:cond delay="0"/>
                                  </p:stCondLst>
                                  <p:iterate>
                                    <p:tmAbs val="0"/>
                                  </p:iterate>
                                  <p:childTnLst>
                                    <p:set>
                                      <p:cBhvr>
                                        <p:cTn id="26" fill="hold"/>
                                        <p:tgtEl>
                                          <p:spTgt spid="576"/>
                                        </p:tgtEl>
                                        <p:attrNameLst>
                                          <p:attrName>style.visibility</p:attrName>
                                        </p:attrNameLst>
                                      </p:cBhvr>
                                      <p:to>
                                        <p:strVal val="visible"/>
                                      </p:to>
                                    </p:set>
                                    <p:animEffect transition="in" filter="box(out)">
                                      <p:cBhvr>
                                        <p:cTn id="27" dur="1000"/>
                                        <p:tgtEl>
                                          <p:spTgt spid="576"/>
                                        </p:tgtEl>
                                      </p:cBhvr>
                                    </p:animEffect>
                                  </p:childTnLst>
                                </p:cTn>
                              </p:par>
                            </p:childTnLst>
                          </p:cTn>
                        </p:par>
                        <p:par>
                          <p:cTn id="28" fill="hold">
                            <p:stCondLst>
                              <p:cond delay="6000"/>
                            </p:stCondLst>
                            <p:childTnLst>
                              <p:par>
                                <p:cTn id="29" presetID="22" presetClass="entr" presetSubtype="2" fill="hold" grpId="0" nodeType="afterEffect">
                                  <p:stCondLst>
                                    <p:cond delay="0"/>
                                  </p:stCondLst>
                                  <p:iterate>
                                    <p:tmAbs val="0"/>
                                  </p:iterate>
                                  <p:childTnLst>
                                    <p:set>
                                      <p:cBhvr>
                                        <p:cTn id="30" fill="hold"/>
                                        <p:tgtEl>
                                          <p:spTgt spid="577"/>
                                        </p:tgtEl>
                                        <p:attrNameLst>
                                          <p:attrName>style.visibility</p:attrName>
                                        </p:attrNameLst>
                                      </p:cBhvr>
                                      <p:to>
                                        <p:strVal val="visible"/>
                                      </p:to>
                                    </p:set>
                                    <p:animEffect transition="in" filter="wipe(right)">
                                      <p:cBhvr>
                                        <p:cTn id="31" dur="1000"/>
                                        <p:tgtEl>
                                          <p:spTgt spid="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 grpId="0" advAuto="0"/>
      <p:bldP spid="575" grpId="0" advAuto="0"/>
      <p:bldP spid="576" grpId="0" animBg="1" advAuto="0"/>
      <p:bldP spid="577" grpId="0" animBg="1" advAuto="0"/>
      <p:bldP spid="2" grpId="0" advAuto="0"/>
      <p:bldP spid="594" grpId="0" animBg="1" advAuto="0"/>
      <p:bldP spid="595"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p:cNvSpPr>
            <a:spLocks noChangeArrowheads="1"/>
          </p:cNvSpPr>
          <p:nvPr/>
        </p:nvSpPr>
        <p:spPr bwMode="auto">
          <a:xfrm>
            <a:off x="37266" y="-27383"/>
            <a:ext cx="9884800" cy="380039"/>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sv-SE" altLang="en-US" sz="2000" b="1" dirty="0">
                <a:solidFill>
                  <a:srgbClr val="FFFF00"/>
                </a:solidFill>
                <a:latin typeface="Century Gothic" panose="020B0502020202020204" pitchFamily="34" charset="0"/>
              </a:rPr>
              <a:t>TANTANGAN PEMBANGUNAN SUMBER DAYA MANUSIA</a:t>
            </a:r>
            <a:endParaRPr lang="fi-FI" altLang="en-US" sz="2000" b="1" dirty="0">
              <a:solidFill>
                <a:srgbClr val="FFFF00"/>
              </a:solidFill>
              <a:latin typeface="Century Gothic" panose="020B0502020202020204" pitchFamily="34" charset="0"/>
            </a:endParaRPr>
          </a:p>
        </p:txBody>
      </p:sp>
      <p:sp>
        <p:nvSpPr>
          <p:cNvPr id="28" name="TextBox 27"/>
          <p:cNvSpPr txBox="1"/>
          <p:nvPr/>
        </p:nvSpPr>
        <p:spPr>
          <a:xfrm>
            <a:off x="37266" y="312911"/>
            <a:ext cx="9884800" cy="307777"/>
          </a:xfrm>
          <a:prstGeom prst="rect">
            <a:avLst/>
          </a:prstGeom>
          <a:noFill/>
        </p:spPr>
        <p:txBody>
          <a:bodyPr wrap="square" rtlCol="0">
            <a:spAutoFit/>
          </a:bodyPr>
          <a:lstStyle/>
          <a:p>
            <a:pPr algn="ctr"/>
            <a:r>
              <a:rPr lang="en-US" sz="1400" dirty="0">
                <a:solidFill>
                  <a:prstClr val="white"/>
                </a:solidFill>
                <a:latin typeface="Century Gothic" panose="020B0502020202020204" pitchFamily="34" charset="0"/>
              </a:rPr>
              <a:t>…</a:t>
            </a:r>
            <a:r>
              <a:rPr lang="en-US" sz="1400" dirty="0" err="1">
                <a:solidFill>
                  <a:prstClr val="white"/>
                </a:solidFill>
                <a:latin typeface="Century Gothic" panose="020B0502020202020204" pitchFamily="34" charset="0"/>
              </a:rPr>
              <a:t>kemampuan</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sains</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matematika</a:t>
            </a:r>
            <a:r>
              <a:rPr lang="en-US" sz="1400" dirty="0">
                <a:solidFill>
                  <a:prstClr val="white"/>
                </a:solidFill>
                <a:latin typeface="Century Gothic" panose="020B0502020202020204" pitchFamily="34" charset="0"/>
              </a:rPr>
              <a:t>, &amp; </a:t>
            </a:r>
            <a:r>
              <a:rPr lang="en-US" sz="1400" dirty="0" err="1">
                <a:solidFill>
                  <a:prstClr val="white"/>
                </a:solidFill>
                <a:latin typeface="Century Gothic" panose="020B0502020202020204" pitchFamily="34" charset="0"/>
              </a:rPr>
              <a:t>membaca</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pelajar</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kita</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termasuk</a:t>
            </a:r>
            <a:r>
              <a:rPr lang="en-US" sz="1400" dirty="0">
                <a:solidFill>
                  <a:prstClr val="white"/>
                </a:solidFill>
                <a:latin typeface="Century Gothic" panose="020B0502020202020204" pitchFamily="34" charset="0"/>
              </a:rPr>
              <a:t> paling </a:t>
            </a:r>
            <a:r>
              <a:rPr lang="en-US" sz="1400" dirty="0" err="1">
                <a:solidFill>
                  <a:prstClr val="white"/>
                </a:solidFill>
                <a:latin typeface="Century Gothic" panose="020B0502020202020204" pitchFamily="34" charset="0"/>
              </a:rPr>
              <a:t>rendah</a:t>
            </a:r>
            <a:endParaRPr lang="en-US" sz="1400" dirty="0">
              <a:solidFill>
                <a:prstClr val="white"/>
              </a:solidFill>
              <a:latin typeface="Century Gothic" panose="020B0502020202020204" pitchFamily="34" charset="0"/>
            </a:endParaRPr>
          </a:p>
        </p:txBody>
      </p:sp>
      <p:sp>
        <p:nvSpPr>
          <p:cNvPr id="598" name="Slide Number"/>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11</a:t>
            </a:fld>
            <a:endParaRPr/>
          </a:p>
        </p:txBody>
      </p:sp>
      <p:sp>
        <p:nvSpPr>
          <p:cNvPr id="599" name="Rectangle"/>
          <p:cNvSpPr/>
          <p:nvPr/>
        </p:nvSpPr>
        <p:spPr>
          <a:xfrm>
            <a:off x="174050" y="5755978"/>
            <a:ext cx="5658553" cy="251621"/>
          </a:xfrm>
          <a:prstGeom prst="rect">
            <a:avLst/>
          </a:prstGeom>
          <a:ln w="12700">
            <a:solidFill>
              <a:schemeClr val="accent2">
                <a:hueOff val="-554920"/>
                <a:satOff val="-21482"/>
                <a:lumOff val="-6228"/>
              </a:schemeClr>
            </a:solidFill>
            <a:miter lim="400000"/>
          </a:ln>
        </p:spPr>
        <p:txBody>
          <a:bodyPr lIns="26789" tIns="26789" rIns="26789" bIns="26789" anchor="ctr"/>
          <a:lstStyle/>
          <a:p>
            <a:pPr defTabSz="383381">
              <a:defRPr sz="1200">
                <a:solidFill>
                  <a:srgbClr val="FFFFFF"/>
                </a:solidFill>
                <a:latin typeface="Avenir Next Medium"/>
                <a:ea typeface="Avenir Next Medium"/>
                <a:cs typeface="Avenir Next Medium"/>
                <a:sym typeface="Avenir Next Medium"/>
              </a:defRPr>
            </a:pPr>
            <a:endParaRPr sz="1200"/>
          </a:p>
        </p:txBody>
      </p:sp>
      <p:sp>
        <p:nvSpPr>
          <p:cNvPr id="600" name="Programme for International Student Assessment Score…"/>
          <p:cNvSpPr txBox="1"/>
          <p:nvPr/>
        </p:nvSpPr>
        <p:spPr>
          <a:xfrm>
            <a:off x="78615" y="1473600"/>
            <a:ext cx="5520726" cy="472677"/>
          </a:xfrm>
          <a:prstGeom prst="rect">
            <a:avLst/>
          </a:prstGeom>
          <a:ln w="3175">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defTabSz="426719">
              <a:lnSpc>
                <a:spcPct val="80000"/>
              </a:lnSpc>
              <a:defRPr sz="1600"/>
            </a:pPr>
            <a:r>
              <a:rPr sz="1600" b="1" dirty="0" err="1">
                <a:latin typeface="Helvetica Neue"/>
                <a:ea typeface="Helvetica Neue"/>
                <a:cs typeface="Helvetica Neue"/>
                <a:sym typeface="Helvetica Neue"/>
              </a:rPr>
              <a:t>Programme</a:t>
            </a:r>
            <a:r>
              <a:rPr sz="1600" b="1" dirty="0">
                <a:latin typeface="Helvetica Neue"/>
                <a:ea typeface="Helvetica Neue"/>
                <a:cs typeface="Helvetica Neue"/>
                <a:sym typeface="Helvetica Neue"/>
              </a:rPr>
              <a:t> for International Student Assessment Score</a:t>
            </a:r>
          </a:p>
          <a:p>
            <a:pPr defTabSz="426719">
              <a:lnSpc>
                <a:spcPct val="80000"/>
              </a:lnSpc>
            </a:pPr>
            <a:r>
              <a:rPr dirty="0" err="1"/>
              <a:t>sumber</a:t>
            </a:r>
            <a:r>
              <a:rPr dirty="0"/>
              <a:t> : OECD</a:t>
            </a:r>
          </a:p>
        </p:txBody>
      </p:sp>
      <p:grpSp>
        <p:nvGrpSpPr>
          <p:cNvPr id="2" name="Group"/>
          <p:cNvGrpSpPr/>
          <p:nvPr/>
        </p:nvGrpSpPr>
        <p:grpSpPr>
          <a:xfrm>
            <a:off x="6449868" y="1480666"/>
            <a:ext cx="3454413" cy="5042946"/>
            <a:chOff x="-1" y="-1211616"/>
            <a:chExt cx="3552504" cy="5042945"/>
          </a:xfrm>
        </p:grpSpPr>
        <p:sp>
          <p:nvSpPr>
            <p:cNvPr id="601" name="Rectangle"/>
            <p:cNvSpPr/>
            <p:nvPr/>
          </p:nvSpPr>
          <p:spPr>
            <a:xfrm>
              <a:off x="-1" y="-1211616"/>
              <a:ext cx="3552504" cy="5042945"/>
            </a:xfrm>
            <a:prstGeom prst="rect">
              <a:avLst/>
            </a:prstGeom>
            <a:solidFill>
              <a:schemeClr val="bg2">
                <a:alpha val="41206"/>
              </a:schemeClr>
            </a:solidFill>
            <a:ln w="3175" cap="flat">
              <a:noFill/>
              <a:prstDash val="solid"/>
              <a:miter lim="800000"/>
            </a:ln>
            <a:effectLst/>
          </p:spPr>
          <p:txBody>
            <a:bodyPr wrap="square" lIns="34289" tIns="34289" rIns="34289" bIns="34289" numCol="1" anchor="ctr">
              <a:noAutofit/>
            </a:bodyPr>
            <a:lstStyle/>
            <a:p>
              <a:pPr defTabSz="853439">
                <a:defRPr>
                  <a:solidFill>
                    <a:srgbClr val="DCDEE0"/>
                  </a:solidFill>
                  <a:latin typeface="Calibri"/>
                  <a:ea typeface="Calibri"/>
                  <a:cs typeface="Calibri"/>
                  <a:sym typeface="Calibri"/>
                </a:defRPr>
              </a:pPr>
              <a:endParaRPr>
                <a:solidFill>
                  <a:schemeClr val="accent3">
                    <a:lumMod val="75000"/>
                  </a:schemeClr>
                </a:solidFill>
              </a:endParaRPr>
            </a:p>
          </p:txBody>
        </p:sp>
        <p:sp>
          <p:nvSpPr>
            <p:cNvPr id="602" name="“the performance of Indonesian students (girls and boys) in science, mathematics and reading is one of the lowest among PISA-participating countries with an average ranking of 62 out of 69 countries”"/>
            <p:cNvSpPr txBox="1"/>
            <p:nvPr/>
          </p:nvSpPr>
          <p:spPr>
            <a:xfrm>
              <a:off x="421654" y="-923025"/>
              <a:ext cx="2907793" cy="450122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p>
              <a:pPr defTabSz="853439">
                <a:defRPr sz="2400">
                  <a:solidFill>
                    <a:schemeClr val="accent2">
                      <a:hueOff val="-554920"/>
                      <a:satOff val="-21482"/>
                      <a:lumOff val="-6228"/>
                    </a:schemeClr>
                  </a:solidFill>
                  <a:latin typeface="Avenir Next"/>
                  <a:ea typeface="Avenir Next"/>
                  <a:cs typeface="Avenir Next"/>
                  <a:sym typeface="Avenir Next"/>
                </a:defRPr>
              </a:pPr>
              <a:r>
                <a:rPr sz="2400" dirty="0">
                  <a:solidFill>
                    <a:schemeClr val="accent3">
                      <a:lumMod val="50000"/>
                    </a:schemeClr>
                  </a:solidFill>
                </a:rPr>
                <a:t>“the performance of Indonesian students (girls and boys) in </a:t>
              </a:r>
              <a:r>
                <a:rPr sz="2400" b="1" dirty="0">
                  <a:solidFill>
                    <a:schemeClr val="accent3">
                      <a:lumMod val="50000"/>
                    </a:schemeClr>
                  </a:solidFill>
                </a:rPr>
                <a:t>science</a:t>
              </a:r>
              <a:r>
                <a:rPr sz="2400" dirty="0">
                  <a:solidFill>
                    <a:schemeClr val="accent3">
                      <a:lumMod val="50000"/>
                    </a:schemeClr>
                  </a:solidFill>
                </a:rPr>
                <a:t>, </a:t>
              </a:r>
              <a:r>
                <a:rPr sz="2400" b="1" dirty="0">
                  <a:solidFill>
                    <a:schemeClr val="accent3">
                      <a:lumMod val="50000"/>
                    </a:schemeClr>
                  </a:solidFill>
                </a:rPr>
                <a:t>mathematics</a:t>
              </a:r>
              <a:r>
                <a:rPr sz="2400" dirty="0">
                  <a:solidFill>
                    <a:schemeClr val="accent3">
                      <a:lumMod val="50000"/>
                    </a:schemeClr>
                  </a:solidFill>
                </a:rPr>
                <a:t> and </a:t>
              </a:r>
              <a:r>
                <a:rPr sz="2400" b="1" dirty="0">
                  <a:solidFill>
                    <a:schemeClr val="accent3">
                      <a:lumMod val="50000"/>
                    </a:schemeClr>
                  </a:solidFill>
                </a:rPr>
                <a:t>reading</a:t>
              </a:r>
              <a:r>
                <a:rPr sz="2400" dirty="0">
                  <a:solidFill>
                    <a:schemeClr val="accent3">
                      <a:lumMod val="50000"/>
                    </a:schemeClr>
                  </a:solidFill>
                </a:rPr>
                <a:t> is one of the </a:t>
              </a:r>
              <a:r>
                <a:rPr sz="2400" b="1" dirty="0">
                  <a:solidFill>
                    <a:schemeClr val="accent3">
                      <a:lumMod val="50000"/>
                    </a:schemeClr>
                  </a:solidFill>
                </a:rPr>
                <a:t>lowest</a:t>
              </a:r>
              <a:r>
                <a:rPr sz="2400" dirty="0">
                  <a:solidFill>
                    <a:schemeClr val="accent3">
                      <a:lumMod val="50000"/>
                    </a:schemeClr>
                  </a:solidFill>
                </a:rPr>
                <a:t> among PISA-participating countries with an average ranking of 62 out of 69 countries”</a:t>
              </a:r>
            </a:p>
          </p:txBody>
        </p:sp>
      </p:grpSp>
      <p:sp>
        <p:nvSpPr>
          <p:cNvPr id="604" name="Science"/>
          <p:cNvSpPr txBox="1"/>
          <p:nvPr/>
        </p:nvSpPr>
        <p:spPr>
          <a:xfrm>
            <a:off x="1477514" y="1997388"/>
            <a:ext cx="797011" cy="266225"/>
          </a:xfrm>
          <a:prstGeom prst="rect">
            <a:avLst/>
          </a:prstGeom>
          <a:ln w="3175">
            <a:miter lim="400000"/>
          </a:ln>
          <a:extLst>
            <a:ext uri="{C572A759-6A51-4108-AA02-DFA0A04FC94B}">
              <ma14:wrappingTextBoxFlag xmlns="" xmlns:ma14="http://schemas.microsoft.com/office/mac/drawingml/2011/main" val="1"/>
            </a:ext>
          </a:extLst>
        </p:spPr>
        <p:txBody>
          <a:bodyPr wrap="none" lIns="34289" tIns="34289" rIns="34289" bIns="34289">
            <a:spAutoFit/>
          </a:bodyPr>
          <a:lstStyle>
            <a:lvl1pPr algn="l" defTabSz="426719">
              <a:lnSpc>
                <a:spcPct val="80000"/>
              </a:lnSpc>
              <a:spcBef>
                <a:spcPts val="0"/>
              </a:spcBef>
              <a:defRPr sz="1600">
                <a:latin typeface="Helvetica Neue"/>
                <a:ea typeface="Helvetica Neue"/>
                <a:cs typeface="Helvetica Neue"/>
                <a:sym typeface="Helvetica Neue"/>
              </a:defRPr>
            </a:lvl1pPr>
          </a:lstStyle>
          <a:p>
            <a:r>
              <a:t>Science</a:t>
            </a:r>
          </a:p>
        </p:txBody>
      </p:sp>
      <p:sp>
        <p:nvSpPr>
          <p:cNvPr id="605" name="Reading"/>
          <p:cNvSpPr txBox="1"/>
          <p:nvPr/>
        </p:nvSpPr>
        <p:spPr>
          <a:xfrm>
            <a:off x="3139575" y="1971753"/>
            <a:ext cx="830675" cy="266225"/>
          </a:xfrm>
          <a:prstGeom prst="rect">
            <a:avLst/>
          </a:prstGeom>
          <a:ln w="3175">
            <a:miter lim="400000"/>
          </a:ln>
          <a:extLst>
            <a:ext uri="{C572A759-6A51-4108-AA02-DFA0A04FC94B}">
              <ma14:wrappingTextBoxFlag xmlns="" xmlns:ma14="http://schemas.microsoft.com/office/mac/drawingml/2011/main" val="1"/>
            </a:ext>
          </a:extLst>
        </p:spPr>
        <p:txBody>
          <a:bodyPr wrap="none" lIns="34289" tIns="34289" rIns="34289" bIns="34289">
            <a:spAutoFit/>
          </a:bodyPr>
          <a:lstStyle>
            <a:lvl1pPr algn="l" defTabSz="426719">
              <a:lnSpc>
                <a:spcPct val="80000"/>
              </a:lnSpc>
              <a:spcBef>
                <a:spcPts val="0"/>
              </a:spcBef>
              <a:defRPr sz="1600">
                <a:latin typeface="Helvetica Neue"/>
                <a:ea typeface="Helvetica Neue"/>
                <a:cs typeface="Helvetica Neue"/>
                <a:sym typeface="Helvetica Neue"/>
              </a:defRPr>
            </a:lvl1pPr>
          </a:lstStyle>
          <a:p>
            <a:r>
              <a:rPr dirty="0"/>
              <a:t>Reading</a:t>
            </a:r>
          </a:p>
        </p:txBody>
      </p:sp>
      <p:sp>
        <p:nvSpPr>
          <p:cNvPr id="606" name="Mathematics"/>
          <p:cNvSpPr txBox="1"/>
          <p:nvPr/>
        </p:nvSpPr>
        <p:spPr>
          <a:xfrm>
            <a:off x="4680864" y="2002802"/>
            <a:ext cx="1233028" cy="266225"/>
          </a:xfrm>
          <a:prstGeom prst="rect">
            <a:avLst/>
          </a:prstGeom>
          <a:ln w="3175">
            <a:miter lim="400000"/>
          </a:ln>
          <a:extLst>
            <a:ext uri="{C572A759-6A51-4108-AA02-DFA0A04FC94B}">
              <ma14:wrappingTextBoxFlag xmlns="" xmlns:ma14="http://schemas.microsoft.com/office/mac/drawingml/2011/main" val="1"/>
            </a:ext>
          </a:extLst>
        </p:spPr>
        <p:txBody>
          <a:bodyPr wrap="none" lIns="34289" tIns="34289" rIns="34289" bIns="34289">
            <a:spAutoFit/>
          </a:bodyPr>
          <a:lstStyle>
            <a:lvl1pPr algn="l" defTabSz="426719">
              <a:lnSpc>
                <a:spcPct val="80000"/>
              </a:lnSpc>
              <a:spcBef>
                <a:spcPts val="0"/>
              </a:spcBef>
              <a:defRPr sz="1600">
                <a:latin typeface="Helvetica Neue"/>
                <a:ea typeface="Helvetica Neue"/>
                <a:cs typeface="Helvetica Neue"/>
                <a:sym typeface="Helvetica Neue"/>
              </a:defRPr>
            </a:lvl1pPr>
          </a:lstStyle>
          <a:p>
            <a:r>
              <a:t>Mathematics</a:t>
            </a:r>
          </a:p>
        </p:txBody>
      </p:sp>
      <p:sp>
        <p:nvSpPr>
          <p:cNvPr id="607" name="HDI dan PISA Score Indonesia 2015"/>
          <p:cNvSpPr txBox="1"/>
          <p:nvPr/>
        </p:nvSpPr>
        <p:spPr>
          <a:xfrm>
            <a:off x="196257" y="795161"/>
            <a:ext cx="9692746" cy="736701"/>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lvl1pPr algn="l">
              <a:lnSpc>
                <a:spcPct val="80000"/>
              </a:lnSpc>
              <a:spcBef>
                <a:spcPts val="0"/>
              </a:spcBef>
              <a:defRPr sz="3600" cap="all">
                <a:latin typeface="Avenir Next"/>
                <a:ea typeface="Avenir Next"/>
                <a:cs typeface="Avenir Next"/>
                <a:sym typeface="Avenir Next"/>
              </a:defRPr>
            </a:lvl1pPr>
          </a:lstStyle>
          <a:p>
            <a:pPr algn="ctr"/>
            <a:r>
              <a:rPr sz="2800" b="1" dirty="0"/>
              <a:t>PISA Score Indonesia 2015</a:t>
            </a:r>
          </a:p>
        </p:txBody>
      </p:sp>
      <p:graphicFrame>
        <p:nvGraphicFramePr>
          <p:cNvPr id="608" name="Chart 10"/>
          <p:cNvGraphicFramePr/>
          <p:nvPr>
            <p:extLst>
              <p:ext uri="{D42A27DB-BD31-4B8C-83A1-F6EECF244321}">
                <p14:modId xmlns:p14="http://schemas.microsoft.com/office/powerpoint/2010/main" xmlns="" val="2223020199"/>
              </p:ext>
            </p:extLst>
          </p:nvPr>
        </p:nvGraphicFramePr>
        <p:xfrm>
          <a:off x="3139575" y="2092164"/>
          <a:ext cx="3515299" cy="46118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09" name="Chart 10"/>
          <p:cNvGraphicFramePr/>
          <p:nvPr>
            <p:extLst>
              <p:ext uri="{D42A27DB-BD31-4B8C-83A1-F6EECF244321}">
                <p14:modId xmlns:p14="http://schemas.microsoft.com/office/powerpoint/2010/main" xmlns="" val="2517663124"/>
              </p:ext>
            </p:extLst>
          </p:nvPr>
        </p:nvGraphicFramePr>
        <p:xfrm>
          <a:off x="1571731" y="2053912"/>
          <a:ext cx="3515299" cy="46118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0" name="Chart 10"/>
          <p:cNvGraphicFramePr/>
          <p:nvPr>
            <p:extLst>
              <p:ext uri="{D42A27DB-BD31-4B8C-83A1-F6EECF244321}">
                <p14:modId xmlns:p14="http://schemas.microsoft.com/office/powerpoint/2010/main" xmlns="" val="3065452194"/>
              </p:ext>
            </p:extLst>
          </p:nvPr>
        </p:nvGraphicFramePr>
        <p:xfrm>
          <a:off x="-64782" y="2066688"/>
          <a:ext cx="3515300" cy="46118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xmlns="" val="3431739101"/>
      </p:ext>
    </p:extLst>
  </p:cSld>
  <p:clrMapOvr>
    <a:masterClrMapping/>
  </p:clrMapOvr>
  <mc:AlternateContent xmlns:mc="http://schemas.openxmlformats.org/markup-compatibility/2006">
    <mc:Choice xmlns:p14="http://schemas.microsoft.com/office/powerpoint/2010/main" xmlns="" Requires="p14">
      <p:transition spd="slow" p14:dur="1500">
        <p:push/>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00"/>
                                        </p:tgtEl>
                                        <p:attrNameLst>
                                          <p:attrName>style.visibility</p:attrName>
                                        </p:attrNameLst>
                                      </p:cBhvr>
                                      <p:to>
                                        <p:strVal val="visible"/>
                                      </p:to>
                                    </p:set>
                                    <p:animEffect transition="in" filter="wipe(left)">
                                      <p:cBhvr>
                                        <p:cTn id="7" dur="1000"/>
                                        <p:tgtEl>
                                          <p:spTgt spid="600"/>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p:tmAbs val="0"/>
                                  </p:iterate>
                                  <p:childTnLst>
                                    <p:set>
                                      <p:cBhvr>
                                        <p:cTn id="10" fill="hold"/>
                                        <p:tgtEl>
                                          <p:spTgt spid="610"/>
                                        </p:tgtEl>
                                        <p:attrNameLst>
                                          <p:attrName>style.visibility</p:attrName>
                                        </p:attrNameLst>
                                      </p:cBhvr>
                                      <p:to>
                                        <p:strVal val="visible"/>
                                      </p:to>
                                    </p:set>
                                    <p:animEffect transition="in" filter="wipe(left)">
                                      <p:cBhvr>
                                        <p:cTn id="11" dur="1000"/>
                                        <p:tgtEl>
                                          <p:spTgt spid="610"/>
                                        </p:tgtEl>
                                      </p:cBhvr>
                                    </p:animEffect>
                                  </p:childTnLst>
                                </p:cTn>
                              </p:par>
                            </p:childTnLst>
                          </p:cTn>
                        </p:par>
                        <p:par>
                          <p:cTn id="12" fill="hold">
                            <p:stCondLst>
                              <p:cond delay="2000"/>
                            </p:stCondLst>
                            <p:childTnLst>
                              <p:par>
                                <p:cTn id="13" presetID="4" presetClass="entr" presetSubtype="32" fill="hold" grpId="0" nodeType="afterEffect">
                                  <p:stCondLst>
                                    <p:cond delay="0"/>
                                  </p:stCondLst>
                                  <p:iterate>
                                    <p:tmAbs val="0"/>
                                  </p:iterate>
                                  <p:childTnLst>
                                    <p:set>
                                      <p:cBhvr>
                                        <p:cTn id="14" fill="hold"/>
                                        <p:tgtEl>
                                          <p:spTgt spid="604"/>
                                        </p:tgtEl>
                                        <p:attrNameLst>
                                          <p:attrName>style.visibility</p:attrName>
                                        </p:attrNameLst>
                                      </p:cBhvr>
                                      <p:to>
                                        <p:strVal val="visible"/>
                                      </p:to>
                                    </p:set>
                                    <p:animEffect transition="in" filter="box(out)">
                                      <p:cBhvr>
                                        <p:cTn id="15" dur="1000"/>
                                        <p:tgtEl>
                                          <p:spTgt spid="604"/>
                                        </p:tgtEl>
                                      </p:cBhvr>
                                    </p:animEffect>
                                  </p:childTnLst>
                                </p:cTn>
                              </p:par>
                            </p:childTnLst>
                          </p:cTn>
                        </p:par>
                        <p:par>
                          <p:cTn id="16" fill="hold">
                            <p:stCondLst>
                              <p:cond delay="3000"/>
                            </p:stCondLst>
                            <p:childTnLst>
                              <p:par>
                                <p:cTn id="17" presetID="22" presetClass="entr" presetSubtype="8" fill="hold" grpId="0" nodeType="afterEffect">
                                  <p:stCondLst>
                                    <p:cond delay="0"/>
                                  </p:stCondLst>
                                  <p:iterate>
                                    <p:tmAbs val="0"/>
                                  </p:iterate>
                                  <p:childTnLst>
                                    <p:set>
                                      <p:cBhvr>
                                        <p:cTn id="18" fill="hold"/>
                                        <p:tgtEl>
                                          <p:spTgt spid="609"/>
                                        </p:tgtEl>
                                        <p:attrNameLst>
                                          <p:attrName>style.visibility</p:attrName>
                                        </p:attrNameLst>
                                      </p:cBhvr>
                                      <p:to>
                                        <p:strVal val="visible"/>
                                      </p:to>
                                    </p:set>
                                    <p:animEffect transition="in" filter="wipe(left)">
                                      <p:cBhvr>
                                        <p:cTn id="19" dur="1000"/>
                                        <p:tgtEl>
                                          <p:spTgt spid="609"/>
                                        </p:tgtEl>
                                      </p:cBhvr>
                                    </p:animEffect>
                                  </p:childTnLst>
                                </p:cTn>
                              </p:par>
                            </p:childTnLst>
                          </p:cTn>
                        </p:par>
                        <p:par>
                          <p:cTn id="20" fill="hold">
                            <p:stCondLst>
                              <p:cond delay="4000"/>
                            </p:stCondLst>
                            <p:childTnLst>
                              <p:par>
                                <p:cTn id="21" presetID="4" presetClass="entr" presetSubtype="32" fill="hold" grpId="0" nodeType="afterEffect">
                                  <p:stCondLst>
                                    <p:cond delay="0"/>
                                  </p:stCondLst>
                                  <p:iterate>
                                    <p:tmAbs val="0"/>
                                  </p:iterate>
                                  <p:childTnLst>
                                    <p:set>
                                      <p:cBhvr>
                                        <p:cTn id="22" fill="hold"/>
                                        <p:tgtEl>
                                          <p:spTgt spid="605"/>
                                        </p:tgtEl>
                                        <p:attrNameLst>
                                          <p:attrName>style.visibility</p:attrName>
                                        </p:attrNameLst>
                                      </p:cBhvr>
                                      <p:to>
                                        <p:strVal val="visible"/>
                                      </p:to>
                                    </p:set>
                                    <p:animEffect transition="in" filter="box(out)">
                                      <p:cBhvr>
                                        <p:cTn id="23" dur="1000"/>
                                        <p:tgtEl>
                                          <p:spTgt spid="605"/>
                                        </p:tgtEl>
                                      </p:cBhvr>
                                    </p:animEffect>
                                  </p:childTnLst>
                                </p:cTn>
                              </p:par>
                            </p:childTnLst>
                          </p:cTn>
                        </p:par>
                        <p:par>
                          <p:cTn id="24" fill="hold">
                            <p:stCondLst>
                              <p:cond delay="5000"/>
                            </p:stCondLst>
                            <p:childTnLst>
                              <p:par>
                                <p:cTn id="25" presetID="22" presetClass="entr" presetSubtype="8" fill="hold" grpId="0" nodeType="afterEffect">
                                  <p:stCondLst>
                                    <p:cond delay="0"/>
                                  </p:stCondLst>
                                  <p:iterate>
                                    <p:tmAbs val="0"/>
                                  </p:iterate>
                                  <p:childTnLst>
                                    <p:set>
                                      <p:cBhvr>
                                        <p:cTn id="26" fill="hold"/>
                                        <p:tgtEl>
                                          <p:spTgt spid="608"/>
                                        </p:tgtEl>
                                        <p:attrNameLst>
                                          <p:attrName>style.visibility</p:attrName>
                                        </p:attrNameLst>
                                      </p:cBhvr>
                                      <p:to>
                                        <p:strVal val="visible"/>
                                      </p:to>
                                    </p:set>
                                    <p:animEffect transition="in" filter="wipe(left)">
                                      <p:cBhvr>
                                        <p:cTn id="27" dur="1000"/>
                                        <p:tgtEl>
                                          <p:spTgt spid="608"/>
                                        </p:tgtEl>
                                      </p:cBhvr>
                                    </p:animEffect>
                                  </p:childTnLst>
                                </p:cTn>
                              </p:par>
                            </p:childTnLst>
                          </p:cTn>
                        </p:par>
                        <p:par>
                          <p:cTn id="28" fill="hold">
                            <p:stCondLst>
                              <p:cond delay="6000"/>
                            </p:stCondLst>
                            <p:childTnLst>
                              <p:par>
                                <p:cTn id="29" presetID="4" presetClass="entr" presetSubtype="32" fill="hold" grpId="0" nodeType="afterEffect">
                                  <p:stCondLst>
                                    <p:cond delay="0"/>
                                  </p:stCondLst>
                                  <p:iterate>
                                    <p:tmAbs val="0"/>
                                  </p:iterate>
                                  <p:childTnLst>
                                    <p:set>
                                      <p:cBhvr>
                                        <p:cTn id="30" fill="hold"/>
                                        <p:tgtEl>
                                          <p:spTgt spid="606"/>
                                        </p:tgtEl>
                                        <p:attrNameLst>
                                          <p:attrName>style.visibility</p:attrName>
                                        </p:attrNameLst>
                                      </p:cBhvr>
                                      <p:to>
                                        <p:strVal val="visible"/>
                                      </p:to>
                                    </p:set>
                                    <p:animEffect transition="in" filter="box(out)">
                                      <p:cBhvr>
                                        <p:cTn id="31" dur="1000"/>
                                        <p:tgtEl>
                                          <p:spTgt spid="606"/>
                                        </p:tgtEl>
                                      </p:cBhvr>
                                    </p:animEffect>
                                  </p:childTnLst>
                                </p:cTn>
                              </p:par>
                            </p:childTnLst>
                          </p:cTn>
                        </p:par>
                        <p:par>
                          <p:cTn id="32" fill="hold">
                            <p:stCondLst>
                              <p:cond delay="7000"/>
                            </p:stCondLst>
                            <p:childTnLst>
                              <p:par>
                                <p:cTn id="33" presetID="4" presetClass="entr" presetSubtype="32" fill="hold" grpId="0" nodeType="afterEffect">
                                  <p:stCondLst>
                                    <p:cond delay="0"/>
                                  </p:stCondLst>
                                  <p:iterate>
                                    <p:tmAbs val="0"/>
                                  </p:iterate>
                                  <p:childTnLst>
                                    <p:set>
                                      <p:cBhvr>
                                        <p:cTn id="34" fill="hold"/>
                                        <p:tgtEl>
                                          <p:spTgt spid="599"/>
                                        </p:tgtEl>
                                        <p:attrNameLst>
                                          <p:attrName>style.visibility</p:attrName>
                                        </p:attrNameLst>
                                      </p:cBhvr>
                                      <p:to>
                                        <p:strVal val="visible"/>
                                      </p:to>
                                    </p:set>
                                    <p:animEffect transition="in" filter="box(out)">
                                      <p:cBhvr>
                                        <p:cTn id="35" dur="1000"/>
                                        <p:tgtEl>
                                          <p:spTgt spid="599"/>
                                        </p:tgtEl>
                                      </p:cBhvr>
                                    </p:animEffect>
                                  </p:childTnLst>
                                </p:cTn>
                              </p:par>
                            </p:childTnLst>
                          </p:cTn>
                        </p:par>
                        <p:par>
                          <p:cTn id="36" fill="hold">
                            <p:stCondLst>
                              <p:cond delay="8000"/>
                            </p:stCondLst>
                            <p:childTnLst>
                              <p:par>
                                <p:cTn id="37" presetID="2" presetClass="entr" presetSubtype="2" fill="hold" grpId="0" nodeType="afterEffect">
                                  <p:stCondLst>
                                    <p:cond delay="0"/>
                                  </p:stCondLst>
                                  <p:iterate>
                                    <p:tmAbs val="0"/>
                                  </p:iterate>
                                  <p:childTnLst>
                                    <p:set>
                                      <p:cBhvr>
                                        <p:cTn id="38" fill="hold"/>
                                        <p:tgtEl>
                                          <p:spTgt spid="2"/>
                                        </p:tgtEl>
                                        <p:attrNameLst>
                                          <p:attrName>style.visibility</p:attrName>
                                        </p:attrNameLst>
                                      </p:cBhvr>
                                      <p:to>
                                        <p:strVal val="visible"/>
                                      </p:to>
                                    </p:set>
                                    <p:anim calcmode="lin" valueType="num">
                                      <p:cBhvr>
                                        <p:cTn id="39" dur="1000" fill="hold"/>
                                        <p:tgtEl>
                                          <p:spTgt spid="2"/>
                                        </p:tgtEl>
                                        <p:attrNameLst>
                                          <p:attrName>ppt_x</p:attrName>
                                        </p:attrNameLst>
                                      </p:cBhvr>
                                      <p:tavLst>
                                        <p:tav tm="0">
                                          <p:val>
                                            <p:strVal val="1+#ppt_w/2"/>
                                          </p:val>
                                        </p:tav>
                                        <p:tav tm="100000">
                                          <p:val>
                                            <p:strVal val="#ppt_x"/>
                                          </p:val>
                                        </p:tav>
                                      </p:tavLst>
                                    </p:anim>
                                    <p:anim calcmode="lin" valueType="num">
                                      <p:cBhvr>
                                        <p:cTn id="40"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P spid="600" grpId="0" animBg="1" advAuto="0"/>
      <p:bldP spid="2" grpId="0" animBg="1" advAuto="0"/>
      <p:bldP spid="604" grpId="0" animBg="1" advAuto="0"/>
      <p:bldP spid="605" grpId="0" animBg="1" advAuto="0"/>
      <p:bldP spid="606" grpId="0" animBg="1" advAuto="0"/>
      <p:bldP spid="608" grpId="0" advAuto="0"/>
      <p:bldP spid="609" grpId="0" advAuto="0"/>
      <p:bldP spid="610" grpId="0"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a:xfrm>
            <a:off x="461967" y="1330553"/>
            <a:ext cx="3073861" cy="3493682"/>
          </a:xfrm>
          <a:prstGeom prst="parallelogram">
            <a:avLst>
              <a:gd name="adj" fmla="val 41974"/>
            </a:avLst>
          </a:prstGeom>
        </p:spPr>
      </p:pic>
      <p:sp>
        <p:nvSpPr>
          <p:cNvPr id="5" name="Title 1"/>
          <p:cNvSpPr txBox="1">
            <a:spLocks/>
          </p:cNvSpPr>
          <p:nvPr/>
        </p:nvSpPr>
        <p:spPr>
          <a:xfrm>
            <a:off x="3535828" y="1781253"/>
            <a:ext cx="1632992" cy="504967"/>
          </a:xfrm>
          <a:prstGeom prst="rect">
            <a:avLst/>
          </a:prstGeom>
          <a:noFill/>
          <a:ln>
            <a:noFill/>
          </a:ln>
        </p:spPr>
        <p:txBody>
          <a:bodyPr vert="horz" wrap="square" lIns="91440" tIns="45720" rIns="91440" bIns="45720" numCol="1" rtlCol="0" anchor="ctr" anchorCtr="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altLang="en-US" sz="2800" b="1" spc="-100" noProof="1">
              <a:ln w="3175" cmpd="sng">
                <a:noFill/>
              </a:ln>
              <a:solidFill>
                <a:srgbClr val="1F497D"/>
              </a:solidFill>
              <a:latin typeface="+mn-lt"/>
              <a:ea typeface="Cambria Math" pitchFamily="18" charset="0"/>
              <a:cs typeface="Arial" pitchFamily="34" charset="0"/>
            </a:endParaRPr>
          </a:p>
        </p:txBody>
      </p:sp>
      <p:cxnSp>
        <p:nvCxnSpPr>
          <p:cNvPr id="6" name="Straight Connector 5"/>
          <p:cNvCxnSpPr/>
          <p:nvPr/>
        </p:nvCxnSpPr>
        <p:spPr>
          <a:xfrm>
            <a:off x="3437857" y="3295762"/>
            <a:ext cx="5580000" cy="0"/>
          </a:xfrm>
          <a:prstGeom prst="line">
            <a:avLst/>
          </a:prstGeom>
        </p:spPr>
        <p:style>
          <a:lnRef idx="1">
            <a:schemeClr val="accent5"/>
          </a:lnRef>
          <a:fillRef idx="0">
            <a:schemeClr val="accent5"/>
          </a:fillRef>
          <a:effectRef idx="0">
            <a:schemeClr val="accent5"/>
          </a:effectRef>
          <a:fontRef idx="minor">
            <a:schemeClr val="tx1"/>
          </a:fontRef>
        </p:style>
      </p:cxnSp>
      <p:sp>
        <p:nvSpPr>
          <p:cNvPr id="7" name="Rectangle 6"/>
          <p:cNvSpPr/>
          <p:nvPr/>
        </p:nvSpPr>
        <p:spPr>
          <a:xfrm>
            <a:off x="3535828" y="2804625"/>
            <a:ext cx="4245778" cy="430887"/>
          </a:xfrm>
          <a:prstGeom prst="rect">
            <a:avLst/>
          </a:prstGeom>
        </p:spPr>
        <p:txBody>
          <a:bodyPr wrap="none">
            <a:spAutoFit/>
          </a:bodyPr>
          <a:lstStyle/>
          <a:p>
            <a:pPr lvl="0"/>
            <a:r>
              <a:rPr lang="en-US" sz="2200" b="1" noProof="1" smtClean="0">
                <a:latin typeface="Arial Narrow" pitchFamily="34" charset="0"/>
                <a:ea typeface="Cambria Math" pitchFamily="18" charset="0"/>
                <a:cs typeface="Arial Unicode MS" pitchFamily="34" charset="-128"/>
                <a:sym typeface="Wingdings 2"/>
              </a:rPr>
              <a:t> Mengatasi </a:t>
            </a:r>
            <a:r>
              <a:rPr lang="en-US" sz="2200" b="1" noProof="1" smtClean="0">
                <a:latin typeface="Arial Narrow" pitchFamily="34" charset="0"/>
                <a:ea typeface="Cambria Math" pitchFamily="18" charset="0"/>
                <a:cs typeface="Arial Unicode MS" pitchFamily="34" charset="-128"/>
              </a:rPr>
              <a:t>Tantangan Pembangunan</a:t>
            </a:r>
            <a:endParaRPr lang="en-US" sz="2200" b="1" dirty="0">
              <a:latin typeface="Arial Narrow" pitchFamily="34" charset="0"/>
            </a:endParaRPr>
          </a:p>
        </p:txBody>
      </p:sp>
      <p:cxnSp>
        <p:nvCxnSpPr>
          <p:cNvPr id="10" name="Straight Connector 9"/>
          <p:cNvCxnSpPr/>
          <p:nvPr/>
        </p:nvCxnSpPr>
        <p:spPr>
          <a:xfrm>
            <a:off x="3617436" y="2691934"/>
            <a:ext cx="5580000"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xmlns="" val="815367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Right Triangle 27"/>
          <p:cNvSpPr/>
          <p:nvPr/>
        </p:nvSpPr>
        <p:spPr bwMode="auto">
          <a:xfrm rot="5400000">
            <a:off x="643742" y="320439"/>
            <a:ext cx="4769076" cy="6056562"/>
          </a:xfrm>
          <a:prstGeom prst="rtTriangle">
            <a:avLst/>
          </a:prstGeom>
          <a:solidFill>
            <a:schemeClr val="accent3">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baseline="0" dirty="0">
              <a:ln>
                <a:noFill/>
              </a:ln>
              <a:solidFill>
                <a:schemeClr val="tx1"/>
              </a:solidFill>
              <a:effectLst/>
              <a:latin typeface="Arial" charset="0"/>
            </a:endParaRPr>
          </a:p>
        </p:txBody>
      </p:sp>
      <p:sp>
        <p:nvSpPr>
          <p:cNvPr id="2" name="Slide Number Placeholder 1"/>
          <p:cNvSpPr>
            <a:spLocks noGrp="1"/>
          </p:cNvSpPr>
          <p:nvPr>
            <p:ph type="sldNum" sz="quarter" idx="12"/>
          </p:nvPr>
        </p:nvSpPr>
        <p:spPr/>
        <p:txBody>
          <a:bodyPr/>
          <a:lstStyle/>
          <a:p>
            <a:fld id="{205D7B2C-A490-B44A-85E7-3DCE87D4739F}" type="slidenum">
              <a:rPr lang="en-US" smtClean="0"/>
              <a:pPr/>
              <a:t>13</a:t>
            </a:fld>
            <a:endParaRPr lang="en-US" dirty="0"/>
          </a:p>
        </p:txBody>
      </p:sp>
      <p:grpSp>
        <p:nvGrpSpPr>
          <p:cNvPr id="3" name="Group 21"/>
          <p:cNvGrpSpPr/>
          <p:nvPr/>
        </p:nvGrpSpPr>
        <p:grpSpPr>
          <a:xfrm>
            <a:off x="2612740" y="2060848"/>
            <a:ext cx="4790587" cy="4320480"/>
            <a:chOff x="2485945" y="1700808"/>
            <a:chExt cx="4422080" cy="432048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36745" y="1700808"/>
              <a:ext cx="4320480" cy="4320480"/>
            </a:xfrm>
            <a:prstGeom prst="rect">
              <a:avLst/>
            </a:prstGeom>
          </p:spPr>
        </p:pic>
        <p:sp>
          <p:nvSpPr>
            <p:cNvPr id="17" name="TextBox 16"/>
            <p:cNvSpPr txBox="1"/>
            <p:nvPr/>
          </p:nvSpPr>
          <p:spPr>
            <a:xfrm>
              <a:off x="3513088" y="3555572"/>
              <a:ext cx="2429241" cy="1200329"/>
            </a:xfrm>
            <a:prstGeom prst="rect">
              <a:avLst/>
            </a:prstGeom>
            <a:noFill/>
          </p:spPr>
          <p:txBody>
            <a:bodyPr wrap="square" rtlCol="0">
              <a:spAutoFit/>
            </a:bodyPr>
            <a:lstStyle/>
            <a:p>
              <a:pPr algn="ctr"/>
              <a:r>
                <a:rPr lang="en-ID" sz="2400" b="1" dirty="0">
                  <a:solidFill>
                    <a:schemeClr val="accent1">
                      <a:lumMod val="50000"/>
                    </a:schemeClr>
                  </a:solidFill>
                  <a:latin typeface="Bahnschrift" panose="020B0502040204020203" pitchFamily="34" charset="0"/>
                </a:rPr>
                <a:t>PEMBANGUNAN EKONOMI INKLUSIF</a:t>
              </a:r>
              <a:endParaRPr lang="en-US" sz="2400" b="1" dirty="0">
                <a:solidFill>
                  <a:schemeClr val="accent1">
                    <a:lumMod val="50000"/>
                  </a:schemeClr>
                </a:solidFill>
                <a:latin typeface="Bahnschrift" panose="020B0502040204020203" pitchFamily="34" charset="0"/>
              </a:endParaRPr>
            </a:p>
          </p:txBody>
        </p:sp>
        <p:sp>
          <p:nvSpPr>
            <p:cNvPr id="18" name="TextBox 17"/>
            <p:cNvSpPr txBox="1"/>
            <p:nvPr/>
          </p:nvSpPr>
          <p:spPr>
            <a:xfrm>
              <a:off x="3940901" y="2105011"/>
              <a:ext cx="1512168" cy="830997"/>
            </a:xfrm>
            <a:prstGeom prst="rect">
              <a:avLst/>
            </a:prstGeom>
            <a:noFill/>
          </p:spPr>
          <p:txBody>
            <a:bodyPr wrap="square" rtlCol="0">
              <a:spAutoFit/>
            </a:bodyPr>
            <a:lstStyle/>
            <a:p>
              <a:pPr algn="ctr"/>
              <a:r>
                <a:rPr lang="en-ID" sz="2400" b="1" dirty="0">
                  <a:solidFill>
                    <a:schemeClr val="bg1"/>
                  </a:solidFill>
                  <a:latin typeface="Bahnschrift" panose="020B0502040204020203" pitchFamily="34" charset="0"/>
                </a:rPr>
                <a:t>FISKAL</a:t>
              </a:r>
              <a:r>
                <a:rPr lang="en-US" sz="2400" b="1" dirty="0">
                  <a:solidFill>
                    <a:schemeClr val="bg1"/>
                  </a:solidFill>
                  <a:latin typeface="Bahnschrift" panose="020B0502040204020203" pitchFamily="34" charset="0"/>
                </a:rPr>
                <a:t>/</a:t>
              </a:r>
            </a:p>
            <a:p>
              <a:pPr algn="ctr"/>
              <a:r>
                <a:rPr lang="en-ID" sz="2400" b="1" dirty="0">
                  <a:solidFill>
                    <a:schemeClr val="bg1"/>
                  </a:solidFill>
                  <a:latin typeface="Bahnschrift" panose="020B0502040204020203" pitchFamily="34" charset="0"/>
                </a:rPr>
                <a:t>APBN</a:t>
              </a:r>
            </a:p>
          </p:txBody>
        </p:sp>
        <p:sp>
          <p:nvSpPr>
            <p:cNvPr id="20" name="TextBox 19"/>
            <p:cNvSpPr txBox="1"/>
            <p:nvPr/>
          </p:nvSpPr>
          <p:spPr>
            <a:xfrm>
              <a:off x="5318127" y="4742855"/>
              <a:ext cx="1589898" cy="400110"/>
            </a:xfrm>
            <a:prstGeom prst="rect">
              <a:avLst/>
            </a:prstGeom>
            <a:noFill/>
          </p:spPr>
          <p:txBody>
            <a:bodyPr wrap="square" rtlCol="0">
              <a:spAutoFit/>
            </a:bodyPr>
            <a:lstStyle/>
            <a:p>
              <a:pPr algn="ctr"/>
              <a:r>
                <a:rPr lang="en-ID" sz="2000" b="1" dirty="0">
                  <a:solidFill>
                    <a:schemeClr val="bg1"/>
                  </a:solidFill>
                  <a:latin typeface="Bahnschrift" panose="020B0502040204020203" pitchFamily="34" charset="0"/>
                </a:rPr>
                <a:t>MONETER</a:t>
              </a:r>
            </a:p>
          </p:txBody>
        </p:sp>
        <p:sp>
          <p:nvSpPr>
            <p:cNvPr id="21" name="TextBox 20"/>
            <p:cNvSpPr txBox="1"/>
            <p:nvPr/>
          </p:nvSpPr>
          <p:spPr>
            <a:xfrm>
              <a:off x="2485945" y="4632749"/>
              <a:ext cx="1589898" cy="830997"/>
            </a:xfrm>
            <a:prstGeom prst="rect">
              <a:avLst/>
            </a:prstGeom>
            <a:noFill/>
          </p:spPr>
          <p:txBody>
            <a:bodyPr wrap="square" rtlCol="0">
              <a:spAutoFit/>
            </a:bodyPr>
            <a:lstStyle/>
            <a:p>
              <a:pPr algn="ctr"/>
              <a:r>
                <a:rPr lang="en-ID" sz="2400" b="1" dirty="0">
                  <a:solidFill>
                    <a:schemeClr val="accent4">
                      <a:lumMod val="50000"/>
                    </a:schemeClr>
                  </a:solidFill>
                  <a:latin typeface="Bahnschrift" panose="020B0502040204020203" pitchFamily="34" charset="0"/>
                </a:rPr>
                <a:t>SEKTOR</a:t>
              </a:r>
            </a:p>
            <a:p>
              <a:pPr algn="ctr"/>
              <a:r>
                <a:rPr lang="en-ID" sz="2400" b="1" dirty="0">
                  <a:solidFill>
                    <a:schemeClr val="accent4">
                      <a:lumMod val="50000"/>
                    </a:schemeClr>
                  </a:solidFill>
                  <a:latin typeface="Bahnschrift" panose="020B0502040204020203" pitchFamily="34" charset="0"/>
                </a:rPr>
                <a:t>RIIL</a:t>
              </a:r>
            </a:p>
          </p:txBody>
        </p:sp>
      </p:grpSp>
      <p:sp>
        <p:nvSpPr>
          <p:cNvPr id="23" name="TextBox 22"/>
          <p:cNvSpPr txBox="1"/>
          <p:nvPr/>
        </p:nvSpPr>
        <p:spPr>
          <a:xfrm>
            <a:off x="6123130" y="1822156"/>
            <a:ext cx="3510390" cy="1200329"/>
          </a:xfrm>
          <a:prstGeom prst="rect">
            <a:avLst/>
          </a:prstGeom>
          <a:noFill/>
        </p:spPr>
        <p:txBody>
          <a:bodyPr wrap="square" rtlCol="0">
            <a:spAutoFit/>
          </a:bodyPr>
          <a:lstStyle/>
          <a:p>
            <a:r>
              <a:rPr lang="en-ID" dirty="0">
                <a:latin typeface="Bahnschrift" panose="020B0502040204020203" pitchFamily="34" charset="0"/>
              </a:rPr>
              <a:t>APBN yang </a:t>
            </a:r>
            <a:r>
              <a:rPr lang="en-ID" dirty="0" err="1">
                <a:latin typeface="Bahnschrift" panose="020B0502040204020203" pitchFamily="34" charset="0"/>
              </a:rPr>
              <a:t>produktif</a:t>
            </a:r>
            <a:endParaRPr lang="en-ID" dirty="0">
              <a:latin typeface="Bahnschrift" panose="020B0502040204020203" pitchFamily="34" charset="0"/>
            </a:endParaRPr>
          </a:p>
          <a:p>
            <a:r>
              <a:rPr lang="en-ID" dirty="0" err="1">
                <a:latin typeface="Bahnschrift" panose="020B0502040204020203" pitchFamily="34" charset="0"/>
              </a:rPr>
              <a:t>Pendapatan</a:t>
            </a:r>
            <a:r>
              <a:rPr lang="en-ID" dirty="0">
                <a:latin typeface="Bahnschrift" panose="020B0502040204020203" pitchFamily="34" charset="0"/>
              </a:rPr>
              <a:t> Negara</a:t>
            </a:r>
          </a:p>
          <a:p>
            <a:r>
              <a:rPr lang="en-ID" dirty="0" err="1">
                <a:latin typeface="Bahnschrift" panose="020B0502040204020203" pitchFamily="34" charset="0"/>
              </a:rPr>
              <a:t>Belanja</a:t>
            </a:r>
            <a:r>
              <a:rPr lang="en-ID" dirty="0">
                <a:latin typeface="Bahnschrift" panose="020B0502040204020203" pitchFamily="34" charset="0"/>
              </a:rPr>
              <a:t> Negara</a:t>
            </a:r>
          </a:p>
          <a:p>
            <a:r>
              <a:rPr lang="en-ID" dirty="0" err="1">
                <a:latin typeface="Bahnschrift" panose="020B0502040204020203" pitchFamily="34" charset="0"/>
              </a:rPr>
              <a:t>Pembiayaan</a:t>
            </a:r>
            <a:r>
              <a:rPr lang="en-ID" dirty="0">
                <a:latin typeface="Bahnschrift" panose="020B0502040204020203" pitchFamily="34" charset="0"/>
              </a:rPr>
              <a:t>/</a:t>
            </a:r>
            <a:r>
              <a:rPr lang="en-ID" dirty="0" err="1">
                <a:latin typeface="Bahnschrift" panose="020B0502040204020203" pitchFamily="34" charset="0"/>
              </a:rPr>
              <a:t>Utang</a:t>
            </a:r>
            <a:endParaRPr lang="en-US" dirty="0">
              <a:latin typeface="Bahnschrift" panose="020B0502040204020203" pitchFamily="34" charset="0"/>
            </a:endParaRPr>
          </a:p>
        </p:txBody>
      </p:sp>
      <p:sp>
        <p:nvSpPr>
          <p:cNvPr id="24" name="TextBox 23"/>
          <p:cNvSpPr txBox="1"/>
          <p:nvPr/>
        </p:nvSpPr>
        <p:spPr>
          <a:xfrm>
            <a:off x="7325130" y="4733562"/>
            <a:ext cx="3510390" cy="1477328"/>
          </a:xfrm>
          <a:prstGeom prst="rect">
            <a:avLst/>
          </a:prstGeom>
          <a:noFill/>
        </p:spPr>
        <p:txBody>
          <a:bodyPr wrap="square" rtlCol="0">
            <a:spAutoFit/>
          </a:bodyPr>
          <a:lstStyle/>
          <a:p>
            <a:r>
              <a:rPr lang="en-ID" dirty="0" err="1">
                <a:latin typeface="Bahnschrift" panose="020B0502040204020203" pitchFamily="34" charset="0"/>
              </a:rPr>
              <a:t>Stabilitas</a:t>
            </a:r>
            <a:r>
              <a:rPr lang="en-ID" dirty="0">
                <a:latin typeface="Bahnschrift" panose="020B0502040204020203" pitchFamily="34" charset="0"/>
              </a:rPr>
              <a:t> </a:t>
            </a:r>
            <a:r>
              <a:rPr lang="en-ID" dirty="0" err="1">
                <a:latin typeface="Bahnschrift" panose="020B0502040204020203" pitchFamily="34" charset="0"/>
              </a:rPr>
              <a:t>Harga</a:t>
            </a:r>
            <a:r>
              <a:rPr lang="en-ID" dirty="0">
                <a:latin typeface="Bahnschrift" panose="020B0502040204020203" pitchFamily="34" charset="0"/>
              </a:rPr>
              <a:t> </a:t>
            </a:r>
          </a:p>
          <a:p>
            <a:r>
              <a:rPr lang="en-ID" dirty="0">
                <a:latin typeface="Bahnschrift" panose="020B0502040204020203" pitchFamily="34" charset="0"/>
              </a:rPr>
              <a:t>(</a:t>
            </a:r>
            <a:r>
              <a:rPr lang="en-ID" dirty="0" err="1">
                <a:latin typeface="Bahnschrift" panose="020B0502040204020203" pitchFamily="34" charset="0"/>
              </a:rPr>
              <a:t>Inflasi</a:t>
            </a:r>
            <a:r>
              <a:rPr lang="en-ID" dirty="0">
                <a:latin typeface="Bahnschrift" panose="020B0502040204020203" pitchFamily="34" charset="0"/>
              </a:rPr>
              <a:t>)</a:t>
            </a:r>
          </a:p>
          <a:p>
            <a:r>
              <a:rPr lang="en-ID" dirty="0" err="1">
                <a:latin typeface="Bahnschrift" panose="020B0502040204020203" pitchFamily="34" charset="0"/>
              </a:rPr>
              <a:t>Stabilitas</a:t>
            </a:r>
            <a:r>
              <a:rPr lang="en-ID" dirty="0">
                <a:latin typeface="Bahnschrift" panose="020B0502040204020203" pitchFamily="34" charset="0"/>
              </a:rPr>
              <a:t> </a:t>
            </a:r>
            <a:r>
              <a:rPr lang="en-ID" dirty="0" err="1">
                <a:latin typeface="Bahnschrift" panose="020B0502040204020203" pitchFamily="34" charset="0"/>
              </a:rPr>
              <a:t>Nilai</a:t>
            </a:r>
            <a:r>
              <a:rPr lang="en-ID" dirty="0">
                <a:latin typeface="Bahnschrift" panose="020B0502040204020203" pitchFamily="34" charset="0"/>
              </a:rPr>
              <a:t> </a:t>
            </a:r>
            <a:r>
              <a:rPr lang="en-ID" dirty="0" err="1">
                <a:latin typeface="Bahnschrift" panose="020B0502040204020203" pitchFamily="34" charset="0"/>
              </a:rPr>
              <a:t>Tukar</a:t>
            </a:r>
            <a:endParaRPr lang="en-US" dirty="0">
              <a:latin typeface="Bahnschrift" panose="020B0502040204020203" pitchFamily="34" charset="0"/>
            </a:endParaRPr>
          </a:p>
          <a:p>
            <a:r>
              <a:rPr lang="en-ID" dirty="0" err="1">
                <a:latin typeface="Bahnschrift" panose="020B0502040204020203" pitchFamily="34" charset="0"/>
              </a:rPr>
              <a:t>Uang</a:t>
            </a:r>
            <a:r>
              <a:rPr lang="en-ID" dirty="0">
                <a:latin typeface="Bahnschrift" panose="020B0502040204020203" pitchFamily="34" charset="0"/>
              </a:rPr>
              <a:t> </a:t>
            </a:r>
            <a:r>
              <a:rPr lang="en-ID" dirty="0" err="1">
                <a:latin typeface="Bahnschrift" panose="020B0502040204020203" pitchFamily="34" charset="0"/>
              </a:rPr>
              <a:t>beredar</a:t>
            </a:r>
            <a:endParaRPr lang="en-ID" dirty="0">
              <a:latin typeface="Bahnschrift" panose="020B0502040204020203" pitchFamily="34" charset="0"/>
            </a:endParaRPr>
          </a:p>
          <a:p>
            <a:r>
              <a:rPr lang="en-ID" dirty="0" err="1">
                <a:latin typeface="Bahnschrift" panose="020B0502040204020203" pitchFamily="34" charset="0"/>
              </a:rPr>
              <a:t>Suku</a:t>
            </a:r>
            <a:r>
              <a:rPr lang="en-ID" dirty="0">
                <a:latin typeface="Bahnschrift" panose="020B0502040204020203" pitchFamily="34" charset="0"/>
              </a:rPr>
              <a:t> </a:t>
            </a:r>
            <a:r>
              <a:rPr lang="en-ID" dirty="0" err="1">
                <a:latin typeface="Bahnschrift" panose="020B0502040204020203" pitchFamily="34" charset="0"/>
              </a:rPr>
              <a:t>bunga</a:t>
            </a:r>
            <a:endParaRPr lang="en-ID" dirty="0">
              <a:latin typeface="Bahnschrift" panose="020B0502040204020203" pitchFamily="34" charset="0"/>
            </a:endParaRPr>
          </a:p>
        </p:txBody>
      </p:sp>
      <p:sp>
        <p:nvSpPr>
          <p:cNvPr id="25" name="TextBox 24"/>
          <p:cNvSpPr txBox="1"/>
          <p:nvPr/>
        </p:nvSpPr>
        <p:spPr>
          <a:xfrm>
            <a:off x="-790784" y="4872062"/>
            <a:ext cx="3510390" cy="1477328"/>
          </a:xfrm>
          <a:prstGeom prst="rect">
            <a:avLst/>
          </a:prstGeom>
          <a:noFill/>
        </p:spPr>
        <p:txBody>
          <a:bodyPr wrap="square" rtlCol="0">
            <a:spAutoFit/>
          </a:bodyPr>
          <a:lstStyle/>
          <a:p>
            <a:pPr algn="r"/>
            <a:r>
              <a:rPr lang="en-ID" dirty="0" err="1">
                <a:latin typeface="Bahnschrift" panose="020B0502040204020203" pitchFamily="34" charset="0"/>
              </a:rPr>
              <a:t>Iklim</a:t>
            </a:r>
            <a:r>
              <a:rPr lang="en-ID" dirty="0">
                <a:latin typeface="Bahnschrift" panose="020B0502040204020203" pitchFamily="34" charset="0"/>
              </a:rPr>
              <a:t> </a:t>
            </a:r>
            <a:r>
              <a:rPr lang="en-ID" dirty="0" err="1">
                <a:latin typeface="Bahnschrift" panose="020B0502040204020203" pitchFamily="34" charset="0"/>
              </a:rPr>
              <a:t>Investasi</a:t>
            </a:r>
            <a:endParaRPr lang="en-ID" dirty="0">
              <a:latin typeface="Bahnschrift" panose="020B0502040204020203" pitchFamily="34" charset="0"/>
            </a:endParaRPr>
          </a:p>
          <a:p>
            <a:pPr algn="r"/>
            <a:r>
              <a:rPr lang="en-ID" dirty="0" err="1">
                <a:latin typeface="Bahnschrift" panose="020B0502040204020203" pitchFamily="34" charset="0"/>
              </a:rPr>
              <a:t>Daya</a:t>
            </a:r>
            <a:r>
              <a:rPr lang="en-ID" dirty="0">
                <a:latin typeface="Bahnschrift" panose="020B0502040204020203" pitchFamily="34" charset="0"/>
              </a:rPr>
              <a:t> </a:t>
            </a:r>
            <a:r>
              <a:rPr lang="en-ID" dirty="0" err="1">
                <a:latin typeface="Bahnschrift" panose="020B0502040204020203" pitchFamily="34" charset="0"/>
              </a:rPr>
              <a:t>Beli</a:t>
            </a:r>
            <a:endParaRPr lang="en-ID" dirty="0">
              <a:latin typeface="Bahnschrift" panose="020B0502040204020203" pitchFamily="34" charset="0"/>
            </a:endParaRPr>
          </a:p>
          <a:p>
            <a:pPr algn="r"/>
            <a:r>
              <a:rPr lang="en-ID" dirty="0" err="1">
                <a:latin typeface="Bahnschrift" panose="020B0502040204020203" pitchFamily="34" charset="0"/>
              </a:rPr>
              <a:t>Ketenagakerjaan</a:t>
            </a:r>
            <a:endParaRPr lang="en-ID" dirty="0">
              <a:latin typeface="Bahnschrift" panose="020B0502040204020203" pitchFamily="34" charset="0"/>
            </a:endParaRPr>
          </a:p>
          <a:p>
            <a:pPr algn="r"/>
            <a:r>
              <a:rPr lang="en-ID" dirty="0" err="1">
                <a:latin typeface="Bahnschrift" panose="020B0502040204020203" pitchFamily="34" charset="0"/>
              </a:rPr>
              <a:t>Perdagangan</a:t>
            </a:r>
            <a:endParaRPr lang="en-ID" dirty="0">
              <a:latin typeface="Bahnschrift" panose="020B0502040204020203" pitchFamily="34" charset="0"/>
            </a:endParaRPr>
          </a:p>
          <a:p>
            <a:pPr algn="r"/>
            <a:r>
              <a:rPr lang="en-ID" dirty="0" err="1">
                <a:latin typeface="Bahnschrift" panose="020B0502040204020203" pitchFamily="34" charset="0"/>
              </a:rPr>
              <a:t>Industri</a:t>
            </a:r>
            <a:endParaRPr lang="en-US" dirty="0">
              <a:latin typeface="Bahnschrift" panose="020B0502040204020203" pitchFamily="34" charset="0"/>
            </a:endParaRPr>
          </a:p>
        </p:txBody>
      </p:sp>
      <p:sp>
        <p:nvSpPr>
          <p:cNvPr id="31" name="TextBox 30"/>
          <p:cNvSpPr txBox="1"/>
          <p:nvPr/>
        </p:nvSpPr>
        <p:spPr>
          <a:xfrm rot="19150326">
            <a:off x="770583" y="2737375"/>
            <a:ext cx="4501875" cy="400110"/>
          </a:xfrm>
          <a:prstGeom prst="rect">
            <a:avLst/>
          </a:prstGeom>
          <a:noFill/>
        </p:spPr>
        <p:txBody>
          <a:bodyPr wrap="square" rtlCol="0">
            <a:spAutoFit/>
          </a:bodyPr>
          <a:lstStyle/>
          <a:p>
            <a:pPr algn="ctr"/>
            <a:r>
              <a:rPr lang="en-ID" sz="2000" b="1" dirty="0" err="1">
                <a:solidFill>
                  <a:schemeClr val="accent1">
                    <a:lumMod val="50000"/>
                  </a:schemeClr>
                </a:solidFill>
                <a:latin typeface="Bahnschrift" panose="020B0502040204020203" pitchFamily="34" charset="0"/>
              </a:rPr>
              <a:t>Dukungan</a:t>
            </a:r>
            <a:r>
              <a:rPr lang="en-ID" sz="2000" b="1" dirty="0">
                <a:solidFill>
                  <a:schemeClr val="accent1">
                    <a:lumMod val="50000"/>
                  </a:schemeClr>
                </a:solidFill>
                <a:latin typeface="Bahnschrift" panose="020B0502040204020203" pitchFamily="34" charset="0"/>
              </a:rPr>
              <a:t> </a:t>
            </a:r>
            <a:r>
              <a:rPr lang="en-ID" sz="2000" b="1" dirty="0" err="1">
                <a:solidFill>
                  <a:schemeClr val="accent1">
                    <a:lumMod val="50000"/>
                  </a:schemeClr>
                </a:solidFill>
                <a:latin typeface="Bahnschrift" panose="020B0502040204020203" pitchFamily="34" charset="0"/>
              </a:rPr>
              <a:t>Kebijakan</a:t>
            </a:r>
            <a:r>
              <a:rPr lang="en-ID" sz="2000" b="1" dirty="0">
                <a:solidFill>
                  <a:schemeClr val="accent1">
                    <a:lumMod val="50000"/>
                  </a:schemeClr>
                </a:solidFill>
                <a:latin typeface="Bahnschrift" panose="020B0502040204020203" pitchFamily="34" charset="0"/>
              </a:rPr>
              <a:t> Lain</a:t>
            </a:r>
            <a:endParaRPr lang="en-US" sz="2000" b="1" dirty="0">
              <a:solidFill>
                <a:schemeClr val="accent1">
                  <a:lumMod val="50000"/>
                </a:schemeClr>
              </a:solidFill>
              <a:latin typeface="Bahnschrift" panose="020B0502040204020203" pitchFamily="34" charset="0"/>
            </a:endParaRPr>
          </a:p>
        </p:txBody>
      </p:sp>
      <p:grpSp>
        <p:nvGrpSpPr>
          <p:cNvPr id="5" name="Group 37"/>
          <p:cNvGrpSpPr/>
          <p:nvPr/>
        </p:nvGrpSpPr>
        <p:grpSpPr>
          <a:xfrm>
            <a:off x="40100" y="1170897"/>
            <a:ext cx="1616807" cy="1273412"/>
            <a:chOff x="632518" y="2756610"/>
            <a:chExt cx="1492437" cy="1273412"/>
          </a:xfrm>
        </p:grpSpPr>
        <p:sp>
          <p:nvSpPr>
            <p:cNvPr id="33" name="TextBox 32"/>
            <p:cNvSpPr txBox="1"/>
            <p:nvPr/>
          </p:nvSpPr>
          <p:spPr>
            <a:xfrm>
              <a:off x="632518" y="3383691"/>
              <a:ext cx="1492437" cy="646331"/>
            </a:xfrm>
            <a:prstGeom prst="rect">
              <a:avLst/>
            </a:prstGeom>
            <a:noFill/>
          </p:spPr>
          <p:txBody>
            <a:bodyPr wrap="square" rtlCol="0">
              <a:spAutoFit/>
            </a:bodyPr>
            <a:lstStyle/>
            <a:p>
              <a:pPr algn="ctr"/>
              <a:r>
                <a:rPr lang="en-ID" dirty="0" err="1">
                  <a:latin typeface="Bahnschrift" panose="020B0502040204020203" pitchFamily="34" charset="0"/>
                </a:rPr>
                <a:t>Hukum</a:t>
              </a:r>
              <a:r>
                <a:rPr lang="en-ID" dirty="0">
                  <a:latin typeface="Bahnschrift" panose="020B0502040204020203" pitchFamily="34" charset="0"/>
                </a:rPr>
                <a:t> </a:t>
              </a:r>
              <a:r>
                <a:rPr lang="en-ID" dirty="0" err="1">
                  <a:latin typeface="Bahnschrift" panose="020B0502040204020203" pitchFamily="34" charset="0"/>
                </a:rPr>
                <a:t>dan</a:t>
              </a:r>
              <a:r>
                <a:rPr lang="en-ID" dirty="0">
                  <a:latin typeface="Bahnschrift" panose="020B0502040204020203" pitchFamily="34" charset="0"/>
                </a:rPr>
                <a:t> </a:t>
              </a:r>
            </a:p>
            <a:p>
              <a:pPr algn="ctr"/>
              <a:r>
                <a:rPr lang="en-ID" dirty="0" err="1">
                  <a:latin typeface="Bahnschrift" panose="020B0502040204020203" pitchFamily="34" charset="0"/>
                </a:rPr>
                <a:t>Keamanan</a:t>
              </a:r>
              <a:endParaRPr lang="en-US" dirty="0">
                <a:latin typeface="Bahnschrift" panose="020B0502040204020203" pitchFamily="34" charset="0"/>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47251" y="2756610"/>
              <a:ext cx="650296" cy="650296"/>
            </a:xfrm>
            <a:prstGeom prst="rect">
              <a:avLst/>
            </a:prstGeom>
          </p:spPr>
        </p:pic>
      </p:grpSp>
      <p:grpSp>
        <p:nvGrpSpPr>
          <p:cNvPr id="6" name="Group 39"/>
          <p:cNvGrpSpPr/>
          <p:nvPr/>
        </p:nvGrpSpPr>
        <p:grpSpPr>
          <a:xfrm>
            <a:off x="446221" y="2812032"/>
            <a:ext cx="929821" cy="1073375"/>
            <a:chOff x="8824" y="1639042"/>
            <a:chExt cx="858296" cy="1073375"/>
          </a:xfrm>
        </p:grpSpPr>
        <p:sp>
          <p:nvSpPr>
            <p:cNvPr id="32" name="TextBox 31"/>
            <p:cNvSpPr txBox="1"/>
            <p:nvPr/>
          </p:nvSpPr>
          <p:spPr>
            <a:xfrm>
              <a:off x="8824" y="2343085"/>
              <a:ext cx="858296" cy="369332"/>
            </a:xfrm>
            <a:prstGeom prst="rect">
              <a:avLst/>
            </a:prstGeom>
            <a:noFill/>
          </p:spPr>
          <p:txBody>
            <a:bodyPr wrap="square" rtlCol="0">
              <a:spAutoFit/>
            </a:bodyPr>
            <a:lstStyle/>
            <a:p>
              <a:pPr algn="ctr"/>
              <a:r>
                <a:rPr lang="en-ID" dirty="0" err="1">
                  <a:latin typeface="Bahnschrift" panose="020B0502040204020203" pitchFamily="34" charset="0"/>
                </a:rPr>
                <a:t>Politik</a:t>
              </a:r>
              <a:endParaRPr lang="en-US" dirty="0">
                <a:latin typeface="Bahnschrift" panose="020B0502040204020203" pitchFamily="34" charset="0"/>
              </a:endParaRPr>
            </a:p>
          </p:txBody>
        </p:sp>
        <p:pic>
          <p:nvPicPr>
            <p:cNvPr id="36" name="Picture 3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1404" y="1639042"/>
              <a:ext cx="650296" cy="650296"/>
            </a:xfrm>
            <a:prstGeom prst="rect">
              <a:avLst/>
            </a:prstGeom>
          </p:spPr>
        </p:pic>
      </p:grpSp>
      <p:grpSp>
        <p:nvGrpSpPr>
          <p:cNvPr id="7" name="Group 38"/>
          <p:cNvGrpSpPr/>
          <p:nvPr/>
        </p:nvGrpSpPr>
        <p:grpSpPr>
          <a:xfrm>
            <a:off x="2095200" y="1159290"/>
            <a:ext cx="1277348" cy="1277377"/>
            <a:chOff x="1877679" y="1788517"/>
            <a:chExt cx="1179090" cy="1277377"/>
          </a:xfrm>
        </p:grpSpPr>
        <p:sp>
          <p:nvSpPr>
            <p:cNvPr id="34" name="TextBox 33"/>
            <p:cNvSpPr txBox="1"/>
            <p:nvPr/>
          </p:nvSpPr>
          <p:spPr>
            <a:xfrm>
              <a:off x="1877679" y="2419563"/>
              <a:ext cx="1179090" cy="646331"/>
            </a:xfrm>
            <a:prstGeom prst="rect">
              <a:avLst/>
            </a:prstGeom>
            <a:noFill/>
          </p:spPr>
          <p:txBody>
            <a:bodyPr wrap="square" rtlCol="0">
              <a:spAutoFit/>
            </a:bodyPr>
            <a:lstStyle/>
            <a:p>
              <a:pPr algn="ctr"/>
              <a:r>
                <a:rPr lang="en-ID" dirty="0">
                  <a:latin typeface="Bahnschrift" panose="020B0502040204020203" pitchFamily="34" charset="0"/>
                </a:rPr>
                <a:t>Global/</a:t>
              </a:r>
            </a:p>
            <a:p>
              <a:pPr algn="ctr"/>
              <a:r>
                <a:rPr lang="en-ID" dirty="0" err="1">
                  <a:latin typeface="Bahnschrift" panose="020B0502040204020203" pitchFamily="34" charset="0"/>
                </a:rPr>
                <a:t>Eksternal</a:t>
              </a:r>
              <a:endParaRPr lang="en-US" dirty="0">
                <a:latin typeface="Bahnschrift" panose="020B0502040204020203" pitchFamily="34" charset="0"/>
              </a:endParaRPr>
            </a:p>
          </p:txBody>
        </p:sp>
        <p:pic>
          <p:nvPicPr>
            <p:cNvPr id="37" name="Picture 3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086612" y="1788517"/>
              <a:ext cx="650296" cy="650296"/>
            </a:xfrm>
            <a:prstGeom prst="rect">
              <a:avLst/>
            </a:prstGeom>
          </p:spPr>
        </p:pic>
      </p:grpSp>
      <p:sp>
        <p:nvSpPr>
          <p:cNvPr id="41" name="Rectangle 40"/>
          <p:cNvSpPr>
            <a:spLocks noChangeArrowheads="1"/>
          </p:cNvSpPr>
          <p:nvPr/>
        </p:nvSpPr>
        <p:spPr bwMode="auto">
          <a:xfrm>
            <a:off x="37266" y="-15613"/>
            <a:ext cx="9884800" cy="626261"/>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sv-SE" altLang="en-US" sz="2000" b="1" dirty="0">
                <a:solidFill>
                  <a:srgbClr val="FFFF00"/>
                </a:solidFill>
                <a:latin typeface="Century Gothic" panose="020B0502020202020204" pitchFamily="34" charset="0"/>
              </a:rPr>
              <a:t>MENGATASI TANTANGAN PEMBANGUNAN</a:t>
            </a:r>
          </a:p>
          <a:p>
            <a:pPr algn="ctr"/>
            <a:r>
              <a:rPr lang="en-US" sz="1600" dirty="0">
                <a:solidFill>
                  <a:prstClr val="white"/>
                </a:solidFill>
                <a:latin typeface="Century Gothic" panose="020B0502020202020204" pitchFamily="34" charset="0"/>
              </a:rPr>
              <a:t>…</a:t>
            </a:r>
            <a:r>
              <a:rPr lang="en-US" sz="1600" dirty="0" err="1">
                <a:solidFill>
                  <a:prstClr val="white"/>
                </a:solidFill>
                <a:latin typeface="Century Gothic" panose="020B0502020202020204" pitchFamily="34" charset="0"/>
              </a:rPr>
              <a:t>perlu</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ada</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sinergi</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kebijakan</a:t>
            </a:r>
            <a:r>
              <a:rPr lang="en-US" sz="1600" dirty="0">
                <a:solidFill>
                  <a:prstClr val="white"/>
                </a:solidFill>
                <a:latin typeface="Century Gothic" panose="020B0502020202020204" pitchFamily="34" charset="0"/>
              </a:rPr>
              <a:t> di </a:t>
            </a:r>
            <a:r>
              <a:rPr lang="en-US" sz="1600" dirty="0" err="1">
                <a:solidFill>
                  <a:prstClr val="white"/>
                </a:solidFill>
                <a:latin typeface="Century Gothic" panose="020B0502020202020204" pitchFamily="34" charset="0"/>
              </a:rPr>
              <a:t>semua</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sektor</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untuk</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mengatasi</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tantangan</a:t>
            </a:r>
            <a:r>
              <a:rPr lang="en-US" sz="1600" dirty="0">
                <a:solidFill>
                  <a:prstClr val="white"/>
                </a:solidFill>
                <a:latin typeface="Century Gothic" panose="020B0502020202020204" pitchFamily="34" charset="0"/>
              </a:rPr>
              <a:t> </a:t>
            </a:r>
          </a:p>
        </p:txBody>
      </p:sp>
    </p:spTree>
    <p:extLst>
      <p:ext uri="{BB962C8B-B14F-4D97-AF65-F5344CB8AC3E}">
        <p14:creationId xmlns:p14="http://schemas.microsoft.com/office/powerpoint/2010/main" xmlns="" val="2513340640"/>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Rectangle 28"/>
          <p:cNvSpPr/>
          <p:nvPr/>
        </p:nvSpPr>
        <p:spPr bwMode="auto">
          <a:xfrm>
            <a:off x="3938887" y="1689512"/>
            <a:ext cx="2340260" cy="4320480"/>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baseline="0" dirty="0">
              <a:ln>
                <a:noFill/>
              </a:ln>
              <a:solidFill>
                <a:schemeClr val="tx1"/>
              </a:solidFill>
              <a:effectLst/>
              <a:latin typeface="Arial" charset="0"/>
            </a:endParaRPr>
          </a:p>
        </p:txBody>
      </p:sp>
      <p:sp>
        <p:nvSpPr>
          <p:cNvPr id="4" name="Rectangle 3"/>
          <p:cNvSpPr/>
          <p:nvPr/>
        </p:nvSpPr>
        <p:spPr bwMode="auto">
          <a:xfrm>
            <a:off x="2534731" y="1700808"/>
            <a:ext cx="1404156" cy="432048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baseline="0" dirty="0">
              <a:ln>
                <a:noFill/>
              </a:ln>
              <a:solidFill>
                <a:schemeClr val="tx1"/>
              </a:solidFill>
              <a:effectLst/>
              <a:latin typeface="Arial" charset="0"/>
            </a:endParaRPr>
          </a:p>
        </p:txBody>
      </p:sp>
      <p:graphicFrame>
        <p:nvGraphicFramePr>
          <p:cNvPr id="7" name="Chart 6"/>
          <p:cNvGraphicFramePr/>
          <p:nvPr>
            <p:extLst>
              <p:ext uri="{D42A27DB-BD31-4B8C-83A1-F6EECF244321}">
                <p14:modId xmlns:p14="http://schemas.microsoft.com/office/powerpoint/2010/main" xmlns="" val="995112547"/>
              </p:ext>
            </p:extLst>
          </p:nvPr>
        </p:nvGraphicFramePr>
        <p:xfrm>
          <a:off x="272480" y="1531584"/>
          <a:ext cx="6006667" cy="4849743"/>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7839321" y="1825333"/>
            <a:ext cx="2106234" cy="830997"/>
          </a:xfrm>
          <a:prstGeom prst="rect">
            <a:avLst/>
          </a:prstGeom>
        </p:spPr>
        <p:txBody>
          <a:bodyPr wrap="square">
            <a:spAutoFit/>
          </a:bodyPr>
          <a:lstStyle/>
          <a:p>
            <a:r>
              <a:rPr lang="id-ID" sz="1200" b="1" dirty="0">
                <a:solidFill>
                  <a:srgbClr val="C00000"/>
                </a:solidFill>
                <a:latin typeface="Bahnschrift" panose="020B0502040204020203" pitchFamily="34" charset="0"/>
                <a:ea typeface="Tahoma" panose="020B0604030504040204" pitchFamily="34" charset="0"/>
                <a:cs typeface="Century Gothic"/>
              </a:rPr>
              <a:t>BOS, PKH, PIP, Bidik Misi dan DPPN</a:t>
            </a:r>
            <a:r>
              <a:rPr lang="en-ID" sz="1200" b="1" dirty="0">
                <a:solidFill>
                  <a:srgbClr val="C00000"/>
                </a:solidFill>
                <a:latin typeface="Bahnschrift" panose="020B0502040204020203" pitchFamily="34" charset="0"/>
                <a:ea typeface="Tahoma" panose="020B0604030504040204" pitchFamily="34" charset="0"/>
                <a:cs typeface="Century Gothic"/>
              </a:rPr>
              <a:t>, </a:t>
            </a:r>
            <a:r>
              <a:rPr lang="en-ID" sz="1200" b="1" dirty="0" err="1">
                <a:solidFill>
                  <a:srgbClr val="C00000"/>
                </a:solidFill>
                <a:latin typeface="Bahnschrift" panose="020B0502040204020203" pitchFamily="34" charset="0"/>
                <a:ea typeface="Tahoma" panose="020B0604030504040204" pitchFamily="34" charset="0"/>
                <a:cs typeface="Century Gothic"/>
              </a:rPr>
              <a:t>tunjangan</a:t>
            </a:r>
            <a:r>
              <a:rPr lang="en-ID" sz="1200" b="1" dirty="0">
                <a:solidFill>
                  <a:srgbClr val="C00000"/>
                </a:solidFill>
                <a:latin typeface="Bahnschrift" panose="020B0502040204020203" pitchFamily="34" charset="0"/>
                <a:ea typeface="Tahoma" panose="020B0604030504040204" pitchFamily="34" charset="0"/>
                <a:cs typeface="Century Gothic"/>
              </a:rPr>
              <a:t> </a:t>
            </a:r>
            <a:r>
              <a:rPr lang="en-ID" sz="1200" b="1" dirty="0" err="1">
                <a:solidFill>
                  <a:srgbClr val="C00000"/>
                </a:solidFill>
                <a:latin typeface="Bahnschrift" panose="020B0502040204020203" pitchFamily="34" charset="0"/>
                <a:ea typeface="Tahoma" panose="020B0604030504040204" pitchFamily="34" charset="0"/>
                <a:cs typeface="Century Gothic"/>
              </a:rPr>
              <a:t>profesi</a:t>
            </a:r>
            <a:r>
              <a:rPr lang="en-ID" sz="1200" b="1" dirty="0">
                <a:solidFill>
                  <a:srgbClr val="C00000"/>
                </a:solidFill>
                <a:latin typeface="Bahnschrift" panose="020B0502040204020203" pitchFamily="34" charset="0"/>
                <a:ea typeface="Tahoma" panose="020B0604030504040204" pitchFamily="34" charset="0"/>
                <a:cs typeface="Century Gothic"/>
              </a:rPr>
              <a:t> guru, rehab </a:t>
            </a:r>
            <a:r>
              <a:rPr lang="en-ID" sz="1200" b="1" dirty="0" err="1">
                <a:solidFill>
                  <a:srgbClr val="C00000"/>
                </a:solidFill>
                <a:latin typeface="Bahnschrift" panose="020B0502040204020203" pitchFamily="34" charset="0"/>
                <a:ea typeface="Tahoma" panose="020B0604030504040204" pitchFamily="34" charset="0"/>
                <a:cs typeface="Century Gothic"/>
              </a:rPr>
              <a:t>sekolah</a:t>
            </a:r>
            <a:endParaRPr lang="en-US" sz="1200" b="1" dirty="0">
              <a:solidFill>
                <a:srgbClr val="C00000"/>
              </a:solidFill>
              <a:latin typeface="Bahnschrift" panose="020B0502040204020203" pitchFamily="34" charset="0"/>
            </a:endParaRPr>
          </a:p>
        </p:txBody>
      </p:sp>
      <p:sp>
        <p:nvSpPr>
          <p:cNvPr id="10" name="Rectangle 9"/>
          <p:cNvSpPr/>
          <p:nvPr/>
        </p:nvSpPr>
        <p:spPr>
          <a:xfrm>
            <a:off x="7806457" y="2739560"/>
            <a:ext cx="2106234" cy="1200329"/>
          </a:xfrm>
          <a:prstGeom prst="rect">
            <a:avLst/>
          </a:prstGeom>
        </p:spPr>
        <p:txBody>
          <a:bodyPr wrap="square">
            <a:spAutoFit/>
          </a:bodyPr>
          <a:lstStyle/>
          <a:p>
            <a:r>
              <a:rPr lang="en-ID" sz="1200" b="1" dirty="0">
                <a:solidFill>
                  <a:srgbClr val="0070C0"/>
                </a:solidFill>
                <a:latin typeface="Bahnschrift" panose="020B0502040204020203" pitchFamily="34" charset="0"/>
                <a:ea typeface="Tahoma" panose="020B0604030504040204" pitchFamily="34" charset="0"/>
                <a:cs typeface="Century Gothic"/>
              </a:rPr>
              <a:t>Pembangunan </a:t>
            </a:r>
            <a:r>
              <a:rPr lang="en-ID" sz="1200" b="1" dirty="0" err="1">
                <a:solidFill>
                  <a:srgbClr val="0070C0"/>
                </a:solidFill>
                <a:latin typeface="Bahnschrift" panose="020B0502040204020203" pitchFamily="34" charset="0"/>
                <a:ea typeface="Tahoma" panose="020B0604030504040204" pitchFamily="34" charset="0"/>
                <a:cs typeface="Century Gothic"/>
              </a:rPr>
              <a:t>dan</a:t>
            </a:r>
            <a:r>
              <a:rPr lang="en-ID" sz="1200" b="1" dirty="0">
                <a:solidFill>
                  <a:srgbClr val="0070C0"/>
                </a:solidFill>
                <a:latin typeface="Bahnschrift" panose="020B0502040204020203" pitchFamily="34" charset="0"/>
                <a:ea typeface="Tahoma" panose="020B0604030504040204" pitchFamily="34" charset="0"/>
                <a:cs typeface="Century Gothic"/>
              </a:rPr>
              <a:t> </a:t>
            </a:r>
            <a:r>
              <a:rPr lang="en-ID" sz="1200" b="1" dirty="0" err="1">
                <a:solidFill>
                  <a:srgbClr val="0070C0"/>
                </a:solidFill>
                <a:latin typeface="Bahnschrift" panose="020B0502040204020203" pitchFamily="34" charset="0"/>
                <a:ea typeface="Tahoma" panose="020B0604030504040204" pitchFamily="34" charset="0"/>
                <a:cs typeface="Century Gothic"/>
              </a:rPr>
              <a:t>preservasi</a:t>
            </a:r>
            <a:r>
              <a:rPr lang="en-ID" sz="1200" b="1" dirty="0">
                <a:solidFill>
                  <a:srgbClr val="0070C0"/>
                </a:solidFill>
                <a:latin typeface="Bahnschrift" panose="020B0502040204020203" pitchFamily="34" charset="0"/>
                <a:ea typeface="Tahoma" panose="020B0604030504040204" pitchFamily="34" charset="0"/>
                <a:cs typeface="Century Gothic"/>
              </a:rPr>
              <a:t> </a:t>
            </a:r>
            <a:r>
              <a:rPr lang="en-ID" sz="1200" b="1" dirty="0" err="1">
                <a:solidFill>
                  <a:srgbClr val="0070C0"/>
                </a:solidFill>
                <a:latin typeface="Bahnschrift" panose="020B0502040204020203" pitchFamily="34" charset="0"/>
                <a:ea typeface="Tahoma" panose="020B0604030504040204" pitchFamily="34" charset="0"/>
                <a:cs typeface="Century Gothic"/>
              </a:rPr>
              <a:t>jalan</a:t>
            </a:r>
            <a:r>
              <a:rPr lang="en-ID" sz="1200" b="1" dirty="0">
                <a:solidFill>
                  <a:srgbClr val="0070C0"/>
                </a:solidFill>
                <a:latin typeface="Bahnschrift" panose="020B0502040204020203" pitchFamily="34" charset="0"/>
                <a:ea typeface="Tahoma" panose="020B0604030504040204" pitchFamily="34" charset="0"/>
                <a:cs typeface="Century Gothic"/>
              </a:rPr>
              <a:t>, </a:t>
            </a:r>
            <a:r>
              <a:rPr lang="en-ID" sz="1200" b="1" dirty="0" err="1">
                <a:solidFill>
                  <a:srgbClr val="0070C0"/>
                </a:solidFill>
                <a:latin typeface="Bahnschrift" panose="020B0502040204020203" pitchFamily="34" charset="0"/>
                <a:ea typeface="Tahoma" panose="020B0604030504040204" pitchFamily="34" charset="0"/>
                <a:cs typeface="Century Gothic"/>
              </a:rPr>
              <a:t>jalur</a:t>
            </a:r>
            <a:r>
              <a:rPr lang="en-ID" sz="1200" b="1" dirty="0">
                <a:solidFill>
                  <a:srgbClr val="0070C0"/>
                </a:solidFill>
                <a:latin typeface="Bahnschrift" panose="020B0502040204020203" pitchFamily="34" charset="0"/>
                <a:ea typeface="Tahoma" panose="020B0604030504040204" pitchFamily="34" charset="0"/>
                <a:cs typeface="Century Gothic"/>
              </a:rPr>
              <a:t> KA, </a:t>
            </a:r>
            <a:r>
              <a:rPr lang="en-ID" sz="1200" b="1" dirty="0" err="1">
                <a:solidFill>
                  <a:srgbClr val="0070C0"/>
                </a:solidFill>
                <a:latin typeface="Bahnschrift" panose="020B0502040204020203" pitchFamily="34" charset="0"/>
                <a:ea typeface="Tahoma" panose="020B0604030504040204" pitchFamily="34" charset="0"/>
                <a:cs typeface="Century Gothic"/>
              </a:rPr>
              <a:t>informasi</a:t>
            </a:r>
            <a:r>
              <a:rPr lang="en-ID" sz="1200" b="1" dirty="0">
                <a:solidFill>
                  <a:srgbClr val="0070C0"/>
                </a:solidFill>
                <a:latin typeface="Bahnschrift" panose="020B0502040204020203" pitchFamily="34" charset="0"/>
                <a:ea typeface="Tahoma" panose="020B0604030504040204" pitchFamily="34" charset="0"/>
                <a:cs typeface="Century Gothic"/>
              </a:rPr>
              <a:t> </a:t>
            </a:r>
            <a:r>
              <a:rPr lang="en-ID" sz="1200" b="1" dirty="0" err="1">
                <a:solidFill>
                  <a:srgbClr val="0070C0"/>
                </a:solidFill>
                <a:latin typeface="Bahnschrift" panose="020B0502040204020203" pitchFamily="34" charset="0"/>
                <a:ea typeface="Tahoma" panose="020B0604030504040204" pitchFamily="34" charset="0"/>
                <a:cs typeface="Century Gothic"/>
              </a:rPr>
              <a:t>dan</a:t>
            </a:r>
            <a:r>
              <a:rPr lang="en-ID" sz="1200" b="1" dirty="0">
                <a:solidFill>
                  <a:srgbClr val="0070C0"/>
                </a:solidFill>
                <a:latin typeface="Bahnschrift" panose="020B0502040204020203" pitchFamily="34" charset="0"/>
                <a:ea typeface="Tahoma" panose="020B0604030504040204" pitchFamily="34" charset="0"/>
                <a:cs typeface="Century Gothic"/>
              </a:rPr>
              <a:t> </a:t>
            </a:r>
            <a:r>
              <a:rPr lang="en-ID" sz="1200" b="1" dirty="0" err="1">
                <a:solidFill>
                  <a:srgbClr val="0070C0"/>
                </a:solidFill>
                <a:latin typeface="Bahnschrift" panose="020B0502040204020203" pitchFamily="34" charset="0"/>
                <a:ea typeface="Tahoma" panose="020B0604030504040204" pitchFamily="34" charset="0"/>
                <a:cs typeface="Century Gothic"/>
              </a:rPr>
              <a:t>telekomunikasi</a:t>
            </a:r>
            <a:r>
              <a:rPr lang="en-ID" sz="1200" b="1" dirty="0">
                <a:solidFill>
                  <a:srgbClr val="0070C0"/>
                </a:solidFill>
                <a:latin typeface="Bahnschrift" panose="020B0502040204020203" pitchFamily="34" charset="0"/>
                <a:ea typeface="Tahoma" panose="020B0604030504040204" pitchFamily="34" charset="0"/>
                <a:cs typeface="Century Gothic"/>
              </a:rPr>
              <a:t>, </a:t>
            </a:r>
            <a:r>
              <a:rPr lang="en-ID" sz="1200" b="1" dirty="0" err="1">
                <a:solidFill>
                  <a:srgbClr val="0070C0"/>
                </a:solidFill>
                <a:latin typeface="Bahnschrift" panose="020B0502040204020203" pitchFamily="34" charset="0"/>
                <a:ea typeface="Tahoma" panose="020B0604030504040204" pitchFamily="34" charset="0"/>
                <a:cs typeface="Century Gothic"/>
              </a:rPr>
              <a:t>perumahan</a:t>
            </a:r>
            <a:r>
              <a:rPr lang="en-ID" sz="1200" b="1" dirty="0">
                <a:solidFill>
                  <a:srgbClr val="0070C0"/>
                </a:solidFill>
                <a:latin typeface="Bahnschrift" panose="020B0502040204020203" pitchFamily="34" charset="0"/>
                <a:ea typeface="Tahoma" panose="020B0604030504040204" pitchFamily="34" charset="0"/>
                <a:cs typeface="Century Gothic"/>
              </a:rPr>
              <a:t> </a:t>
            </a:r>
            <a:r>
              <a:rPr lang="en-ID" sz="1200" b="1" dirty="0" err="1">
                <a:solidFill>
                  <a:srgbClr val="0070C0"/>
                </a:solidFill>
                <a:latin typeface="Bahnschrift" panose="020B0502040204020203" pitchFamily="34" charset="0"/>
                <a:ea typeface="Tahoma" panose="020B0604030504040204" pitchFamily="34" charset="0"/>
                <a:cs typeface="Century Gothic"/>
              </a:rPr>
              <a:t>masyarakat</a:t>
            </a:r>
            <a:r>
              <a:rPr lang="en-ID" sz="1200" b="1" dirty="0">
                <a:solidFill>
                  <a:srgbClr val="0070C0"/>
                </a:solidFill>
                <a:latin typeface="Bahnschrift" panose="020B0502040204020203" pitchFamily="34" charset="0"/>
                <a:ea typeface="Tahoma" panose="020B0604030504040204" pitchFamily="34" charset="0"/>
                <a:cs typeface="Century Gothic"/>
              </a:rPr>
              <a:t> </a:t>
            </a:r>
            <a:r>
              <a:rPr lang="en-ID" sz="1200" b="1" dirty="0" err="1">
                <a:solidFill>
                  <a:srgbClr val="0070C0"/>
                </a:solidFill>
                <a:latin typeface="Bahnschrift" panose="020B0502040204020203" pitchFamily="34" charset="0"/>
                <a:ea typeface="Tahoma" panose="020B0604030504040204" pitchFamily="34" charset="0"/>
                <a:cs typeface="Century Gothic"/>
              </a:rPr>
              <a:t>berpenghasilan</a:t>
            </a:r>
            <a:r>
              <a:rPr lang="en-ID" sz="1200" b="1" dirty="0">
                <a:solidFill>
                  <a:srgbClr val="0070C0"/>
                </a:solidFill>
                <a:latin typeface="Bahnschrift" panose="020B0502040204020203" pitchFamily="34" charset="0"/>
                <a:ea typeface="Tahoma" panose="020B0604030504040204" pitchFamily="34" charset="0"/>
                <a:cs typeface="Century Gothic"/>
              </a:rPr>
              <a:t> </a:t>
            </a:r>
            <a:r>
              <a:rPr lang="en-ID" sz="1200" b="1" dirty="0" err="1">
                <a:solidFill>
                  <a:srgbClr val="0070C0"/>
                </a:solidFill>
                <a:latin typeface="Bahnschrift" panose="020B0502040204020203" pitchFamily="34" charset="0"/>
                <a:ea typeface="Tahoma" panose="020B0604030504040204" pitchFamily="34" charset="0"/>
                <a:cs typeface="Century Gothic"/>
              </a:rPr>
              <a:t>rendah</a:t>
            </a:r>
            <a:endParaRPr lang="en-US" sz="1200" b="1" dirty="0">
              <a:solidFill>
                <a:srgbClr val="0070C0"/>
              </a:solidFill>
              <a:latin typeface="Bahnschrift" panose="020B0502040204020203" pitchFamily="34" charset="0"/>
            </a:endParaRPr>
          </a:p>
        </p:txBody>
      </p:sp>
      <p:sp>
        <p:nvSpPr>
          <p:cNvPr id="11" name="Rectangle 10"/>
          <p:cNvSpPr/>
          <p:nvPr/>
        </p:nvSpPr>
        <p:spPr>
          <a:xfrm>
            <a:off x="7769826" y="4311912"/>
            <a:ext cx="2106234" cy="1015663"/>
          </a:xfrm>
          <a:prstGeom prst="rect">
            <a:avLst/>
          </a:prstGeom>
        </p:spPr>
        <p:txBody>
          <a:bodyPr wrap="square">
            <a:spAutoFit/>
          </a:bodyPr>
          <a:lstStyle/>
          <a:p>
            <a:r>
              <a:rPr lang="en-ID" sz="1200" b="1" dirty="0" err="1">
                <a:solidFill>
                  <a:schemeClr val="bg1">
                    <a:lumMod val="50000"/>
                  </a:schemeClr>
                </a:solidFill>
                <a:latin typeface="Bahnschrift" panose="020B0502040204020203" pitchFamily="34" charset="0"/>
                <a:ea typeface="Tahoma" panose="020B0604030504040204" pitchFamily="34" charset="0"/>
                <a:cs typeface="Century Gothic"/>
              </a:rPr>
              <a:t>Distribusi</a:t>
            </a:r>
            <a:r>
              <a:rPr lang="en-ID" sz="1200" b="1" dirty="0">
                <a:solidFill>
                  <a:schemeClr val="bg1">
                    <a:lumMod val="50000"/>
                  </a:schemeClr>
                </a:solidFill>
                <a:latin typeface="Bahnschrift" panose="020B0502040204020203" pitchFamily="34" charset="0"/>
                <a:ea typeface="Tahoma" panose="020B0604030504040204" pitchFamily="34" charset="0"/>
                <a:cs typeface="Century Gothic"/>
              </a:rPr>
              <a:t> </a:t>
            </a:r>
            <a:r>
              <a:rPr lang="en-ID" sz="1200" b="1" dirty="0" err="1">
                <a:solidFill>
                  <a:schemeClr val="bg1">
                    <a:lumMod val="50000"/>
                  </a:schemeClr>
                </a:solidFill>
                <a:latin typeface="Bahnschrift" panose="020B0502040204020203" pitchFamily="34" charset="0"/>
                <a:ea typeface="Tahoma" panose="020B0604030504040204" pitchFamily="34" charset="0"/>
                <a:cs typeface="Century Gothic"/>
              </a:rPr>
              <a:t>faskes</a:t>
            </a:r>
            <a:r>
              <a:rPr lang="en-ID" sz="1200" b="1" dirty="0">
                <a:solidFill>
                  <a:schemeClr val="bg1">
                    <a:lumMod val="50000"/>
                  </a:schemeClr>
                </a:solidFill>
                <a:latin typeface="Bahnschrift" panose="020B0502040204020203" pitchFamily="34" charset="0"/>
                <a:ea typeface="Tahoma" panose="020B0604030504040204" pitchFamily="34" charset="0"/>
                <a:cs typeface="Century Gothic"/>
              </a:rPr>
              <a:t>, </a:t>
            </a:r>
            <a:r>
              <a:rPr lang="en-ID" sz="1200" b="1" dirty="0" err="1">
                <a:solidFill>
                  <a:schemeClr val="bg1">
                    <a:lumMod val="50000"/>
                  </a:schemeClr>
                </a:solidFill>
                <a:latin typeface="Bahnschrift" panose="020B0502040204020203" pitchFamily="34" charset="0"/>
                <a:ea typeface="Tahoma" panose="020B0604030504040204" pitchFamily="34" charset="0"/>
                <a:cs typeface="Century Gothic"/>
              </a:rPr>
              <a:t>imunisasi</a:t>
            </a:r>
            <a:r>
              <a:rPr lang="en-ID" sz="1200" b="1" dirty="0">
                <a:solidFill>
                  <a:schemeClr val="bg1">
                    <a:lumMod val="50000"/>
                  </a:schemeClr>
                </a:solidFill>
                <a:latin typeface="Bahnschrift" panose="020B0502040204020203" pitchFamily="34" charset="0"/>
                <a:ea typeface="Tahoma" panose="020B0604030504040204" pitchFamily="34" charset="0"/>
                <a:cs typeface="Century Gothic"/>
              </a:rPr>
              <a:t>, program </a:t>
            </a:r>
            <a:r>
              <a:rPr lang="en-ID" sz="1200" b="1" dirty="0" err="1">
                <a:solidFill>
                  <a:schemeClr val="bg1">
                    <a:lumMod val="50000"/>
                  </a:schemeClr>
                </a:solidFill>
                <a:latin typeface="Bahnschrift" panose="020B0502040204020203" pitchFamily="34" charset="0"/>
                <a:ea typeface="Tahoma" panose="020B0604030504040204" pitchFamily="34" charset="0"/>
                <a:cs typeface="Century Gothic"/>
              </a:rPr>
              <a:t>untuk</a:t>
            </a:r>
            <a:r>
              <a:rPr lang="en-ID" sz="1200" b="1" dirty="0">
                <a:solidFill>
                  <a:schemeClr val="bg1">
                    <a:lumMod val="50000"/>
                  </a:schemeClr>
                </a:solidFill>
                <a:latin typeface="Bahnschrift" panose="020B0502040204020203" pitchFamily="34" charset="0"/>
                <a:ea typeface="Tahoma" panose="020B0604030504040204" pitchFamily="34" charset="0"/>
                <a:cs typeface="Century Gothic"/>
              </a:rPr>
              <a:t> </a:t>
            </a:r>
            <a:r>
              <a:rPr lang="en-ID" sz="1200" b="1" dirty="0" err="1">
                <a:solidFill>
                  <a:schemeClr val="bg1">
                    <a:lumMod val="50000"/>
                  </a:schemeClr>
                </a:solidFill>
                <a:latin typeface="Bahnschrift" panose="020B0502040204020203" pitchFamily="34" charset="0"/>
                <a:ea typeface="Tahoma" panose="020B0604030504040204" pitchFamily="34" charset="0"/>
                <a:cs typeface="Century Gothic"/>
              </a:rPr>
              <a:t>ibu</a:t>
            </a:r>
            <a:r>
              <a:rPr lang="en-ID" sz="1200" b="1" dirty="0">
                <a:solidFill>
                  <a:schemeClr val="bg1">
                    <a:lumMod val="50000"/>
                  </a:schemeClr>
                </a:solidFill>
                <a:latin typeface="Bahnschrift" panose="020B0502040204020203" pitchFamily="34" charset="0"/>
                <a:ea typeface="Tahoma" panose="020B0604030504040204" pitchFamily="34" charset="0"/>
                <a:cs typeface="Century Gothic"/>
              </a:rPr>
              <a:t> </a:t>
            </a:r>
            <a:r>
              <a:rPr lang="en-ID" sz="1200" b="1" dirty="0" err="1">
                <a:solidFill>
                  <a:schemeClr val="bg1">
                    <a:lumMod val="50000"/>
                  </a:schemeClr>
                </a:solidFill>
                <a:latin typeface="Bahnschrift" panose="020B0502040204020203" pitchFamily="34" charset="0"/>
                <a:ea typeface="Tahoma" panose="020B0604030504040204" pitchFamily="34" charset="0"/>
                <a:cs typeface="Century Gothic"/>
              </a:rPr>
              <a:t>hamil</a:t>
            </a:r>
            <a:r>
              <a:rPr lang="en-ID" sz="1200" b="1" dirty="0">
                <a:solidFill>
                  <a:schemeClr val="bg1">
                    <a:lumMod val="50000"/>
                  </a:schemeClr>
                </a:solidFill>
                <a:latin typeface="Bahnschrift" panose="020B0502040204020203" pitchFamily="34" charset="0"/>
                <a:ea typeface="Tahoma" panose="020B0604030504040204" pitchFamily="34" charset="0"/>
                <a:cs typeface="Century Gothic"/>
              </a:rPr>
              <a:t> </a:t>
            </a:r>
            <a:r>
              <a:rPr lang="en-ID" sz="1200" b="1" dirty="0" err="1">
                <a:solidFill>
                  <a:schemeClr val="bg1">
                    <a:lumMod val="50000"/>
                  </a:schemeClr>
                </a:solidFill>
                <a:latin typeface="Bahnschrift" panose="020B0502040204020203" pitchFamily="34" charset="0"/>
                <a:ea typeface="Tahoma" panose="020B0604030504040204" pitchFamily="34" charset="0"/>
                <a:cs typeface="Century Gothic"/>
              </a:rPr>
              <a:t>dan</a:t>
            </a:r>
            <a:r>
              <a:rPr lang="en-ID" sz="1200" b="1" dirty="0">
                <a:solidFill>
                  <a:schemeClr val="bg1">
                    <a:lumMod val="50000"/>
                  </a:schemeClr>
                </a:solidFill>
                <a:latin typeface="Bahnschrift" panose="020B0502040204020203" pitchFamily="34" charset="0"/>
                <a:ea typeface="Tahoma" panose="020B0604030504040204" pitchFamily="34" charset="0"/>
                <a:cs typeface="Century Gothic"/>
              </a:rPr>
              <a:t> </a:t>
            </a:r>
            <a:r>
              <a:rPr lang="en-ID" sz="1200" b="1" dirty="0" err="1">
                <a:solidFill>
                  <a:schemeClr val="bg1">
                    <a:lumMod val="50000"/>
                  </a:schemeClr>
                </a:solidFill>
                <a:latin typeface="Bahnschrift" panose="020B0502040204020203" pitchFamily="34" charset="0"/>
                <a:ea typeface="Tahoma" panose="020B0604030504040204" pitchFamily="34" charset="0"/>
                <a:cs typeface="Century Gothic"/>
              </a:rPr>
              <a:t>menyusui</a:t>
            </a:r>
            <a:r>
              <a:rPr lang="en-ID" sz="1200" b="1" dirty="0">
                <a:solidFill>
                  <a:schemeClr val="bg1">
                    <a:lumMod val="50000"/>
                  </a:schemeClr>
                </a:solidFill>
                <a:latin typeface="Bahnschrift" panose="020B0502040204020203" pitchFamily="34" charset="0"/>
                <a:ea typeface="Tahoma" panose="020B0604030504040204" pitchFamily="34" charset="0"/>
                <a:cs typeface="Century Gothic"/>
              </a:rPr>
              <a:t>, JKN, </a:t>
            </a:r>
            <a:r>
              <a:rPr lang="en-ID" sz="1200" b="1" dirty="0" err="1">
                <a:solidFill>
                  <a:schemeClr val="bg1">
                    <a:lumMod val="50000"/>
                  </a:schemeClr>
                </a:solidFill>
                <a:latin typeface="Bahnschrift" panose="020B0502040204020203" pitchFamily="34" charset="0"/>
                <a:ea typeface="Tahoma" panose="020B0604030504040204" pitchFamily="34" charset="0"/>
                <a:cs typeface="Century Gothic"/>
              </a:rPr>
              <a:t>pencegahan</a:t>
            </a:r>
            <a:r>
              <a:rPr lang="en-ID" sz="1200" b="1" dirty="0">
                <a:solidFill>
                  <a:schemeClr val="bg1">
                    <a:lumMod val="50000"/>
                  </a:schemeClr>
                </a:solidFill>
                <a:latin typeface="Bahnschrift" panose="020B0502040204020203" pitchFamily="34" charset="0"/>
                <a:ea typeface="Tahoma" panose="020B0604030504040204" pitchFamily="34" charset="0"/>
                <a:cs typeface="Century Gothic"/>
              </a:rPr>
              <a:t> stunting</a:t>
            </a:r>
          </a:p>
        </p:txBody>
      </p:sp>
      <p:sp>
        <p:nvSpPr>
          <p:cNvPr id="13" name="Rectangle 12"/>
          <p:cNvSpPr/>
          <p:nvPr/>
        </p:nvSpPr>
        <p:spPr>
          <a:xfrm>
            <a:off x="7769826" y="5315070"/>
            <a:ext cx="2106234" cy="646331"/>
          </a:xfrm>
          <a:prstGeom prst="rect">
            <a:avLst/>
          </a:prstGeom>
        </p:spPr>
        <p:txBody>
          <a:bodyPr wrap="square">
            <a:spAutoFit/>
          </a:bodyPr>
          <a:lstStyle/>
          <a:p>
            <a:r>
              <a:rPr lang="en-ID" sz="1200" b="1" dirty="0" err="1">
                <a:solidFill>
                  <a:srgbClr val="00B050"/>
                </a:solidFill>
                <a:latin typeface="Bahnschrift" panose="020B0502040204020203" pitchFamily="34" charset="0"/>
                <a:ea typeface="Tahoma" panose="020B0604030504040204" pitchFamily="34" charset="0"/>
                <a:cs typeface="Century Gothic"/>
              </a:rPr>
              <a:t>Subsidi</a:t>
            </a:r>
            <a:r>
              <a:rPr lang="en-ID" sz="1200" b="1" dirty="0">
                <a:solidFill>
                  <a:srgbClr val="00B050"/>
                </a:solidFill>
                <a:latin typeface="Bahnschrift" panose="020B0502040204020203" pitchFamily="34" charset="0"/>
                <a:ea typeface="Tahoma" panose="020B0604030504040204" pitchFamily="34" charset="0"/>
                <a:cs typeface="Century Gothic"/>
              </a:rPr>
              <a:t> </a:t>
            </a:r>
            <a:r>
              <a:rPr lang="en-ID" sz="1200" b="1" dirty="0" err="1">
                <a:solidFill>
                  <a:srgbClr val="00B050"/>
                </a:solidFill>
                <a:latin typeface="Bahnschrift" panose="020B0502040204020203" pitchFamily="34" charset="0"/>
                <a:ea typeface="Tahoma" panose="020B0604030504040204" pitchFamily="34" charset="0"/>
                <a:cs typeface="Century Gothic"/>
              </a:rPr>
              <a:t>lebih</a:t>
            </a:r>
            <a:r>
              <a:rPr lang="en-ID" sz="1200" b="1" dirty="0">
                <a:solidFill>
                  <a:srgbClr val="00B050"/>
                </a:solidFill>
                <a:latin typeface="Bahnschrift" panose="020B0502040204020203" pitchFamily="34" charset="0"/>
                <a:ea typeface="Tahoma" panose="020B0604030504040204" pitchFamily="34" charset="0"/>
                <a:cs typeface="Century Gothic"/>
              </a:rPr>
              <a:t> </a:t>
            </a:r>
            <a:r>
              <a:rPr lang="en-ID" sz="1200" b="1" dirty="0" err="1">
                <a:solidFill>
                  <a:srgbClr val="00B050"/>
                </a:solidFill>
                <a:latin typeface="Bahnschrift" panose="020B0502040204020203" pitchFamily="34" charset="0"/>
                <a:ea typeface="Tahoma" panose="020B0604030504040204" pitchFamily="34" charset="0"/>
                <a:cs typeface="Century Gothic"/>
              </a:rPr>
              <a:t>tepat</a:t>
            </a:r>
            <a:r>
              <a:rPr lang="en-ID" sz="1200" b="1" dirty="0">
                <a:solidFill>
                  <a:srgbClr val="00B050"/>
                </a:solidFill>
                <a:latin typeface="Bahnschrift" panose="020B0502040204020203" pitchFamily="34" charset="0"/>
                <a:ea typeface="Tahoma" panose="020B0604030504040204" pitchFamily="34" charset="0"/>
                <a:cs typeface="Century Gothic"/>
              </a:rPr>
              <a:t> </a:t>
            </a:r>
            <a:r>
              <a:rPr lang="en-ID" sz="1200" b="1" dirty="0" err="1">
                <a:solidFill>
                  <a:srgbClr val="00B050"/>
                </a:solidFill>
                <a:latin typeface="Bahnschrift" panose="020B0502040204020203" pitchFamily="34" charset="0"/>
                <a:ea typeface="Tahoma" panose="020B0604030504040204" pitchFamily="34" charset="0"/>
                <a:cs typeface="Century Gothic"/>
              </a:rPr>
              <a:t>sasaran</a:t>
            </a:r>
            <a:r>
              <a:rPr lang="en-ID" sz="1200" b="1" dirty="0">
                <a:solidFill>
                  <a:srgbClr val="00B050"/>
                </a:solidFill>
                <a:latin typeface="Bahnschrift" panose="020B0502040204020203" pitchFamily="34" charset="0"/>
                <a:ea typeface="Tahoma" panose="020B0604030504040204" pitchFamily="34" charset="0"/>
                <a:cs typeface="Century Gothic"/>
              </a:rPr>
              <a:t> </a:t>
            </a:r>
            <a:r>
              <a:rPr lang="en-ID" sz="1200" b="1" dirty="0" err="1">
                <a:solidFill>
                  <a:srgbClr val="00B050"/>
                </a:solidFill>
                <a:latin typeface="Bahnschrift" panose="020B0502040204020203" pitchFamily="34" charset="0"/>
                <a:ea typeface="Tahoma" panose="020B0604030504040204" pitchFamily="34" charset="0"/>
                <a:cs typeface="Century Gothic"/>
              </a:rPr>
              <a:t>baik</a:t>
            </a:r>
            <a:r>
              <a:rPr lang="en-ID" sz="1200" b="1" dirty="0">
                <a:solidFill>
                  <a:srgbClr val="00B050"/>
                </a:solidFill>
                <a:latin typeface="Bahnschrift" panose="020B0502040204020203" pitchFamily="34" charset="0"/>
                <a:ea typeface="Tahoma" panose="020B0604030504040204" pitchFamily="34" charset="0"/>
                <a:cs typeface="Century Gothic"/>
              </a:rPr>
              <a:t> BBM, LPG, </a:t>
            </a:r>
            <a:r>
              <a:rPr lang="en-ID" sz="1200" b="1" dirty="0" err="1">
                <a:solidFill>
                  <a:srgbClr val="00B050"/>
                </a:solidFill>
                <a:latin typeface="Bahnschrift" panose="020B0502040204020203" pitchFamily="34" charset="0"/>
                <a:ea typeface="Tahoma" panose="020B0604030504040204" pitchFamily="34" charset="0"/>
                <a:cs typeface="Century Gothic"/>
              </a:rPr>
              <a:t>dan</a:t>
            </a:r>
            <a:r>
              <a:rPr lang="en-ID" sz="1200" b="1" dirty="0">
                <a:solidFill>
                  <a:srgbClr val="00B050"/>
                </a:solidFill>
                <a:latin typeface="Bahnschrift" panose="020B0502040204020203" pitchFamily="34" charset="0"/>
                <a:ea typeface="Tahoma" panose="020B0604030504040204" pitchFamily="34" charset="0"/>
                <a:cs typeface="Century Gothic"/>
              </a:rPr>
              <a:t> </a:t>
            </a:r>
            <a:r>
              <a:rPr lang="en-ID" sz="1200" b="1" dirty="0" err="1">
                <a:solidFill>
                  <a:srgbClr val="00B050"/>
                </a:solidFill>
                <a:latin typeface="Bahnschrift" panose="020B0502040204020203" pitchFamily="34" charset="0"/>
                <a:ea typeface="Tahoma" panose="020B0604030504040204" pitchFamily="34" charset="0"/>
                <a:cs typeface="Century Gothic"/>
              </a:rPr>
              <a:t>listrik</a:t>
            </a:r>
            <a:endParaRPr lang="en-ID" sz="1200" b="1" dirty="0">
              <a:solidFill>
                <a:srgbClr val="00B050"/>
              </a:solidFill>
              <a:latin typeface="Bahnschrift" panose="020B0502040204020203" pitchFamily="34" charset="0"/>
              <a:ea typeface="Tahoma" panose="020B0604030504040204" pitchFamily="34" charset="0"/>
              <a:cs typeface="Century Gothic"/>
            </a:endParaRPr>
          </a:p>
        </p:txBody>
      </p:sp>
      <p:sp>
        <p:nvSpPr>
          <p:cNvPr id="27" name="TextBox 26"/>
          <p:cNvSpPr txBox="1"/>
          <p:nvPr/>
        </p:nvSpPr>
        <p:spPr>
          <a:xfrm>
            <a:off x="192895" y="1066278"/>
            <a:ext cx="3424335" cy="338554"/>
          </a:xfrm>
          <a:prstGeom prst="rect">
            <a:avLst/>
          </a:prstGeom>
          <a:noFill/>
        </p:spPr>
        <p:txBody>
          <a:bodyPr wrap="none" rtlCol="0">
            <a:spAutoFit/>
          </a:bodyPr>
          <a:lstStyle/>
          <a:p>
            <a:r>
              <a:rPr lang="en-US" sz="1600" b="1" dirty="0" err="1">
                <a:solidFill>
                  <a:srgbClr val="002060"/>
                </a:solidFill>
                <a:latin typeface="Bahnschrift" panose="020B0502040204020203" pitchFamily="34" charset="0"/>
                <a:ea typeface="Tahoma" charset="0"/>
                <a:cs typeface="Tahoma" charset="0"/>
              </a:rPr>
              <a:t>Belanja</a:t>
            </a:r>
            <a:r>
              <a:rPr lang="en-US" sz="1600" b="1" dirty="0">
                <a:solidFill>
                  <a:srgbClr val="002060"/>
                </a:solidFill>
                <a:latin typeface="Bahnschrift" panose="020B0502040204020203" pitchFamily="34" charset="0"/>
                <a:ea typeface="Tahoma" charset="0"/>
                <a:cs typeface="Tahoma" charset="0"/>
              </a:rPr>
              <a:t> Program </a:t>
            </a:r>
            <a:r>
              <a:rPr lang="en-US" sz="1600" b="1" dirty="0" err="1">
                <a:solidFill>
                  <a:srgbClr val="002060"/>
                </a:solidFill>
                <a:latin typeface="Bahnschrift" panose="020B0502040204020203" pitchFamily="34" charset="0"/>
                <a:ea typeface="Tahoma" charset="0"/>
                <a:cs typeface="Tahoma" charset="0"/>
              </a:rPr>
              <a:t>Proritas</a:t>
            </a:r>
            <a:r>
              <a:rPr lang="en-US" sz="1600" b="1" dirty="0">
                <a:solidFill>
                  <a:srgbClr val="002060"/>
                </a:solidFill>
                <a:latin typeface="Bahnschrift" panose="020B0502040204020203" pitchFamily="34" charset="0"/>
                <a:ea typeface="Tahoma" charset="0"/>
                <a:cs typeface="Tahoma" charset="0"/>
              </a:rPr>
              <a:t> </a:t>
            </a:r>
            <a:r>
              <a:rPr lang="en-US" sz="1600" b="1">
                <a:solidFill>
                  <a:srgbClr val="002060"/>
                </a:solidFill>
                <a:latin typeface="Bahnschrift" panose="020B0502040204020203" pitchFamily="34" charset="0"/>
                <a:ea typeface="Tahoma" charset="0"/>
                <a:cs typeface="Tahoma" charset="0"/>
              </a:rPr>
              <a:t>(Rp </a:t>
            </a:r>
            <a:r>
              <a:rPr lang="en-US" sz="1600" b="1" dirty="0" err="1">
                <a:solidFill>
                  <a:srgbClr val="002060"/>
                </a:solidFill>
                <a:latin typeface="Bahnschrift" panose="020B0502040204020203" pitchFamily="34" charset="0"/>
                <a:ea typeface="Tahoma" charset="0"/>
                <a:cs typeface="Tahoma" charset="0"/>
              </a:rPr>
              <a:t>Tn</a:t>
            </a:r>
            <a:r>
              <a:rPr lang="en-US" sz="1600" b="1" dirty="0">
                <a:solidFill>
                  <a:srgbClr val="002060"/>
                </a:solidFill>
                <a:latin typeface="Bahnschrift" panose="020B0502040204020203" pitchFamily="34" charset="0"/>
                <a:ea typeface="Tahoma" charset="0"/>
                <a:cs typeface="Tahoma" charset="0"/>
              </a:rPr>
              <a:t>)</a:t>
            </a:r>
          </a:p>
        </p:txBody>
      </p:sp>
      <p:sp>
        <p:nvSpPr>
          <p:cNvPr id="28" name="TextBox 27"/>
          <p:cNvSpPr txBox="1"/>
          <p:nvPr/>
        </p:nvSpPr>
        <p:spPr>
          <a:xfrm>
            <a:off x="7968220" y="1098239"/>
            <a:ext cx="1762983" cy="338554"/>
          </a:xfrm>
          <a:prstGeom prst="rect">
            <a:avLst/>
          </a:prstGeom>
          <a:noFill/>
        </p:spPr>
        <p:txBody>
          <a:bodyPr wrap="none" rtlCol="0">
            <a:spAutoFit/>
          </a:bodyPr>
          <a:lstStyle/>
          <a:p>
            <a:r>
              <a:rPr lang="en-US" sz="1600" b="1" dirty="0">
                <a:solidFill>
                  <a:srgbClr val="002060"/>
                </a:solidFill>
                <a:latin typeface="Bahnschrift" panose="020B0502040204020203" pitchFamily="34" charset="0"/>
                <a:ea typeface="Tahoma" charset="0"/>
                <a:cs typeface="Tahoma" charset="0"/>
              </a:rPr>
              <a:t>Program </a:t>
            </a:r>
            <a:r>
              <a:rPr lang="en-US" sz="1600" b="1" dirty="0" err="1">
                <a:solidFill>
                  <a:srgbClr val="002060"/>
                </a:solidFill>
                <a:latin typeface="Bahnschrift" panose="020B0502040204020203" pitchFamily="34" charset="0"/>
                <a:ea typeface="Tahoma" charset="0"/>
                <a:cs typeface="Tahoma" charset="0"/>
              </a:rPr>
              <a:t>Utama</a:t>
            </a:r>
            <a:endParaRPr lang="en-US" sz="1600" b="1" dirty="0">
              <a:solidFill>
                <a:srgbClr val="002060"/>
              </a:solidFill>
              <a:latin typeface="Bahnschrift" panose="020B0502040204020203" pitchFamily="34" charset="0"/>
              <a:ea typeface="Tahoma" charset="0"/>
              <a:cs typeface="Tahoma" charset="0"/>
            </a:endParaRPr>
          </a:p>
        </p:txBody>
      </p:sp>
      <p:cxnSp>
        <p:nvCxnSpPr>
          <p:cNvPr id="30" name="Straight Connector 29"/>
          <p:cNvCxnSpPr/>
          <p:nvPr/>
        </p:nvCxnSpPr>
        <p:spPr>
          <a:xfrm>
            <a:off x="265343" y="1471531"/>
            <a:ext cx="6006000" cy="0"/>
          </a:xfrm>
          <a:prstGeom prst="line">
            <a:avLst/>
          </a:prstGeom>
          <a:ln w="28575">
            <a:solidFill>
              <a:srgbClr val="FF842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839537" y="1471531"/>
            <a:ext cx="1950000" cy="0"/>
          </a:xfrm>
          <a:prstGeom prst="line">
            <a:avLst/>
          </a:prstGeom>
          <a:ln w="28575">
            <a:solidFill>
              <a:srgbClr val="FF8426"/>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205D7B2C-A490-B44A-85E7-3DCE87D4739F}" type="slidenum">
              <a:rPr lang="en-US" smtClean="0"/>
              <a:pPr/>
              <a:t>14</a:t>
            </a:fld>
            <a:endParaRPr lang="en-US" dirty="0"/>
          </a:p>
        </p:txBody>
      </p:sp>
      <p:cxnSp>
        <p:nvCxnSpPr>
          <p:cNvPr id="32" name="Straight Connector 31"/>
          <p:cNvCxnSpPr/>
          <p:nvPr/>
        </p:nvCxnSpPr>
        <p:spPr>
          <a:xfrm>
            <a:off x="6353896" y="1471531"/>
            <a:ext cx="1443000" cy="0"/>
          </a:xfrm>
          <a:prstGeom prst="line">
            <a:avLst/>
          </a:prstGeom>
          <a:ln w="28575">
            <a:solidFill>
              <a:srgbClr val="FF8426"/>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271343" y="920469"/>
            <a:ext cx="1552857" cy="584775"/>
          </a:xfrm>
          <a:prstGeom prst="rect">
            <a:avLst/>
          </a:prstGeom>
          <a:noFill/>
        </p:spPr>
        <p:txBody>
          <a:bodyPr wrap="none" rtlCol="0">
            <a:spAutoFit/>
          </a:bodyPr>
          <a:lstStyle/>
          <a:p>
            <a:r>
              <a:rPr lang="en-US" sz="1600" b="1" dirty="0" err="1">
                <a:solidFill>
                  <a:srgbClr val="002060"/>
                </a:solidFill>
                <a:latin typeface="Bahnschrift" panose="020B0502040204020203" pitchFamily="34" charset="0"/>
                <a:ea typeface="Tahoma" charset="0"/>
                <a:cs typeface="Tahoma" charset="0"/>
              </a:rPr>
              <a:t>Pertumbuhan</a:t>
            </a:r>
            <a:endParaRPr lang="en-US" sz="1600" b="1" dirty="0">
              <a:solidFill>
                <a:srgbClr val="002060"/>
              </a:solidFill>
              <a:latin typeface="Bahnschrift" panose="020B0502040204020203" pitchFamily="34" charset="0"/>
              <a:ea typeface="Tahoma" charset="0"/>
              <a:cs typeface="Tahoma" charset="0"/>
            </a:endParaRPr>
          </a:p>
          <a:p>
            <a:r>
              <a:rPr lang="en-ID" sz="1600" b="1" dirty="0">
                <a:solidFill>
                  <a:srgbClr val="002060"/>
                </a:solidFill>
                <a:latin typeface="Bahnschrift" panose="020B0502040204020203" pitchFamily="34" charset="0"/>
                <a:ea typeface="Tahoma" charset="0"/>
                <a:cs typeface="Tahoma" charset="0"/>
              </a:rPr>
              <a:t>2018:2014</a:t>
            </a:r>
            <a:endParaRPr lang="en-US" sz="1600" b="1" dirty="0">
              <a:solidFill>
                <a:srgbClr val="002060"/>
              </a:solidFill>
              <a:latin typeface="Bahnschrift" panose="020B0502040204020203" pitchFamily="34" charset="0"/>
              <a:ea typeface="Tahoma" charset="0"/>
              <a:cs typeface="Tahoma" charset="0"/>
            </a:endParaRPr>
          </a:p>
        </p:txBody>
      </p:sp>
      <p:sp>
        <p:nvSpPr>
          <p:cNvPr id="5" name="TextBox 4"/>
          <p:cNvSpPr txBox="1"/>
          <p:nvPr/>
        </p:nvSpPr>
        <p:spPr>
          <a:xfrm>
            <a:off x="2540706" y="1678217"/>
            <a:ext cx="1404156" cy="276999"/>
          </a:xfrm>
          <a:prstGeom prst="rect">
            <a:avLst/>
          </a:prstGeom>
          <a:noFill/>
        </p:spPr>
        <p:txBody>
          <a:bodyPr wrap="square" rtlCol="0">
            <a:spAutoFit/>
          </a:bodyPr>
          <a:lstStyle/>
          <a:p>
            <a:pPr algn="ctr"/>
            <a:r>
              <a:rPr lang="en-ID" sz="1200" b="1" dirty="0" err="1">
                <a:solidFill>
                  <a:schemeClr val="accent1">
                    <a:lumMod val="50000"/>
                  </a:schemeClr>
                </a:solidFill>
              </a:rPr>
              <a:t>Awal</a:t>
            </a:r>
            <a:r>
              <a:rPr lang="en-ID" sz="1200" b="1" dirty="0">
                <a:solidFill>
                  <a:schemeClr val="accent1">
                    <a:lumMod val="50000"/>
                  </a:schemeClr>
                </a:solidFill>
              </a:rPr>
              <a:t> </a:t>
            </a:r>
            <a:r>
              <a:rPr lang="en-ID" sz="1200" b="1" dirty="0" err="1">
                <a:solidFill>
                  <a:schemeClr val="accent1">
                    <a:lumMod val="50000"/>
                  </a:schemeClr>
                </a:solidFill>
              </a:rPr>
              <a:t>reformasi</a:t>
            </a:r>
            <a:endParaRPr lang="en-US" sz="1200" b="1" dirty="0">
              <a:solidFill>
                <a:schemeClr val="accent1">
                  <a:lumMod val="50000"/>
                </a:schemeClr>
              </a:solidFill>
            </a:endParaRPr>
          </a:p>
        </p:txBody>
      </p:sp>
      <p:sp>
        <p:nvSpPr>
          <p:cNvPr id="34" name="TextBox 33"/>
          <p:cNvSpPr txBox="1"/>
          <p:nvPr/>
        </p:nvSpPr>
        <p:spPr>
          <a:xfrm>
            <a:off x="3938887" y="1678215"/>
            <a:ext cx="2332456" cy="277000"/>
          </a:xfrm>
          <a:prstGeom prst="rect">
            <a:avLst/>
          </a:prstGeom>
          <a:noFill/>
        </p:spPr>
        <p:txBody>
          <a:bodyPr wrap="square" rtlCol="0">
            <a:spAutoFit/>
          </a:bodyPr>
          <a:lstStyle/>
          <a:p>
            <a:pPr algn="ctr"/>
            <a:r>
              <a:rPr lang="en-ID" sz="1200" b="1" dirty="0" err="1">
                <a:solidFill>
                  <a:schemeClr val="accent1">
                    <a:lumMod val="50000"/>
                  </a:schemeClr>
                </a:solidFill>
              </a:rPr>
              <a:t>Komitmen</a:t>
            </a:r>
            <a:r>
              <a:rPr lang="en-ID" sz="1200" b="1" dirty="0">
                <a:solidFill>
                  <a:schemeClr val="accent1">
                    <a:lumMod val="50000"/>
                  </a:schemeClr>
                </a:solidFill>
              </a:rPr>
              <a:t> </a:t>
            </a:r>
            <a:r>
              <a:rPr lang="en-ID" sz="1200" b="1" dirty="0" err="1">
                <a:solidFill>
                  <a:schemeClr val="accent1">
                    <a:lumMod val="50000"/>
                  </a:schemeClr>
                </a:solidFill>
              </a:rPr>
              <a:t>reformasi</a:t>
            </a:r>
            <a:endParaRPr lang="en-US" sz="1200" b="1" dirty="0">
              <a:solidFill>
                <a:schemeClr val="accent1">
                  <a:lumMod val="50000"/>
                </a:schemeClr>
              </a:solidFill>
            </a:endParaRPr>
          </a:p>
        </p:txBody>
      </p:sp>
      <p:sp>
        <p:nvSpPr>
          <p:cNvPr id="6" name="Down Arrow 5"/>
          <p:cNvSpPr/>
          <p:nvPr/>
        </p:nvSpPr>
        <p:spPr bwMode="auto">
          <a:xfrm rot="10800000">
            <a:off x="6353896" y="1844825"/>
            <a:ext cx="624069" cy="321657"/>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baseline="0" dirty="0">
              <a:ln>
                <a:noFill/>
              </a:ln>
              <a:solidFill>
                <a:schemeClr val="tx1"/>
              </a:solidFill>
              <a:effectLst/>
              <a:latin typeface="Arial" charset="0"/>
            </a:endParaRPr>
          </a:p>
        </p:txBody>
      </p:sp>
      <p:sp>
        <p:nvSpPr>
          <p:cNvPr id="35" name="Down Arrow 34"/>
          <p:cNvSpPr/>
          <p:nvPr/>
        </p:nvSpPr>
        <p:spPr bwMode="auto">
          <a:xfrm rot="10800000">
            <a:off x="6365112" y="2289062"/>
            <a:ext cx="624069" cy="321657"/>
          </a:xfrm>
          <a:prstGeom prst="downArrow">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baseline="0" dirty="0">
              <a:ln>
                <a:noFill/>
              </a:ln>
              <a:solidFill>
                <a:schemeClr val="tx1"/>
              </a:solidFill>
              <a:effectLst/>
              <a:latin typeface="Arial" charset="0"/>
            </a:endParaRPr>
          </a:p>
        </p:txBody>
      </p:sp>
      <p:sp>
        <p:nvSpPr>
          <p:cNvPr id="36" name="Down Arrow 35"/>
          <p:cNvSpPr/>
          <p:nvPr/>
        </p:nvSpPr>
        <p:spPr bwMode="auto">
          <a:xfrm rot="10800000">
            <a:off x="6294025" y="4509121"/>
            <a:ext cx="624069" cy="321657"/>
          </a:xfrm>
          <a:prstGeom prst="downArrow">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baseline="0" dirty="0">
              <a:ln>
                <a:noFill/>
              </a:ln>
              <a:solidFill>
                <a:schemeClr val="tx1"/>
              </a:solidFill>
              <a:effectLst/>
              <a:latin typeface="Arial" charset="0"/>
            </a:endParaRPr>
          </a:p>
        </p:txBody>
      </p:sp>
      <p:sp>
        <p:nvSpPr>
          <p:cNvPr id="37" name="Down Arrow 36"/>
          <p:cNvSpPr/>
          <p:nvPr/>
        </p:nvSpPr>
        <p:spPr bwMode="auto">
          <a:xfrm>
            <a:off x="6294025" y="4999614"/>
            <a:ext cx="624069" cy="321657"/>
          </a:xfrm>
          <a:prstGeom prst="down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baseline="0" dirty="0">
              <a:ln>
                <a:noFill/>
              </a:ln>
              <a:solidFill>
                <a:schemeClr val="tx1"/>
              </a:solidFill>
              <a:effectLst/>
              <a:latin typeface="Arial" charset="0"/>
            </a:endParaRPr>
          </a:p>
        </p:txBody>
      </p:sp>
      <p:sp>
        <p:nvSpPr>
          <p:cNvPr id="8" name="TextBox 7"/>
          <p:cNvSpPr txBox="1"/>
          <p:nvPr/>
        </p:nvSpPr>
        <p:spPr>
          <a:xfrm>
            <a:off x="6926761" y="1836375"/>
            <a:ext cx="936104" cy="338554"/>
          </a:xfrm>
          <a:prstGeom prst="rect">
            <a:avLst/>
          </a:prstGeom>
          <a:noFill/>
        </p:spPr>
        <p:txBody>
          <a:bodyPr wrap="square" rtlCol="0">
            <a:spAutoFit/>
          </a:bodyPr>
          <a:lstStyle/>
          <a:p>
            <a:r>
              <a:rPr lang="en-ID" sz="1600" dirty="0">
                <a:solidFill>
                  <a:srgbClr val="FF0000"/>
                </a:solidFill>
                <a:latin typeface="Bahnschrift" panose="020B0502040204020203" pitchFamily="34" charset="0"/>
              </a:rPr>
              <a:t>25,7%</a:t>
            </a:r>
            <a:endParaRPr lang="en-US" sz="1600" dirty="0">
              <a:solidFill>
                <a:srgbClr val="FF0000"/>
              </a:solidFill>
              <a:latin typeface="Bahnschrift" panose="020B0502040204020203" pitchFamily="34" charset="0"/>
            </a:endParaRPr>
          </a:p>
        </p:txBody>
      </p:sp>
      <p:sp>
        <p:nvSpPr>
          <p:cNvPr id="38" name="TextBox 37"/>
          <p:cNvSpPr txBox="1"/>
          <p:nvPr/>
        </p:nvSpPr>
        <p:spPr>
          <a:xfrm>
            <a:off x="6918215" y="2324844"/>
            <a:ext cx="936104" cy="338554"/>
          </a:xfrm>
          <a:prstGeom prst="rect">
            <a:avLst/>
          </a:prstGeom>
          <a:noFill/>
        </p:spPr>
        <p:txBody>
          <a:bodyPr wrap="square" rtlCol="0">
            <a:spAutoFit/>
          </a:bodyPr>
          <a:lstStyle/>
          <a:p>
            <a:r>
              <a:rPr lang="en-ID" sz="1600" dirty="0">
                <a:solidFill>
                  <a:srgbClr val="0070C0"/>
                </a:solidFill>
                <a:latin typeface="Bahnschrift" panose="020B0502040204020203" pitchFamily="34" charset="0"/>
              </a:rPr>
              <a:t>165,5%</a:t>
            </a:r>
            <a:endParaRPr lang="en-US" sz="1600" dirty="0">
              <a:solidFill>
                <a:srgbClr val="0070C0"/>
              </a:solidFill>
              <a:latin typeface="Bahnschrift" panose="020B0502040204020203" pitchFamily="34" charset="0"/>
            </a:endParaRPr>
          </a:p>
        </p:txBody>
      </p:sp>
      <p:sp>
        <p:nvSpPr>
          <p:cNvPr id="39" name="TextBox 38"/>
          <p:cNvSpPr txBox="1"/>
          <p:nvPr/>
        </p:nvSpPr>
        <p:spPr>
          <a:xfrm>
            <a:off x="6833722" y="4561800"/>
            <a:ext cx="936104" cy="338554"/>
          </a:xfrm>
          <a:prstGeom prst="rect">
            <a:avLst/>
          </a:prstGeom>
          <a:noFill/>
        </p:spPr>
        <p:txBody>
          <a:bodyPr wrap="square" rtlCol="0">
            <a:spAutoFit/>
          </a:bodyPr>
          <a:lstStyle/>
          <a:p>
            <a:r>
              <a:rPr lang="en-ID" sz="1600" dirty="0">
                <a:solidFill>
                  <a:schemeClr val="bg1">
                    <a:lumMod val="50000"/>
                  </a:schemeClr>
                </a:solidFill>
                <a:latin typeface="Bahnschrift" panose="020B0502040204020203" pitchFamily="34" charset="0"/>
              </a:rPr>
              <a:t>85,9%</a:t>
            </a:r>
            <a:endParaRPr lang="en-US" sz="1600" dirty="0">
              <a:solidFill>
                <a:schemeClr val="bg1">
                  <a:lumMod val="50000"/>
                </a:schemeClr>
              </a:solidFill>
              <a:latin typeface="Bahnschrift" panose="020B0502040204020203" pitchFamily="34" charset="0"/>
            </a:endParaRPr>
          </a:p>
        </p:txBody>
      </p:sp>
      <p:sp>
        <p:nvSpPr>
          <p:cNvPr id="40" name="TextBox 39"/>
          <p:cNvSpPr txBox="1"/>
          <p:nvPr/>
        </p:nvSpPr>
        <p:spPr>
          <a:xfrm>
            <a:off x="6861540" y="4976515"/>
            <a:ext cx="936104" cy="338554"/>
          </a:xfrm>
          <a:prstGeom prst="rect">
            <a:avLst/>
          </a:prstGeom>
          <a:noFill/>
        </p:spPr>
        <p:txBody>
          <a:bodyPr wrap="square" rtlCol="0">
            <a:spAutoFit/>
          </a:bodyPr>
          <a:lstStyle/>
          <a:p>
            <a:r>
              <a:rPr lang="en-ID" sz="1600" dirty="0">
                <a:solidFill>
                  <a:srgbClr val="00B050"/>
                </a:solidFill>
                <a:latin typeface="Bahnschrift" panose="020B0502040204020203" pitchFamily="34" charset="0"/>
              </a:rPr>
              <a:t>73,0%</a:t>
            </a:r>
            <a:endParaRPr lang="en-US" sz="1600" dirty="0">
              <a:solidFill>
                <a:srgbClr val="00B050"/>
              </a:solidFill>
              <a:latin typeface="Bahnschrift" panose="020B0502040204020203" pitchFamily="34" charset="0"/>
            </a:endParaRPr>
          </a:p>
        </p:txBody>
      </p:sp>
      <p:sp>
        <p:nvSpPr>
          <p:cNvPr id="42" name="Rectangle 41"/>
          <p:cNvSpPr>
            <a:spLocks noChangeArrowheads="1"/>
          </p:cNvSpPr>
          <p:nvPr/>
        </p:nvSpPr>
        <p:spPr bwMode="auto">
          <a:xfrm>
            <a:off x="37266" y="-194"/>
            <a:ext cx="9884800" cy="610872"/>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i-FI" altLang="en-US" sz="2000" b="1" dirty="0">
                <a:solidFill>
                  <a:srgbClr val="FFFF00"/>
                </a:solidFill>
                <a:latin typeface="Century Gothic" panose="020B0502020202020204" pitchFamily="34" charset="0"/>
              </a:rPr>
              <a:t>BELANJA APBN YANG PRODUKTIF</a:t>
            </a:r>
          </a:p>
          <a:p>
            <a:pPr algn="ctr"/>
            <a:r>
              <a:rPr lang="en-US" sz="1500" dirty="0">
                <a:solidFill>
                  <a:prstClr val="white"/>
                </a:solidFill>
                <a:latin typeface="Century Gothic" panose="020B0502020202020204" pitchFamily="34" charset="0"/>
              </a:rPr>
              <a:t>…</a:t>
            </a:r>
            <a:r>
              <a:rPr lang="en-US" sz="1500" dirty="0" err="1">
                <a:solidFill>
                  <a:prstClr val="white"/>
                </a:solidFill>
                <a:latin typeface="Century Gothic" panose="020B0502020202020204" pitchFamily="34" charset="0"/>
              </a:rPr>
              <a:t>komitmen</a:t>
            </a:r>
            <a:r>
              <a:rPr lang="en-US" sz="1500" dirty="0">
                <a:solidFill>
                  <a:prstClr val="white"/>
                </a:solidFill>
                <a:latin typeface="Century Gothic" panose="020B0502020202020204" pitchFamily="34" charset="0"/>
              </a:rPr>
              <a:t> </a:t>
            </a:r>
            <a:r>
              <a:rPr lang="en-US" sz="1500" dirty="0" err="1">
                <a:solidFill>
                  <a:prstClr val="white"/>
                </a:solidFill>
                <a:latin typeface="Century Gothic" panose="020B0502020202020204" pitchFamily="34" charset="0"/>
              </a:rPr>
              <a:t>pada</a:t>
            </a:r>
            <a:r>
              <a:rPr lang="en-US" sz="1500" dirty="0">
                <a:solidFill>
                  <a:prstClr val="white"/>
                </a:solidFill>
                <a:latin typeface="Century Gothic" panose="020B0502020202020204" pitchFamily="34" charset="0"/>
              </a:rPr>
              <a:t> </a:t>
            </a:r>
            <a:r>
              <a:rPr lang="en-US" sz="1500" dirty="0" err="1">
                <a:solidFill>
                  <a:prstClr val="white"/>
                </a:solidFill>
                <a:latin typeface="Century Gothic" panose="020B0502020202020204" pitchFamily="34" charset="0"/>
              </a:rPr>
              <a:t>belanja</a:t>
            </a:r>
            <a:r>
              <a:rPr lang="en-US" sz="1500" dirty="0">
                <a:solidFill>
                  <a:prstClr val="white"/>
                </a:solidFill>
                <a:latin typeface="Century Gothic" panose="020B0502020202020204" pitchFamily="34" charset="0"/>
              </a:rPr>
              <a:t> </a:t>
            </a:r>
            <a:r>
              <a:rPr lang="en-US" sz="1500" dirty="0" err="1">
                <a:solidFill>
                  <a:prstClr val="white"/>
                </a:solidFill>
                <a:latin typeface="Century Gothic" panose="020B0502020202020204" pitchFamily="34" charset="0"/>
              </a:rPr>
              <a:t>produktif</a:t>
            </a:r>
            <a:r>
              <a:rPr lang="en-US" sz="1500" dirty="0">
                <a:solidFill>
                  <a:prstClr val="white"/>
                </a:solidFill>
                <a:latin typeface="Century Gothic" panose="020B0502020202020204" pitchFamily="34" charset="0"/>
              </a:rPr>
              <a:t> </a:t>
            </a:r>
            <a:r>
              <a:rPr lang="en-US" sz="1500" dirty="0" err="1">
                <a:solidFill>
                  <a:prstClr val="white"/>
                </a:solidFill>
                <a:latin typeface="Century Gothic" panose="020B0502020202020204" pitchFamily="34" charset="0"/>
              </a:rPr>
              <a:t>seperti</a:t>
            </a:r>
            <a:r>
              <a:rPr lang="en-US" sz="1500" dirty="0">
                <a:solidFill>
                  <a:prstClr val="white"/>
                </a:solidFill>
                <a:latin typeface="Century Gothic" panose="020B0502020202020204" pitchFamily="34" charset="0"/>
              </a:rPr>
              <a:t> </a:t>
            </a:r>
            <a:r>
              <a:rPr lang="en-US" sz="1500" dirty="0" err="1">
                <a:solidFill>
                  <a:prstClr val="white"/>
                </a:solidFill>
                <a:latin typeface="Century Gothic" panose="020B0502020202020204" pitchFamily="34" charset="0"/>
              </a:rPr>
              <a:t>investasi</a:t>
            </a:r>
            <a:r>
              <a:rPr lang="en-US" sz="1500" dirty="0">
                <a:solidFill>
                  <a:prstClr val="white"/>
                </a:solidFill>
                <a:latin typeface="Century Gothic" panose="020B0502020202020204" pitchFamily="34" charset="0"/>
              </a:rPr>
              <a:t> </a:t>
            </a:r>
            <a:r>
              <a:rPr lang="en-US" sz="1500" dirty="0" err="1">
                <a:solidFill>
                  <a:prstClr val="white"/>
                </a:solidFill>
                <a:latin typeface="Century Gothic" panose="020B0502020202020204" pitchFamily="34" charset="0"/>
              </a:rPr>
              <a:t>fisik</a:t>
            </a:r>
            <a:r>
              <a:rPr lang="en-US" sz="1500" dirty="0">
                <a:solidFill>
                  <a:prstClr val="white"/>
                </a:solidFill>
                <a:latin typeface="Century Gothic" panose="020B0502020202020204" pitchFamily="34" charset="0"/>
              </a:rPr>
              <a:t> </a:t>
            </a:r>
            <a:r>
              <a:rPr lang="en-US" sz="1500" dirty="0" err="1">
                <a:solidFill>
                  <a:prstClr val="white"/>
                </a:solidFill>
                <a:latin typeface="Century Gothic" panose="020B0502020202020204" pitchFamily="34" charset="0"/>
              </a:rPr>
              <a:t>dan</a:t>
            </a:r>
            <a:r>
              <a:rPr lang="en-US" sz="1500" dirty="0">
                <a:solidFill>
                  <a:prstClr val="white"/>
                </a:solidFill>
                <a:latin typeface="Century Gothic" panose="020B0502020202020204" pitchFamily="34" charset="0"/>
              </a:rPr>
              <a:t> SDM </a:t>
            </a:r>
            <a:r>
              <a:rPr lang="en-US" sz="1500" dirty="0" err="1">
                <a:solidFill>
                  <a:prstClr val="white"/>
                </a:solidFill>
                <a:latin typeface="Century Gothic" panose="020B0502020202020204" pitchFamily="34" charset="0"/>
              </a:rPr>
              <a:t>terus</a:t>
            </a:r>
            <a:r>
              <a:rPr lang="en-US" sz="1500" dirty="0">
                <a:solidFill>
                  <a:prstClr val="white"/>
                </a:solidFill>
                <a:latin typeface="Century Gothic" panose="020B0502020202020204" pitchFamily="34" charset="0"/>
              </a:rPr>
              <a:t> </a:t>
            </a:r>
            <a:r>
              <a:rPr lang="en-US" sz="1500" dirty="0" err="1">
                <a:solidFill>
                  <a:prstClr val="white"/>
                </a:solidFill>
                <a:latin typeface="Century Gothic" panose="020B0502020202020204" pitchFamily="34" charset="0"/>
              </a:rPr>
              <a:t>menjadi</a:t>
            </a:r>
            <a:r>
              <a:rPr lang="en-US" sz="1500" dirty="0">
                <a:solidFill>
                  <a:prstClr val="white"/>
                </a:solidFill>
                <a:latin typeface="Century Gothic" panose="020B0502020202020204" pitchFamily="34" charset="0"/>
              </a:rPr>
              <a:t> </a:t>
            </a:r>
            <a:r>
              <a:rPr lang="en-US" sz="1500" dirty="0" err="1">
                <a:solidFill>
                  <a:prstClr val="white"/>
                </a:solidFill>
                <a:latin typeface="Century Gothic" panose="020B0502020202020204" pitchFamily="34" charset="0"/>
              </a:rPr>
              <a:t>prioritas</a:t>
            </a:r>
            <a:r>
              <a:rPr lang="en-US" sz="1500" dirty="0">
                <a:solidFill>
                  <a:prstClr val="white"/>
                </a:solidFill>
                <a:latin typeface="Century Gothic" panose="020B0502020202020204" pitchFamily="34" charset="0"/>
              </a:rPr>
              <a:t> di APBN 2018</a:t>
            </a:r>
          </a:p>
        </p:txBody>
      </p:sp>
    </p:spTree>
    <p:extLst>
      <p:ext uri="{BB962C8B-B14F-4D97-AF65-F5344CB8AC3E}">
        <p14:creationId xmlns:p14="http://schemas.microsoft.com/office/powerpoint/2010/main" xmlns="" val="656280032"/>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p:cNvSpPr>
            <a:spLocks noGrp="1"/>
          </p:cNvSpPr>
          <p:nvPr>
            <p:ph type="sldNum" sz="quarter" idx="12"/>
          </p:nvPr>
        </p:nvSpPr>
        <p:spPr/>
        <p:txBody>
          <a:bodyPr/>
          <a:lstStyle/>
          <a:p>
            <a:fld id="{205D7B2C-A490-B44A-85E7-3DCE87D4739F}" type="slidenum">
              <a:rPr lang="en-US" smtClean="0"/>
              <a:pPr/>
              <a:t>15</a:t>
            </a:fld>
            <a:endParaRPr lang="en-US" dirty="0"/>
          </a:p>
        </p:txBody>
      </p:sp>
      <p:sp>
        <p:nvSpPr>
          <p:cNvPr id="19" name="Rectangle 18"/>
          <p:cNvSpPr/>
          <p:nvPr/>
        </p:nvSpPr>
        <p:spPr>
          <a:xfrm>
            <a:off x="450307" y="1987126"/>
            <a:ext cx="1784083" cy="684803"/>
          </a:xfrm>
          <a:prstGeom prst="rect">
            <a:avLst/>
          </a:prstGeom>
        </p:spPr>
        <p:txBody>
          <a:bodyPr wrap="square">
            <a:spAutoFit/>
          </a:bodyPr>
          <a:lstStyle/>
          <a:p>
            <a:pPr hangingPunct="0">
              <a:spcBef>
                <a:spcPts val="254"/>
              </a:spcBef>
              <a:spcAft>
                <a:spcPts val="254"/>
              </a:spcAft>
            </a:pPr>
            <a:r>
              <a:rPr lang="en-US" sz="900" b="1" kern="0" dirty="0">
                <a:solidFill>
                  <a:srgbClr val="000000"/>
                </a:solidFill>
                <a:latin typeface="Century Gothic" charset="0"/>
                <a:ea typeface="Century Gothic" charset="0"/>
                <a:cs typeface="Century Gothic" charset="0"/>
                <a:sym typeface="Calibri"/>
              </a:rPr>
              <a:t>Program </a:t>
            </a:r>
            <a:r>
              <a:rPr lang="id-ID" sz="900" b="1" kern="0" dirty="0">
                <a:solidFill>
                  <a:srgbClr val="000000"/>
                </a:solidFill>
                <a:latin typeface="Century Gothic" charset="0"/>
                <a:ea typeface="Century Gothic" charset="0"/>
                <a:cs typeface="Century Gothic" charset="0"/>
                <a:sym typeface="Calibri"/>
              </a:rPr>
              <a:t> </a:t>
            </a:r>
            <a:r>
              <a:rPr lang="en-US" sz="900" b="1" kern="0" dirty="0" err="1">
                <a:solidFill>
                  <a:srgbClr val="000000"/>
                </a:solidFill>
                <a:latin typeface="Century Gothic" charset="0"/>
                <a:ea typeface="Century Gothic" charset="0"/>
                <a:cs typeface="Century Gothic" charset="0"/>
                <a:sym typeface="Calibri"/>
              </a:rPr>
              <a:t>perlindungan</a:t>
            </a:r>
            <a:r>
              <a:rPr lang="en-US" sz="900" b="1" kern="0" dirty="0">
                <a:solidFill>
                  <a:srgbClr val="000000"/>
                </a:solidFill>
                <a:latin typeface="Century Gothic" charset="0"/>
                <a:ea typeface="Century Gothic" charset="0"/>
                <a:cs typeface="Century Gothic" charset="0"/>
                <a:sym typeface="Calibri"/>
              </a:rPr>
              <a:t> </a:t>
            </a:r>
            <a:r>
              <a:rPr lang="en-US" sz="900" b="1" kern="0" dirty="0" err="1">
                <a:solidFill>
                  <a:srgbClr val="000000"/>
                </a:solidFill>
                <a:latin typeface="Century Gothic" charset="0"/>
                <a:ea typeface="Century Gothic" charset="0"/>
                <a:cs typeface="Century Gothic" charset="0"/>
                <a:sym typeface="Calibri"/>
              </a:rPr>
              <a:t>sosial</a:t>
            </a:r>
            <a:r>
              <a:rPr lang="en-US" sz="900" b="1" kern="0" dirty="0">
                <a:solidFill>
                  <a:srgbClr val="000000"/>
                </a:solidFill>
                <a:latin typeface="Century Gothic" charset="0"/>
                <a:ea typeface="Century Gothic" charset="0"/>
                <a:cs typeface="Century Gothic" charset="0"/>
                <a:sym typeface="Calibri"/>
              </a:rPr>
              <a:t> (PKH</a:t>
            </a:r>
            <a:r>
              <a:rPr lang="en-US" sz="900" kern="0" dirty="0">
                <a:solidFill>
                  <a:srgbClr val="000000"/>
                </a:solidFill>
                <a:latin typeface="Century Gothic" charset="0"/>
                <a:ea typeface="Century Gothic" charset="0"/>
                <a:cs typeface="Century Gothic" charset="0"/>
                <a:sym typeface="Calibri"/>
              </a:rPr>
              <a:t>)</a:t>
            </a:r>
            <a:endParaRPr lang="id-ID" sz="900" kern="0" dirty="0">
              <a:solidFill>
                <a:srgbClr val="000000"/>
              </a:solidFill>
              <a:latin typeface="Century Gothic" charset="0"/>
              <a:ea typeface="Century Gothic" charset="0"/>
              <a:cs typeface="Century Gothic" charset="0"/>
              <a:sym typeface="Calibri"/>
            </a:endParaRPr>
          </a:p>
          <a:p>
            <a:pPr hangingPunct="0"/>
            <a:r>
              <a:rPr lang="id-ID" sz="900" kern="0" dirty="0">
                <a:solidFill>
                  <a:srgbClr val="FF0000"/>
                </a:solidFill>
                <a:latin typeface="Century Gothic" charset="0"/>
                <a:ea typeface="Century Gothic" charset="0"/>
                <a:cs typeface="Century Gothic" charset="0"/>
                <a:sym typeface="Wingdings" panose="05000000000000000000" pitchFamily="2" charset="2"/>
              </a:rPr>
              <a:t>2018: 10,0 jt KPM Rp17,3 T</a:t>
            </a:r>
          </a:p>
          <a:p>
            <a:pPr hangingPunct="0"/>
            <a:r>
              <a:rPr lang="id-ID" sz="900" kern="0" dirty="0">
                <a:solidFill>
                  <a:srgbClr val="0070C0"/>
                </a:solidFill>
                <a:latin typeface="Century Gothic" charset="0"/>
                <a:ea typeface="Century Gothic" charset="0"/>
                <a:cs typeface="Century Gothic" charset="0"/>
                <a:sym typeface="Wingdings" panose="05000000000000000000" pitchFamily="2" charset="2"/>
              </a:rPr>
              <a:t>2017:  6,0 jt KPM Rp12,7 T</a:t>
            </a:r>
          </a:p>
        </p:txBody>
      </p:sp>
      <p:sp>
        <p:nvSpPr>
          <p:cNvPr id="20" name="Rectangle 19"/>
          <p:cNvSpPr/>
          <p:nvPr/>
        </p:nvSpPr>
        <p:spPr>
          <a:xfrm>
            <a:off x="471441" y="2953680"/>
            <a:ext cx="1711546" cy="784830"/>
          </a:xfrm>
          <a:prstGeom prst="rect">
            <a:avLst/>
          </a:prstGeom>
        </p:spPr>
        <p:txBody>
          <a:bodyPr wrap="square">
            <a:spAutoFit/>
          </a:bodyPr>
          <a:lstStyle/>
          <a:p>
            <a:pPr hangingPunct="0"/>
            <a:r>
              <a:rPr lang="id-ID" sz="900" b="1" kern="0" dirty="0">
                <a:solidFill>
                  <a:srgbClr val="000000"/>
                </a:solidFill>
                <a:latin typeface="Century Gothic" charset="0"/>
                <a:ea typeface="Century Gothic" charset="0"/>
                <a:cs typeface="Century Gothic" charset="0"/>
                <a:sym typeface="Calibri"/>
              </a:rPr>
              <a:t>Perluasan </a:t>
            </a:r>
            <a:r>
              <a:rPr lang="en-US" sz="900" b="1" kern="0" dirty="0" err="1">
                <a:solidFill>
                  <a:srgbClr val="000000"/>
                </a:solidFill>
                <a:latin typeface="Century Gothic" charset="0"/>
                <a:ea typeface="Century Gothic" charset="0"/>
                <a:cs typeface="Century Gothic" charset="0"/>
                <a:sym typeface="Calibri"/>
              </a:rPr>
              <a:t>Bantuan</a:t>
            </a:r>
            <a:r>
              <a:rPr lang="en-US" sz="900" b="1" kern="0" dirty="0">
                <a:solidFill>
                  <a:srgbClr val="000000"/>
                </a:solidFill>
                <a:latin typeface="Century Gothic" charset="0"/>
                <a:ea typeface="Century Gothic" charset="0"/>
                <a:cs typeface="Century Gothic" charset="0"/>
                <a:sym typeface="Calibri"/>
              </a:rPr>
              <a:t> </a:t>
            </a:r>
            <a:r>
              <a:rPr lang="en-US" sz="900" b="1" kern="0" dirty="0" err="1">
                <a:solidFill>
                  <a:srgbClr val="000000"/>
                </a:solidFill>
                <a:latin typeface="Century Gothic" charset="0"/>
                <a:ea typeface="Century Gothic" charset="0"/>
                <a:cs typeface="Century Gothic" charset="0"/>
                <a:sym typeface="Calibri"/>
              </a:rPr>
              <a:t>Pangan</a:t>
            </a:r>
            <a:r>
              <a:rPr lang="en-US" sz="900" b="1" kern="0" dirty="0">
                <a:solidFill>
                  <a:srgbClr val="000000"/>
                </a:solidFill>
                <a:latin typeface="Century Gothic" charset="0"/>
                <a:ea typeface="Century Gothic" charset="0"/>
                <a:cs typeface="Century Gothic" charset="0"/>
                <a:sym typeface="Calibri"/>
              </a:rPr>
              <a:t> non </a:t>
            </a:r>
            <a:r>
              <a:rPr lang="en-US" sz="900" b="1" kern="0" dirty="0" err="1">
                <a:solidFill>
                  <a:srgbClr val="000000"/>
                </a:solidFill>
                <a:latin typeface="Century Gothic" charset="0"/>
                <a:ea typeface="Century Gothic" charset="0"/>
                <a:cs typeface="Century Gothic" charset="0"/>
                <a:sym typeface="Calibri"/>
              </a:rPr>
              <a:t>Tunai</a:t>
            </a:r>
            <a:r>
              <a:rPr lang="en-US" sz="900" b="1" kern="0" dirty="0">
                <a:solidFill>
                  <a:srgbClr val="000000"/>
                </a:solidFill>
                <a:latin typeface="Century Gothic" charset="0"/>
                <a:ea typeface="Century Gothic" charset="0"/>
                <a:cs typeface="Century Gothic" charset="0"/>
                <a:sym typeface="Calibri"/>
              </a:rPr>
              <a:t> </a:t>
            </a:r>
            <a:r>
              <a:rPr lang="en-US" sz="900" kern="0" dirty="0">
                <a:solidFill>
                  <a:srgbClr val="000000"/>
                </a:solidFill>
                <a:latin typeface="Century Gothic" charset="0"/>
                <a:ea typeface="Century Gothic" charset="0"/>
                <a:cs typeface="Century Gothic" charset="0"/>
                <a:sym typeface="Calibri"/>
              </a:rPr>
              <a:t>(B</a:t>
            </a:r>
            <a:r>
              <a:rPr lang="id-ID" sz="900" kern="0" dirty="0">
                <a:solidFill>
                  <a:srgbClr val="000000"/>
                </a:solidFill>
                <a:latin typeface="Century Gothic" charset="0"/>
                <a:ea typeface="Century Gothic" charset="0"/>
                <a:cs typeface="Century Gothic" charset="0"/>
                <a:sym typeface="Calibri"/>
              </a:rPr>
              <a:t>PN</a:t>
            </a:r>
            <a:r>
              <a:rPr lang="en-US" sz="900" kern="0" dirty="0">
                <a:solidFill>
                  <a:srgbClr val="000000"/>
                </a:solidFill>
                <a:latin typeface="Century Gothic" charset="0"/>
                <a:ea typeface="Century Gothic" charset="0"/>
                <a:cs typeface="Century Gothic" charset="0"/>
                <a:sym typeface="Calibri"/>
              </a:rPr>
              <a:t>T)</a:t>
            </a:r>
            <a:r>
              <a:rPr lang="en-US" sz="900" kern="0" dirty="0">
                <a:solidFill>
                  <a:srgbClr val="000000"/>
                </a:solidFill>
                <a:latin typeface="Century Gothic" charset="0"/>
                <a:ea typeface="Century Gothic" charset="0"/>
                <a:cs typeface="Century Gothic" charset="0"/>
                <a:sym typeface="Wingdings" panose="05000000000000000000" pitchFamily="2" charset="2"/>
              </a:rPr>
              <a:t> </a:t>
            </a:r>
            <a:r>
              <a:rPr lang="id-ID" sz="900" kern="0" dirty="0">
                <a:solidFill>
                  <a:srgbClr val="000000"/>
                </a:solidFill>
                <a:latin typeface="Century Gothic" charset="0"/>
                <a:ea typeface="Century Gothic" charset="0"/>
                <a:cs typeface="Century Gothic" charset="0"/>
                <a:sym typeface="Wingdings" panose="05000000000000000000" pitchFamily="2" charset="2"/>
              </a:rPr>
              <a:t>dari rastra</a:t>
            </a:r>
          </a:p>
          <a:p>
            <a:pPr hangingPunct="0"/>
            <a:r>
              <a:rPr lang="id-ID" sz="900" kern="0" dirty="0">
                <a:solidFill>
                  <a:srgbClr val="FF0000"/>
                </a:solidFill>
                <a:latin typeface="Century Gothic" charset="0"/>
                <a:ea typeface="Century Gothic" charset="0"/>
                <a:cs typeface="Century Gothic" charset="0"/>
                <a:sym typeface="Wingdings" panose="05000000000000000000" pitchFamily="2" charset="2"/>
              </a:rPr>
              <a:t>2018: 10,0 jt KPM Rp13,5 T</a:t>
            </a:r>
          </a:p>
          <a:p>
            <a:pPr hangingPunct="0"/>
            <a:r>
              <a:rPr lang="id-ID" sz="900" kern="0" dirty="0">
                <a:solidFill>
                  <a:srgbClr val="0070C0"/>
                </a:solidFill>
                <a:latin typeface="Century Gothic" charset="0"/>
                <a:ea typeface="Century Gothic" charset="0"/>
                <a:cs typeface="Century Gothic" charset="0"/>
                <a:sym typeface="Wingdings" panose="05000000000000000000" pitchFamily="2" charset="2"/>
              </a:rPr>
              <a:t>2017:  1,4 jt KPM Rp1,6 T</a:t>
            </a:r>
          </a:p>
        </p:txBody>
      </p:sp>
      <p:sp>
        <p:nvSpPr>
          <p:cNvPr id="21" name="Rectangle 20"/>
          <p:cNvSpPr/>
          <p:nvPr/>
        </p:nvSpPr>
        <p:spPr>
          <a:xfrm>
            <a:off x="473850" y="3943076"/>
            <a:ext cx="2103847" cy="715581"/>
          </a:xfrm>
          <a:prstGeom prst="rect">
            <a:avLst/>
          </a:prstGeom>
        </p:spPr>
        <p:txBody>
          <a:bodyPr wrap="square">
            <a:spAutoFit/>
          </a:bodyPr>
          <a:lstStyle/>
          <a:p>
            <a:pPr hangingPunct="0"/>
            <a:r>
              <a:rPr lang="id-ID" sz="1000" b="1" kern="0" dirty="0">
                <a:solidFill>
                  <a:srgbClr val="000000"/>
                </a:solidFill>
                <a:latin typeface="Century Gothic" charset="0"/>
                <a:ea typeface="Century Gothic" charset="0"/>
                <a:cs typeface="Century Gothic" charset="0"/>
                <a:sym typeface="Calibri"/>
              </a:rPr>
              <a:t>Pelayanan  Kesehatan</a:t>
            </a:r>
            <a:r>
              <a:rPr lang="id-ID" sz="1000" kern="0" dirty="0">
                <a:solidFill>
                  <a:srgbClr val="000000"/>
                </a:solidFill>
                <a:latin typeface="Century Gothic" charset="0"/>
                <a:ea typeface="Century Gothic" charset="0"/>
                <a:cs typeface="Century Gothic" charset="0"/>
                <a:sym typeface="Wingdings" pitchFamily="2" charset="2"/>
              </a:rPr>
              <a:t></a:t>
            </a:r>
            <a:r>
              <a:rPr lang="en-US" sz="1000" kern="0" dirty="0">
                <a:solidFill>
                  <a:srgbClr val="000000"/>
                </a:solidFill>
                <a:latin typeface="Century Gothic" charset="0"/>
                <a:ea typeface="Century Gothic" charset="0"/>
                <a:cs typeface="Century Gothic" charset="0"/>
                <a:sym typeface="Calibri"/>
              </a:rPr>
              <a:t>PBI </a:t>
            </a:r>
            <a:endParaRPr lang="id-ID" sz="1000" kern="0" dirty="0">
              <a:solidFill>
                <a:srgbClr val="000000"/>
              </a:solidFill>
              <a:latin typeface="Century Gothic" charset="0"/>
              <a:ea typeface="Century Gothic" charset="0"/>
              <a:cs typeface="Century Gothic" charset="0"/>
              <a:sym typeface="Calibri"/>
            </a:endParaRPr>
          </a:p>
          <a:p>
            <a:pPr hangingPunct="0"/>
            <a:r>
              <a:rPr lang="id-ID" sz="1000" kern="0" dirty="0">
                <a:solidFill>
                  <a:srgbClr val="FF0000"/>
                </a:solidFill>
                <a:latin typeface="Century Gothic" charset="0"/>
                <a:ea typeface="Century Gothic" charset="0"/>
                <a:cs typeface="Century Gothic" charset="0"/>
                <a:sym typeface="Calibri"/>
              </a:rPr>
              <a:t>2018: </a:t>
            </a:r>
            <a:r>
              <a:rPr lang="en-US" sz="1000" kern="0" dirty="0">
                <a:solidFill>
                  <a:srgbClr val="FF0000"/>
                </a:solidFill>
                <a:latin typeface="Century Gothic" charset="0"/>
                <a:ea typeface="Century Gothic" charset="0"/>
                <a:cs typeface="Century Gothic" charset="0"/>
                <a:sym typeface="Calibri"/>
              </a:rPr>
              <a:t>92,4 </a:t>
            </a:r>
            <a:r>
              <a:rPr lang="en-US" sz="1000" kern="0" dirty="0" err="1">
                <a:solidFill>
                  <a:srgbClr val="FF0000"/>
                </a:solidFill>
                <a:latin typeface="Century Gothic" charset="0"/>
                <a:ea typeface="Century Gothic" charset="0"/>
                <a:cs typeface="Century Gothic" charset="0"/>
                <a:sym typeface="Calibri"/>
              </a:rPr>
              <a:t>juta</a:t>
            </a:r>
            <a:r>
              <a:rPr lang="en-US" sz="1000" kern="0" dirty="0">
                <a:solidFill>
                  <a:srgbClr val="FF0000"/>
                </a:solidFill>
                <a:latin typeface="Century Gothic" charset="0"/>
                <a:ea typeface="Century Gothic" charset="0"/>
                <a:cs typeface="Century Gothic" charset="0"/>
                <a:sym typeface="Calibri"/>
              </a:rPr>
              <a:t> </a:t>
            </a:r>
            <a:r>
              <a:rPr lang="en-US" sz="1000" kern="0" dirty="0" err="1">
                <a:solidFill>
                  <a:srgbClr val="FF0000"/>
                </a:solidFill>
                <a:latin typeface="Century Gothic" charset="0"/>
                <a:ea typeface="Century Gothic" charset="0"/>
                <a:cs typeface="Century Gothic" charset="0"/>
                <a:sym typeface="Calibri"/>
              </a:rPr>
              <a:t>jiwa</a:t>
            </a:r>
            <a:r>
              <a:rPr lang="id-ID" sz="1000" kern="0" dirty="0">
                <a:solidFill>
                  <a:srgbClr val="FF0000"/>
                </a:solidFill>
                <a:latin typeface="Century Gothic" charset="0"/>
                <a:ea typeface="Century Gothic" charset="0"/>
                <a:cs typeface="Century Gothic" charset="0"/>
                <a:sym typeface="Calibri"/>
              </a:rPr>
              <a:t>    Rp25,5T</a:t>
            </a:r>
          </a:p>
          <a:p>
            <a:pPr hangingPunct="0"/>
            <a:r>
              <a:rPr lang="id-ID" sz="1000" kern="0" dirty="0">
                <a:solidFill>
                  <a:srgbClr val="0070C0"/>
                </a:solidFill>
                <a:latin typeface="Century Gothic" charset="0"/>
                <a:ea typeface="Century Gothic" charset="0"/>
                <a:cs typeface="Century Gothic" charset="0"/>
                <a:sym typeface="Calibri"/>
              </a:rPr>
              <a:t>2017: </a:t>
            </a:r>
            <a:r>
              <a:rPr lang="en-US" sz="1000" kern="0" dirty="0">
                <a:solidFill>
                  <a:srgbClr val="0070C0"/>
                </a:solidFill>
                <a:latin typeface="Century Gothic" charset="0"/>
                <a:ea typeface="Century Gothic" charset="0"/>
                <a:cs typeface="Century Gothic" charset="0"/>
                <a:sym typeface="Calibri"/>
              </a:rPr>
              <a:t>92,4 </a:t>
            </a:r>
            <a:r>
              <a:rPr lang="en-US" sz="1000" kern="0" dirty="0" err="1">
                <a:solidFill>
                  <a:srgbClr val="0070C0"/>
                </a:solidFill>
                <a:latin typeface="Century Gothic" charset="0"/>
                <a:ea typeface="Century Gothic" charset="0"/>
                <a:cs typeface="Century Gothic" charset="0"/>
                <a:sym typeface="Calibri"/>
              </a:rPr>
              <a:t>juta</a:t>
            </a:r>
            <a:r>
              <a:rPr lang="en-US" sz="1000" kern="0" dirty="0">
                <a:solidFill>
                  <a:srgbClr val="0070C0"/>
                </a:solidFill>
                <a:latin typeface="Century Gothic" charset="0"/>
                <a:ea typeface="Century Gothic" charset="0"/>
                <a:cs typeface="Century Gothic" charset="0"/>
                <a:sym typeface="Calibri"/>
              </a:rPr>
              <a:t> </a:t>
            </a:r>
            <a:r>
              <a:rPr lang="en-US" sz="1000" kern="0" dirty="0" err="1">
                <a:solidFill>
                  <a:srgbClr val="0070C0"/>
                </a:solidFill>
                <a:latin typeface="Century Gothic" charset="0"/>
                <a:ea typeface="Century Gothic" charset="0"/>
                <a:cs typeface="Century Gothic" charset="0"/>
                <a:sym typeface="Calibri"/>
              </a:rPr>
              <a:t>jiwa</a:t>
            </a:r>
            <a:r>
              <a:rPr lang="id-ID" sz="1000" kern="0" dirty="0">
                <a:solidFill>
                  <a:srgbClr val="0070C0"/>
                </a:solidFill>
                <a:latin typeface="Century Gothic" charset="0"/>
                <a:ea typeface="Century Gothic" charset="0"/>
                <a:cs typeface="Century Gothic" charset="0"/>
                <a:sym typeface="Calibri"/>
              </a:rPr>
              <a:t>    Rp25,5T</a:t>
            </a:r>
          </a:p>
          <a:p>
            <a:pPr hangingPunct="0"/>
            <a:endParaRPr lang="en-US" sz="1050" kern="0" dirty="0">
              <a:solidFill>
                <a:srgbClr val="000000"/>
              </a:solidFill>
              <a:latin typeface="Century Gothic" charset="0"/>
              <a:ea typeface="Century Gothic" charset="0"/>
              <a:cs typeface="Century Gothic" charset="0"/>
              <a:sym typeface="Calibri"/>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314572" y="3841389"/>
            <a:ext cx="397190" cy="412574"/>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269418" y="2159948"/>
            <a:ext cx="429584" cy="446222"/>
          </a:xfrm>
          <a:prstGeom prst="rect">
            <a:avLst/>
          </a:prstGeom>
        </p:spPr>
      </p:pic>
      <p:sp>
        <p:nvSpPr>
          <p:cNvPr id="24" name="Rectangle 23"/>
          <p:cNvSpPr/>
          <p:nvPr/>
        </p:nvSpPr>
        <p:spPr>
          <a:xfrm>
            <a:off x="192078" y="1082728"/>
            <a:ext cx="1710594" cy="461665"/>
          </a:xfrm>
          <a:prstGeom prst="rect">
            <a:avLst/>
          </a:prstGeom>
        </p:spPr>
        <p:txBody>
          <a:bodyPr wrap="square">
            <a:spAutoFit/>
          </a:bodyPr>
          <a:lstStyle/>
          <a:p>
            <a:pPr hangingPunct="0">
              <a:spcBef>
                <a:spcPts val="254"/>
              </a:spcBef>
            </a:pP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Kemiskinan</a:t>
            </a:r>
            <a:r>
              <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dan</a:t>
            </a:r>
            <a:r>
              <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Kesenjangan</a:t>
            </a:r>
            <a:endPar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25" name="Rectangle 24"/>
          <p:cNvSpPr/>
          <p:nvPr/>
        </p:nvSpPr>
        <p:spPr>
          <a:xfrm>
            <a:off x="4731638" y="2030476"/>
            <a:ext cx="1553912" cy="923330"/>
          </a:xfrm>
          <a:prstGeom prst="rect">
            <a:avLst/>
          </a:prstGeom>
        </p:spPr>
        <p:txBody>
          <a:bodyPr wrap="square">
            <a:spAutoFit/>
          </a:bodyPr>
          <a:lstStyle/>
          <a:p>
            <a:pPr hangingPunct="0">
              <a:spcBef>
                <a:spcPts val="254"/>
              </a:spcBef>
            </a:pPr>
            <a:r>
              <a:rPr lang="en-US" sz="900" b="1" kern="0" dirty="0" err="1">
                <a:solidFill>
                  <a:srgbClr val="000000"/>
                </a:solidFill>
                <a:latin typeface="Century Gothic" pitchFamily="34" charset="0"/>
                <a:cs typeface="Calibri"/>
                <a:sym typeface="Calibri"/>
              </a:rPr>
              <a:t>Pertanian</a:t>
            </a:r>
            <a:endParaRPr lang="id-ID" sz="900" b="1" kern="0" dirty="0">
              <a:solidFill>
                <a:srgbClr val="000000"/>
              </a:solidFill>
              <a:latin typeface="Century Gothic" pitchFamily="34" charset="0"/>
              <a:cs typeface="Calibri"/>
              <a:sym typeface="Calibri"/>
            </a:endParaRPr>
          </a:p>
          <a:p>
            <a:pPr marL="72331" indent="-72331" hangingPunct="0">
              <a:buFont typeface="Arial" charset="0"/>
              <a:buChar char="•"/>
            </a:pPr>
            <a:r>
              <a:rPr lang="id-ID" sz="900" kern="0" dirty="0">
                <a:solidFill>
                  <a:srgbClr val="000000"/>
                </a:solidFill>
                <a:latin typeface="Century Gothic" pitchFamily="34" charset="0"/>
                <a:cs typeface="Calibri"/>
                <a:sym typeface="Calibri"/>
              </a:rPr>
              <a:t>Peningkatan Produksi pangan dan pembangunan sarpras</a:t>
            </a:r>
          </a:p>
          <a:p>
            <a:pPr marL="72331" indent="-72331" hangingPunct="0">
              <a:buFont typeface="Arial" charset="0"/>
              <a:buChar char="•"/>
            </a:pPr>
            <a:r>
              <a:rPr lang="id-ID" sz="900" kern="0" dirty="0">
                <a:solidFill>
                  <a:srgbClr val="000000"/>
                </a:solidFill>
                <a:latin typeface="Century Gothic" pitchFamily="34" charset="0"/>
                <a:cs typeface="Calibri"/>
                <a:sym typeface="Calibri"/>
              </a:rPr>
              <a:t>Pengembangan hortikultura</a:t>
            </a:r>
            <a:endParaRPr lang="en-US" sz="900" kern="0" dirty="0">
              <a:solidFill>
                <a:srgbClr val="000000"/>
              </a:solidFill>
              <a:latin typeface="Century Gothic" pitchFamily="34" charset="0"/>
              <a:cs typeface="Calibri"/>
              <a:sym typeface="Calibri"/>
            </a:endParaRPr>
          </a:p>
        </p:txBody>
      </p:sp>
      <p:grpSp>
        <p:nvGrpSpPr>
          <p:cNvPr id="3" name="Group 25"/>
          <p:cNvGrpSpPr/>
          <p:nvPr/>
        </p:nvGrpSpPr>
        <p:grpSpPr>
          <a:xfrm>
            <a:off x="6271299" y="4910065"/>
            <a:ext cx="318222" cy="330547"/>
            <a:chOff x="8583826" y="5650158"/>
            <a:chExt cx="862522" cy="862522"/>
          </a:xfrm>
        </p:grpSpPr>
        <p:pic>
          <p:nvPicPr>
            <p:cNvPr id="83" name="Picture 8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583826" y="5650158"/>
              <a:ext cx="862522" cy="862522"/>
            </a:xfrm>
            <a:prstGeom prst="rect">
              <a:avLst/>
            </a:prstGeom>
          </p:spPr>
        </p:pic>
        <p:sp>
          <p:nvSpPr>
            <p:cNvPr id="84" name="Oval 83"/>
            <p:cNvSpPr/>
            <p:nvPr/>
          </p:nvSpPr>
          <p:spPr>
            <a:xfrm>
              <a:off x="8899094" y="5653655"/>
              <a:ext cx="243246" cy="2660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en-US" sz="1350" kern="0">
                <a:solidFill>
                  <a:srgbClr val="FFFFFF"/>
                </a:solidFill>
                <a:latin typeface="Calibri"/>
                <a:cs typeface="Calibri"/>
                <a:sym typeface="Calibri"/>
              </a:endParaRPr>
            </a:p>
          </p:txBody>
        </p:sp>
      </p:grpSp>
      <p:sp>
        <p:nvSpPr>
          <p:cNvPr id="27" name="Rectangle 26"/>
          <p:cNvSpPr/>
          <p:nvPr/>
        </p:nvSpPr>
        <p:spPr>
          <a:xfrm>
            <a:off x="4448416" y="1063087"/>
            <a:ext cx="1547456" cy="276999"/>
          </a:xfrm>
          <a:prstGeom prst="rect">
            <a:avLst/>
          </a:prstGeom>
        </p:spPr>
        <p:txBody>
          <a:bodyPr wrap="square">
            <a:spAutoFit/>
          </a:bodyPr>
          <a:lstStyle/>
          <a:p>
            <a:pPr hangingPunct="0">
              <a:spcBef>
                <a:spcPts val="254"/>
              </a:spcBef>
            </a:pP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Sektor</a:t>
            </a:r>
            <a:r>
              <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Unggulan</a:t>
            </a:r>
            <a:endPar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28" name="Rectangle 27"/>
          <p:cNvSpPr/>
          <p:nvPr/>
        </p:nvSpPr>
        <p:spPr>
          <a:xfrm>
            <a:off x="4769335" y="3293619"/>
            <a:ext cx="1464161" cy="923330"/>
          </a:xfrm>
          <a:prstGeom prst="rect">
            <a:avLst/>
          </a:prstGeom>
        </p:spPr>
        <p:txBody>
          <a:bodyPr wrap="square">
            <a:spAutoFit/>
          </a:bodyPr>
          <a:lstStyle/>
          <a:p>
            <a:pPr hangingPunct="0">
              <a:spcBef>
                <a:spcPts val="254"/>
              </a:spcBef>
            </a:pPr>
            <a:r>
              <a:rPr lang="en-US" sz="900" b="1" kern="0" dirty="0" err="1">
                <a:solidFill>
                  <a:srgbClr val="000000"/>
                </a:solidFill>
                <a:latin typeface="Century Gothic" pitchFamily="34" charset="0"/>
                <a:cs typeface="Calibri"/>
                <a:sym typeface="Calibri"/>
              </a:rPr>
              <a:t>Pariwisata</a:t>
            </a:r>
            <a:r>
              <a:rPr lang="en-US" sz="900" b="1" kern="0" dirty="0">
                <a:solidFill>
                  <a:srgbClr val="000000"/>
                </a:solidFill>
                <a:latin typeface="Century Gothic" pitchFamily="34" charset="0"/>
                <a:cs typeface="Calibri"/>
                <a:sym typeface="Calibri"/>
              </a:rPr>
              <a:t> </a:t>
            </a:r>
            <a:endParaRPr lang="id-ID" sz="900" b="1" kern="0" dirty="0">
              <a:solidFill>
                <a:srgbClr val="000000"/>
              </a:solidFill>
              <a:latin typeface="Century Gothic" pitchFamily="34" charset="0"/>
              <a:cs typeface="Calibri"/>
              <a:sym typeface="Calibri"/>
            </a:endParaRPr>
          </a:p>
          <a:p>
            <a:pPr marL="72331" indent="-72331" hangingPunct="0">
              <a:buFont typeface="Arial" charset="0"/>
              <a:buChar char="•"/>
            </a:pPr>
            <a:r>
              <a:rPr lang="id-ID" sz="900" kern="0" dirty="0">
                <a:solidFill>
                  <a:srgbClr val="000000"/>
                </a:solidFill>
                <a:latin typeface="Century Gothic" pitchFamily="34" charset="0"/>
                <a:cs typeface="Calibri"/>
                <a:sym typeface="Calibri"/>
              </a:rPr>
              <a:t>Pengembangan 10 destinasi wisata</a:t>
            </a:r>
          </a:p>
          <a:p>
            <a:pPr marL="72331" indent="-72331" hangingPunct="0">
              <a:buFont typeface="Arial" charset="0"/>
              <a:buChar char="•"/>
            </a:pPr>
            <a:r>
              <a:rPr lang="id-ID" sz="900" kern="0" dirty="0">
                <a:solidFill>
                  <a:srgbClr val="000000"/>
                </a:solidFill>
                <a:latin typeface="Century Gothic" pitchFamily="34" charset="0"/>
                <a:cs typeface="Calibri"/>
                <a:sym typeface="Calibri"/>
              </a:rPr>
              <a:t>Peningkatan wisatawan</a:t>
            </a:r>
          </a:p>
          <a:p>
            <a:pPr marL="72331" indent="-72331" hangingPunct="0">
              <a:buFont typeface="Arial" charset="0"/>
              <a:buChar char="•"/>
            </a:pPr>
            <a:r>
              <a:rPr lang="id-ID" sz="900" kern="0" dirty="0">
                <a:solidFill>
                  <a:srgbClr val="000000"/>
                </a:solidFill>
                <a:latin typeface="Century Gothic" pitchFamily="34" charset="0"/>
                <a:cs typeface="Calibri"/>
                <a:sym typeface="Calibri"/>
              </a:rPr>
              <a:t>Promosi pariwisata</a:t>
            </a:r>
          </a:p>
        </p:txBody>
      </p:sp>
      <p:sp>
        <p:nvSpPr>
          <p:cNvPr id="29" name="Rectangle 28">
            <a:extLst>
              <a:ext uri="{FF2B5EF4-FFF2-40B4-BE49-F238E27FC236}">
                <a16:creationId xmlns="" xmlns:a16="http://schemas.microsoft.com/office/drawing/2014/main" id="{CA50BA74-7DD5-44D6-9937-20582C3FF04A}"/>
              </a:ext>
            </a:extLst>
          </p:cNvPr>
          <p:cNvSpPr/>
          <p:nvPr/>
        </p:nvSpPr>
        <p:spPr>
          <a:xfrm>
            <a:off x="3120018" y="2042773"/>
            <a:ext cx="1774369" cy="615553"/>
          </a:xfrm>
          <a:prstGeom prst="rect">
            <a:avLst/>
          </a:prstGeom>
        </p:spPr>
        <p:txBody>
          <a:bodyPr wrap="square">
            <a:spAutoFit/>
          </a:bodyPr>
          <a:lstStyle/>
          <a:p>
            <a:pPr hangingPunct="0"/>
            <a:r>
              <a:rPr lang="en-US" sz="1000" b="1" kern="0" dirty="0" err="1">
                <a:solidFill>
                  <a:srgbClr val="000000"/>
                </a:solidFill>
                <a:latin typeface="Century Gothic" pitchFamily="34" charset="0"/>
                <a:cs typeface="Calibri"/>
                <a:sym typeface="Calibri"/>
              </a:rPr>
              <a:t>Pembanguna</a:t>
            </a:r>
            <a:r>
              <a:rPr lang="id-ID" sz="1000" b="1" kern="0" dirty="0">
                <a:solidFill>
                  <a:srgbClr val="000000"/>
                </a:solidFill>
                <a:latin typeface="Century Gothic" pitchFamily="34" charset="0"/>
                <a:cs typeface="Calibri"/>
                <a:sym typeface="Calibri"/>
              </a:rPr>
              <a:t>n</a:t>
            </a:r>
            <a:endParaRPr lang="en-US" sz="1000" b="1" kern="0" dirty="0">
              <a:solidFill>
                <a:srgbClr val="000000"/>
              </a:solidFill>
              <a:latin typeface="Century Gothic" pitchFamily="34" charset="0"/>
              <a:cs typeface="Calibri"/>
              <a:sym typeface="Calibri"/>
            </a:endParaRPr>
          </a:p>
          <a:p>
            <a:pPr hangingPunct="0"/>
            <a:r>
              <a:rPr lang="en-US" sz="1000" b="1" kern="0" dirty="0" err="1">
                <a:solidFill>
                  <a:srgbClr val="000000"/>
                </a:solidFill>
                <a:latin typeface="Century Gothic" pitchFamily="34" charset="0"/>
                <a:cs typeface="Calibri"/>
                <a:sym typeface="Calibri"/>
              </a:rPr>
              <a:t>Jalan</a:t>
            </a:r>
            <a:endParaRPr lang="id-ID" sz="1000" b="1" kern="0" dirty="0">
              <a:solidFill>
                <a:srgbClr val="000000"/>
              </a:solidFill>
              <a:latin typeface="Century Gothic" pitchFamily="34" charset="0"/>
              <a:cs typeface="Calibri"/>
              <a:sym typeface="Calibri"/>
            </a:endParaRPr>
          </a:p>
          <a:p>
            <a:pPr hangingPunct="0">
              <a:spcBef>
                <a:spcPts val="254"/>
              </a:spcBef>
            </a:pPr>
            <a:r>
              <a:rPr lang="id-ID" sz="1000" kern="0" dirty="0">
                <a:solidFill>
                  <a:srgbClr val="000000"/>
                </a:solidFill>
                <a:latin typeface="Century Gothic" pitchFamily="34" charset="0"/>
                <a:cs typeface="Calibri"/>
                <a:sym typeface="Calibri"/>
              </a:rPr>
              <a:t>865 km</a:t>
            </a:r>
            <a:endParaRPr lang="en-US" sz="1000" kern="0" dirty="0">
              <a:solidFill>
                <a:srgbClr val="000000"/>
              </a:solidFill>
              <a:latin typeface="Century Gothic" pitchFamily="34" charset="0"/>
              <a:cs typeface="Calibri"/>
              <a:sym typeface="Calibri"/>
            </a:endParaRPr>
          </a:p>
        </p:txBody>
      </p:sp>
      <p:sp>
        <p:nvSpPr>
          <p:cNvPr id="30" name="Rectangle 29">
            <a:extLst>
              <a:ext uri="{FF2B5EF4-FFF2-40B4-BE49-F238E27FC236}">
                <a16:creationId xmlns="" xmlns:a16="http://schemas.microsoft.com/office/drawing/2014/main" id="{DF537343-452A-4490-86E8-D58F2FE6A983}"/>
              </a:ext>
            </a:extLst>
          </p:cNvPr>
          <p:cNvSpPr/>
          <p:nvPr/>
        </p:nvSpPr>
        <p:spPr>
          <a:xfrm>
            <a:off x="2623910" y="1118315"/>
            <a:ext cx="1820798" cy="276999"/>
          </a:xfrm>
          <a:prstGeom prst="rect">
            <a:avLst/>
          </a:prstGeom>
        </p:spPr>
        <p:txBody>
          <a:bodyPr wrap="square">
            <a:spAutoFit/>
          </a:bodyPr>
          <a:lstStyle/>
          <a:p>
            <a:pPr hangingPunct="0">
              <a:spcBef>
                <a:spcPts val="254"/>
              </a:spcBef>
            </a:pP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Infrastruktur</a:t>
            </a:r>
            <a:endPar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31" name="Rectangle 30">
            <a:extLst>
              <a:ext uri="{FF2B5EF4-FFF2-40B4-BE49-F238E27FC236}">
                <a16:creationId xmlns="" xmlns:a16="http://schemas.microsoft.com/office/drawing/2014/main" id="{DC671E7D-0439-43F1-8EA2-9DAFB022A2C2}"/>
              </a:ext>
            </a:extLst>
          </p:cNvPr>
          <p:cNvSpPr/>
          <p:nvPr/>
        </p:nvSpPr>
        <p:spPr>
          <a:xfrm>
            <a:off x="3175662" y="2835380"/>
            <a:ext cx="1323682" cy="415498"/>
          </a:xfrm>
          <a:prstGeom prst="rect">
            <a:avLst/>
          </a:prstGeom>
        </p:spPr>
        <p:txBody>
          <a:bodyPr wrap="square">
            <a:spAutoFit/>
          </a:bodyPr>
          <a:lstStyle/>
          <a:p>
            <a:pPr hangingPunct="0">
              <a:spcBef>
                <a:spcPts val="254"/>
              </a:spcBef>
            </a:pPr>
            <a:r>
              <a:rPr lang="id-ID" sz="1000" b="1" kern="0" dirty="0">
                <a:solidFill>
                  <a:srgbClr val="000000"/>
                </a:solidFill>
                <a:latin typeface="Century Gothic" pitchFamily="34" charset="0"/>
                <a:cs typeface="Calibri"/>
                <a:sym typeface="Calibri"/>
              </a:rPr>
              <a:t>Pembangunan </a:t>
            </a:r>
            <a:r>
              <a:rPr lang="en-US" sz="1000" b="1" kern="0" dirty="0" err="1">
                <a:solidFill>
                  <a:srgbClr val="000000"/>
                </a:solidFill>
                <a:latin typeface="Century Gothic" pitchFamily="34" charset="0"/>
                <a:cs typeface="Calibri"/>
                <a:sym typeface="Calibri"/>
              </a:rPr>
              <a:t>Irigasi</a:t>
            </a:r>
            <a:r>
              <a:rPr lang="id-ID" sz="1000" b="1" kern="0" dirty="0">
                <a:solidFill>
                  <a:srgbClr val="000000"/>
                </a:solidFill>
                <a:latin typeface="Century Gothic" pitchFamily="34" charset="0"/>
                <a:cs typeface="Calibri"/>
                <a:sym typeface="Calibri"/>
              </a:rPr>
              <a:t> </a:t>
            </a:r>
            <a:r>
              <a:rPr lang="en-US" sz="1000" kern="0" dirty="0">
                <a:solidFill>
                  <a:srgbClr val="000000"/>
                </a:solidFill>
                <a:latin typeface="Century Gothic" pitchFamily="34" charset="0"/>
                <a:cs typeface="Calibri"/>
                <a:sym typeface="Calibri"/>
              </a:rPr>
              <a:t>781</a:t>
            </a:r>
            <a:r>
              <a:rPr lang="id-ID" sz="1000" kern="0" dirty="0">
                <a:solidFill>
                  <a:srgbClr val="000000"/>
                </a:solidFill>
                <a:latin typeface="Century Gothic" pitchFamily="34" charset="0"/>
                <a:cs typeface="Calibri"/>
                <a:sym typeface="Calibri"/>
              </a:rPr>
              <a:t> km</a:t>
            </a:r>
            <a:endParaRPr lang="en-US" sz="1000" kern="0" dirty="0">
              <a:solidFill>
                <a:srgbClr val="000000"/>
              </a:solidFill>
              <a:latin typeface="Century Gothic" pitchFamily="34" charset="0"/>
              <a:cs typeface="Calibri"/>
              <a:sym typeface="Calibri"/>
            </a:endParaRPr>
          </a:p>
        </p:txBody>
      </p:sp>
      <p:sp>
        <p:nvSpPr>
          <p:cNvPr id="32" name="Rectangle 31">
            <a:extLst>
              <a:ext uri="{FF2B5EF4-FFF2-40B4-BE49-F238E27FC236}">
                <a16:creationId xmlns="" xmlns:a16="http://schemas.microsoft.com/office/drawing/2014/main" id="{75C14009-24A3-4565-922E-F7A5B73DEF22}"/>
              </a:ext>
            </a:extLst>
          </p:cNvPr>
          <p:cNvSpPr/>
          <p:nvPr/>
        </p:nvSpPr>
        <p:spPr>
          <a:xfrm>
            <a:off x="6744222" y="3219854"/>
            <a:ext cx="1204238" cy="553998"/>
          </a:xfrm>
          <a:prstGeom prst="rect">
            <a:avLst/>
          </a:prstGeom>
        </p:spPr>
        <p:txBody>
          <a:bodyPr wrap="square">
            <a:spAutoFit/>
          </a:bodyPr>
          <a:lstStyle/>
          <a:p>
            <a:pPr hangingPunct="0">
              <a:spcBef>
                <a:spcPts val="254"/>
              </a:spcBef>
            </a:pPr>
            <a:r>
              <a:rPr lang="en-US" sz="1000" b="1" kern="0" dirty="0" err="1">
                <a:solidFill>
                  <a:srgbClr val="000000"/>
                </a:solidFill>
                <a:latin typeface="Century Gothic" pitchFamily="34" charset="0"/>
                <a:cs typeface="Calibri"/>
                <a:sym typeface="Calibri"/>
              </a:rPr>
              <a:t>Kesejahteraan</a:t>
            </a:r>
            <a:r>
              <a:rPr lang="en-US" sz="1000" b="1"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aparatur</a:t>
            </a:r>
            <a:r>
              <a:rPr lang="id-ID" sz="1000" kern="0" dirty="0">
                <a:solidFill>
                  <a:srgbClr val="000000"/>
                </a:solidFill>
                <a:latin typeface="Century Gothic" pitchFamily="34" charset="0"/>
                <a:cs typeface="Calibri"/>
                <a:sym typeface="Calibri"/>
              </a:rPr>
              <a:t> dan pensiunan</a:t>
            </a:r>
            <a:endParaRPr lang="en-US" sz="1000" kern="0" dirty="0">
              <a:solidFill>
                <a:srgbClr val="000000"/>
              </a:solidFill>
              <a:latin typeface="Century Gothic" pitchFamily="34" charset="0"/>
              <a:cs typeface="Calibri"/>
              <a:sym typeface="Calibri"/>
            </a:endParaRPr>
          </a:p>
        </p:txBody>
      </p:sp>
      <p:sp>
        <p:nvSpPr>
          <p:cNvPr id="33" name="Rectangle 32">
            <a:extLst>
              <a:ext uri="{FF2B5EF4-FFF2-40B4-BE49-F238E27FC236}">
                <a16:creationId xmlns="" xmlns:a16="http://schemas.microsoft.com/office/drawing/2014/main" id="{AF845A8D-131D-48AA-B4E1-F39153FDB9C7}"/>
              </a:ext>
            </a:extLst>
          </p:cNvPr>
          <p:cNvSpPr/>
          <p:nvPr/>
        </p:nvSpPr>
        <p:spPr>
          <a:xfrm>
            <a:off x="6182925" y="1076269"/>
            <a:ext cx="1874483" cy="646331"/>
          </a:xfrm>
          <a:prstGeom prst="rect">
            <a:avLst/>
          </a:prstGeom>
        </p:spPr>
        <p:txBody>
          <a:bodyPr wrap="square">
            <a:spAutoFit/>
          </a:bodyPr>
          <a:lstStyle/>
          <a:p>
            <a:pPr hangingPunct="0">
              <a:spcBef>
                <a:spcPts val="254"/>
              </a:spcBef>
            </a:pP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Aparatur</a:t>
            </a:r>
            <a:r>
              <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 Negara </a:t>
            </a: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dan</a:t>
            </a:r>
            <a:r>
              <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Pelayanan</a:t>
            </a:r>
            <a:r>
              <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 Masyarakat</a:t>
            </a:r>
          </a:p>
        </p:txBody>
      </p:sp>
      <p:sp>
        <p:nvSpPr>
          <p:cNvPr id="34" name="Rectangle 33">
            <a:extLst>
              <a:ext uri="{FF2B5EF4-FFF2-40B4-BE49-F238E27FC236}">
                <a16:creationId xmlns="" xmlns:a16="http://schemas.microsoft.com/office/drawing/2014/main" id="{6B5CEBEC-0E03-46DE-92FD-A39B937E57F4}"/>
              </a:ext>
            </a:extLst>
          </p:cNvPr>
          <p:cNvSpPr/>
          <p:nvPr/>
        </p:nvSpPr>
        <p:spPr>
          <a:xfrm>
            <a:off x="6690434" y="3845504"/>
            <a:ext cx="1442632" cy="900246"/>
          </a:xfrm>
          <a:prstGeom prst="rect">
            <a:avLst/>
          </a:prstGeom>
        </p:spPr>
        <p:txBody>
          <a:bodyPr wrap="square">
            <a:spAutoFit/>
          </a:bodyPr>
          <a:lstStyle/>
          <a:p>
            <a:pPr hangingPunct="0">
              <a:spcBef>
                <a:spcPts val="254"/>
              </a:spcBef>
            </a:pPr>
            <a:r>
              <a:rPr lang="en-US" sz="1000" b="1" kern="0" dirty="0" err="1">
                <a:solidFill>
                  <a:srgbClr val="000000"/>
                </a:solidFill>
                <a:latin typeface="Century Gothic" pitchFamily="34" charset="0"/>
                <a:cs typeface="Calibri"/>
                <a:sym typeface="Calibri"/>
              </a:rPr>
              <a:t>Kenaikan</a:t>
            </a:r>
            <a:r>
              <a:rPr lang="en-US" sz="1000" b="1" kern="0" dirty="0">
                <a:solidFill>
                  <a:srgbClr val="000000"/>
                </a:solidFill>
                <a:latin typeface="Century Gothic" pitchFamily="34" charset="0"/>
                <a:cs typeface="Calibri"/>
                <a:sym typeface="Calibri"/>
              </a:rPr>
              <a:t> </a:t>
            </a:r>
            <a:r>
              <a:rPr lang="en-US" sz="1000" b="1" kern="0" dirty="0" err="1">
                <a:solidFill>
                  <a:srgbClr val="000000"/>
                </a:solidFill>
                <a:latin typeface="Century Gothic" pitchFamily="34" charset="0"/>
                <a:cs typeface="Calibri"/>
                <a:sym typeface="Calibri"/>
              </a:rPr>
              <a:t>uang</a:t>
            </a:r>
            <a:r>
              <a:rPr lang="en-US" sz="1000" b="1" kern="0" dirty="0">
                <a:solidFill>
                  <a:srgbClr val="000000"/>
                </a:solidFill>
                <a:latin typeface="Century Gothic" pitchFamily="34" charset="0"/>
                <a:cs typeface="Calibri"/>
                <a:sym typeface="Calibri"/>
              </a:rPr>
              <a:t> </a:t>
            </a:r>
            <a:r>
              <a:rPr lang="en-US" sz="1000" b="1" kern="0" dirty="0" err="1">
                <a:solidFill>
                  <a:srgbClr val="000000"/>
                </a:solidFill>
                <a:latin typeface="Century Gothic" pitchFamily="34" charset="0"/>
                <a:cs typeface="Calibri"/>
                <a:sym typeface="Calibri"/>
              </a:rPr>
              <a:t>lauk</a:t>
            </a:r>
            <a:r>
              <a:rPr lang="en-US" sz="1000" b="1" kern="0" dirty="0">
                <a:solidFill>
                  <a:srgbClr val="000000"/>
                </a:solidFill>
                <a:latin typeface="Century Gothic" pitchFamily="34" charset="0"/>
                <a:cs typeface="Calibri"/>
                <a:sym typeface="Calibri"/>
              </a:rPr>
              <a:t> </a:t>
            </a:r>
            <a:r>
              <a:rPr lang="en-US" sz="1000" b="1" kern="0" dirty="0" err="1">
                <a:solidFill>
                  <a:srgbClr val="000000"/>
                </a:solidFill>
                <a:latin typeface="Century Gothic" pitchFamily="34" charset="0"/>
                <a:cs typeface="Calibri"/>
                <a:sym typeface="Calibri"/>
              </a:rPr>
              <a:t>pauk</a:t>
            </a:r>
            <a:r>
              <a:rPr lang="en-US" sz="1000" b="1" kern="0" dirty="0">
                <a:solidFill>
                  <a:srgbClr val="000000"/>
                </a:solidFill>
                <a:latin typeface="Century Gothic" pitchFamily="34" charset="0"/>
                <a:cs typeface="Calibri"/>
                <a:sym typeface="Calibri"/>
              </a:rPr>
              <a:t> TNI/</a:t>
            </a:r>
            <a:r>
              <a:rPr lang="en-US" sz="1000" b="1" kern="0" dirty="0" err="1">
                <a:solidFill>
                  <a:srgbClr val="000000"/>
                </a:solidFill>
                <a:latin typeface="Century Gothic" pitchFamily="34" charset="0"/>
                <a:cs typeface="Calibri"/>
                <a:sym typeface="Calibri"/>
              </a:rPr>
              <a:t>Polri</a:t>
            </a:r>
            <a:r>
              <a:rPr lang="id-ID" sz="1000" b="1" kern="0" dirty="0">
                <a:solidFill>
                  <a:srgbClr val="000000"/>
                </a:solidFill>
                <a:latin typeface="Century Gothic" pitchFamily="34" charset="0"/>
                <a:cs typeface="Calibri"/>
                <a:sym typeface="Calibri"/>
              </a:rPr>
              <a:t> </a:t>
            </a:r>
            <a:r>
              <a:rPr lang="id-ID" sz="1000" b="1" kern="0" dirty="0">
                <a:solidFill>
                  <a:srgbClr val="000000"/>
                </a:solidFill>
                <a:latin typeface="Century Gothic" pitchFamily="34" charset="0"/>
                <a:cs typeface="Calibri"/>
                <a:sym typeface="Wingdings" pitchFamily="2" charset="2"/>
              </a:rPr>
              <a:t> </a:t>
            </a:r>
          </a:p>
          <a:p>
            <a:pPr hangingPunct="0">
              <a:spcBef>
                <a:spcPts val="254"/>
              </a:spcBef>
            </a:pPr>
            <a:r>
              <a:rPr lang="id-ID" sz="1000" kern="0" dirty="0">
                <a:solidFill>
                  <a:srgbClr val="000000"/>
                </a:solidFill>
                <a:latin typeface="Century Gothic" pitchFamily="34" charset="0"/>
                <a:cs typeface="Calibri"/>
                <a:sym typeface="Wingdings" pitchFamily="2" charset="2"/>
              </a:rPr>
              <a:t>Rp5 ribu </a:t>
            </a:r>
            <a:r>
              <a:rPr lang="en-US" sz="1000" kern="0" dirty="0" err="1">
                <a:solidFill>
                  <a:srgbClr val="000000"/>
                </a:solidFill>
                <a:latin typeface="Century Gothic" pitchFamily="34" charset="0"/>
                <a:cs typeface="Calibri"/>
                <a:sym typeface="Wingdings" pitchFamily="2" charset="2"/>
              </a:rPr>
              <a:t>dari</a:t>
            </a:r>
            <a:r>
              <a:rPr lang="en-US" sz="1000" kern="0" dirty="0">
                <a:solidFill>
                  <a:srgbClr val="000000"/>
                </a:solidFill>
                <a:latin typeface="Century Gothic" pitchFamily="34" charset="0"/>
                <a:cs typeface="Calibri"/>
                <a:sym typeface="Wingdings" pitchFamily="2" charset="2"/>
              </a:rPr>
              <a:t> </a:t>
            </a:r>
            <a:r>
              <a:rPr lang="id-ID" sz="1000" kern="0" dirty="0">
                <a:solidFill>
                  <a:srgbClr val="000000"/>
                </a:solidFill>
                <a:latin typeface="Century Gothic" pitchFamily="34" charset="0"/>
                <a:cs typeface="Calibri"/>
                <a:sym typeface="Wingdings" pitchFamily="2" charset="2"/>
              </a:rPr>
              <a:t/>
            </a:r>
            <a:br>
              <a:rPr lang="id-ID" sz="1000" kern="0" dirty="0">
                <a:solidFill>
                  <a:srgbClr val="000000"/>
                </a:solidFill>
                <a:latin typeface="Century Gothic" pitchFamily="34" charset="0"/>
                <a:cs typeface="Calibri"/>
                <a:sym typeface="Wingdings" pitchFamily="2" charset="2"/>
              </a:rPr>
            </a:br>
            <a:r>
              <a:rPr lang="en-US" sz="1000" kern="0" dirty="0">
                <a:solidFill>
                  <a:srgbClr val="000000"/>
                </a:solidFill>
                <a:latin typeface="Century Gothic" pitchFamily="34" charset="0"/>
                <a:cs typeface="Calibri"/>
                <a:sym typeface="Wingdings" pitchFamily="2" charset="2"/>
              </a:rPr>
              <a:t>Rp55.000 </a:t>
            </a:r>
            <a:r>
              <a:rPr lang="en-US" sz="1000" kern="0" dirty="0" err="1">
                <a:solidFill>
                  <a:srgbClr val="000000"/>
                </a:solidFill>
                <a:latin typeface="Century Gothic" pitchFamily="34" charset="0"/>
                <a:cs typeface="Calibri"/>
                <a:sym typeface="Wingdings" pitchFamily="2" charset="2"/>
              </a:rPr>
              <a:t>menjadi</a:t>
            </a:r>
            <a:r>
              <a:rPr lang="id-ID" sz="1000" kern="0" dirty="0">
                <a:solidFill>
                  <a:srgbClr val="000000"/>
                </a:solidFill>
                <a:latin typeface="Century Gothic" pitchFamily="34" charset="0"/>
                <a:cs typeface="Calibri"/>
                <a:sym typeface="Wingdings" pitchFamily="2" charset="2"/>
              </a:rPr>
              <a:t> </a:t>
            </a:r>
            <a:r>
              <a:rPr lang="en-US" sz="1000" kern="0" dirty="0">
                <a:solidFill>
                  <a:srgbClr val="000000"/>
                </a:solidFill>
                <a:latin typeface="Century Gothic" pitchFamily="34" charset="0"/>
                <a:cs typeface="Calibri"/>
                <a:sym typeface="Wingdings" pitchFamily="2" charset="2"/>
              </a:rPr>
              <a:t>Rp60.000/org/</a:t>
            </a:r>
            <a:r>
              <a:rPr lang="en-US" sz="1000" kern="0" dirty="0" err="1">
                <a:solidFill>
                  <a:srgbClr val="000000"/>
                </a:solidFill>
                <a:latin typeface="Century Gothic" pitchFamily="34" charset="0"/>
                <a:cs typeface="Calibri"/>
                <a:sym typeface="Wingdings" pitchFamily="2" charset="2"/>
              </a:rPr>
              <a:t>hari</a:t>
            </a:r>
            <a:endParaRPr lang="en-US" sz="1000" kern="0" dirty="0">
              <a:solidFill>
                <a:srgbClr val="000000"/>
              </a:solidFill>
              <a:latin typeface="Century Gothic" pitchFamily="34" charset="0"/>
              <a:cs typeface="Calibri"/>
              <a:sym typeface="Calibri"/>
            </a:endParaRPr>
          </a:p>
        </p:txBody>
      </p:sp>
      <p:sp>
        <p:nvSpPr>
          <p:cNvPr id="35" name="Rectangle 34">
            <a:extLst>
              <a:ext uri="{FF2B5EF4-FFF2-40B4-BE49-F238E27FC236}">
                <a16:creationId xmlns="" xmlns:a16="http://schemas.microsoft.com/office/drawing/2014/main" id="{D53417FD-15C8-46B7-BBB8-E1E12EAB055A}"/>
              </a:ext>
            </a:extLst>
          </p:cNvPr>
          <p:cNvSpPr/>
          <p:nvPr/>
        </p:nvSpPr>
        <p:spPr>
          <a:xfrm>
            <a:off x="465875" y="4722404"/>
            <a:ext cx="2031099" cy="1177245"/>
          </a:xfrm>
          <a:prstGeom prst="rect">
            <a:avLst/>
          </a:prstGeom>
        </p:spPr>
        <p:txBody>
          <a:bodyPr wrap="square">
            <a:spAutoFit/>
          </a:bodyPr>
          <a:lstStyle/>
          <a:p>
            <a:pPr hangingPunct="0"/>
            <a:r>
              <a:rPr lang="en-US" sz="900" b="1" kern="0" dirty="0" err="1">
                <a:solidFill>
                  <a:srgbClr val="000000"/>
                </a:solidFill>
                <a:latin typeface="Century Gothic" charset="0"/>
                <a:ea typeface="Century Gothic" charset="0"/>
                <a:cs typeface="Century Gothic" charset="0"/>
                <a:sym typeface="Calibri"/>
              </a:rPr>
              <a:t>Pendidikan</a:t>
            </a:r>
            <a:endParaRPr lang="en-US" sz="900" b="1" kern="0" dirty="0">
              <a:solidFill>
                <a:srgbClr val="000000"/>
              </a:solidFill>
              <a:latin typeface="Century Gothic" charset="0"/>
              <a:ea typeface="Century Gothic" charset="0"/>
              <a:cs typeface="Century Gothic" charset="0"/>
              <a:sym typeface="Calibri"/>
            </a:endParaRPr>
          </a:p>
          <a:p>
            <a:pPr hangingPunct="0"/>
            <a:r>
              <a:rPr lang="en-US" sz="900" b="1" kern="0" dirty="0">
                <a:solidFill>
                  <a:srgbClr val="000000"/>
                </a:solidFill>
                <a:latin typeface="Century Gothic" charset="0"/>
                <a:ea typeface="Century Gothic" charset="0"/>
                <a:cs typeface="Century Gothic" charset="0"/>
                <a:sym typeface="Calibri"/>
              </a:rPr>
              <a:t>Program Indonesia </a:t>
            </a:r>
            <a:r>
              <a:rPr lang="en-US" sz="900" b="1" kern="0" dirty="0" err="1">
                <a:solidFill>
                  <a:srgbClr val="000000"/>
                </a:solidFill>
                <a:latin typeface="Century Gothic" charset="0"/>
                <a:ea typeface="Century Gothic" charset="0"/>
                <a:cs typeface="Century Gothic" charset="0"/>
                <a:sym typeface="Calibri"/>
              </a:rPr>
              <a:t>Pintar</a:t>
            </a:r>
            <a:r>
              <a:rPr lang="en-US" sz="900" kern="0" dirty="0">
                <a:solidFill>
                  <a:srgbClr val="000000"/>
                </a:solidFill>
                <a:latin typeface="Century Gothic" charset="0"/>
                <a:ea typeface="Century Gothic" charset="0"/>
                <a:cs typeface="Century Gothic" charset="0"/>
                <a:sym typeface="Wingdings" panose="05000000000000000000" pitchFamily="2" charset="2"/>
              </a:rPr>
              <a:t> </a:t>
            </a:r>
            <a:endParaRPr lang="id-ID" sz="900" kern="0" dirty="0">
              <a:solidFill>
                <a:srgbClr val="000000"/>
              </a:solidFill>
              <a:latin typeface="Century Gothic" charset="0"/>
              <a:ea typeface="Century Gothic" charset="0"/>
              <a:cs typeface="Century Gothic" charset="0"/>
              <a:sym typeface="Wingdings" panose="05000000000000000000" pitchFamily="2" charset="2"/>
            </a:endParaRPr>
          </a:p>
          <a:p>
            <a:pPr hangingPunct="0"/>
            <a:r>
              <a:rPr lang="id-ID" sz="900" kern="0" dirty="0">
                <a:solidFill>
                  <a:srgbClr val="FF0000"/>
                </a:solidFill>
                <a:latin typeface="Century Gothic" charset="0"/>
                <a:ea typeface="Century Gothic" charset="0"/>
                <a:cs typeface="Century Gothic" charset="0"/>
                <a:sym typeface="Calibri"/>
              </a:rPr>
              <a:t>2018: 19,7 jt siswa   Rp10,8 T</a:t>
            </a:r>
          </a:p>
          <a:p>
            <a:pPr hangingPunct="0"/>
            <a:r>
              <a:rPr lang="id-ID" sz="900" kern="0" dirty="0">
                <a:solidFill>
                  <a:srgbClr val="0070C0"/>
                </a:solidFill>
                <a:latin typeface="Century Gothic" charset="0"/>
                <a:ea typeface="Century Gothic" charset="0"/>
                <a:cs typeface="Century Gothic" charset="0"/>
                <a:sym typeface="Calibri"/>
              </a:rPr>
              <a:t>2017: 19,7 jt siswa   Rp10,7 T</a:t>
            </a:r>
          </a:p>
          <a:p>
            <a:pPr hangingPunct="0">
              <a:spcBef>
                <a:spcPts val="338"/>
              </a:spcBef>
            </a:pPr>
            <a:r>
              <a:rPr lang="id-ID" sz="900" kern="0" dirty="0">
                <a:solidFill>
                  <a:srgbClr val="FF0000"/>
                </a:solidFill>
                <a:latin typeface="Century Gothic" charset="0"/>
                <a:ea typeface="Century Gothic" charset="0"/>
                <a:cs typeface="Century Gothic" charset="0"/>
                <a:sym typeface="Calibri"/>
              </a:rPr>
              <a:t>Bidik Misi: 401,5 rb mhs  Rp4,1 T</a:t>
            </a:r>
          </a:p>
          <a:p>
            <a:pPr hangingPunct="0">
              <a:spcBef>
                <a:spcPts val="338"/>
              </a:spcBef>
            </a:pPr>
            <a:r>
              <a:rPr lang="id-ID" sz="900" kern="0" dirty="0">
                <a:solidFill>
                  <a:srgbClr val="0070C0"/>
                </a:solidFill>
                <a:latin typeface="Century Gothic" charset="0"/>
                <a:ea typeface="Century Gothic" charset="0"/>
                <a:cs typeface="Century Gothic" charset="0"/>
                <a:sym typeface="Calibri"/>
              </a:rPr>
              <a:t>2017: 339,4 rb mhs Rp3,5 T</a:t>
            </a:r>
          </a:p>
          <a:p>
            <a:pPr hangingPunct="0">
              <a:spcBef>
                <a:spcPts val="338"/>
              </a:spcBef>
            </a:pPr>
            <a:endParaRPr lang="id-ID" sz="900" kern="0" dirty="0">
              <a:solidFill>
                <a:srgbClr val="FF0000"/>
              </a:solidFill>
              <a:latin typeface="Century Gothic" charset="0"/>
              <a:ea typeface="Century Gothic" charset="0"/>
              <a:cs typeface="Century Gothic" charset="0"/>
              <a:sym typeface="Calibri"/>
            </a:endParaRPr>
          </a:p>
        </p:txBody>
      </p:sp>
      <p:sp>
        <p:nvSpPr>
          <p:cNvPr id="36" name="Rectangle 35">
            <a:extLst>
              <a:ext uri="{FF2B5EF4-FFF2-40B4-BE49-F238E27FC236}">
                <a16:creationId xmlns="" xmlns:a16="http://schemas.microsoft.com/office/drawing/2014/main" id="{562C64F7-E866-4FC6-85A2-E2A6CDC5FCFC}"/>
              </a:ext>
            </a:extLst>
          </p:cNvPr>
          <p:cNvSpPr/>
          <p:nvPr/>
        </p:nvSpPr>
        <p:spPr>
          <a:xfrm>
            <a:off x="3180972" y="4533604"/>
            <a:ext cx="1359402" cy="615553"/>
          </a:xfrm>
          <a:prstGeom prst="rect">
            <a:avLst/>
          </a:prstGeom>
        </p:spPr>
        <p:txBody>
          <a:bodyPr wrap="square">
            <a:spAutoFit/>
          </a:bodyPr>
          <a:lstStyle/>
          <a:p>
            <a:pPr hangingPunct="0">
              <a:spcBef>
                <a:spcPts val="254"/>
              </a:spcBef>
            </a:pPr>
            <a:r>
              <a:rPr lang="id-ID" sz="1000" b="1" kern="0" dirty="0">
                <a:solidFill>
                  <a:srgbClr val="000000"/>
                </a:solidFill>
                <a:latin typeface="Century Gothic" pitchFamily="34" charset="0"/>
                <a:cs typeface="Calibri"/>
                <a:sym typeface="Calibri"/>
              </a:rPr>
              <a:t>Pembangunan Rusun</a:t>
            </a:r>
          </a:p>
          <a:p>
            <a:pPr hangingPunct="0">
              <a:spcBef>
                <a:spcPts val="254"/>
              </a:spcBef>
            </a:pPr>
            <a:r>
              <a:rPr lang="id-ID" sz="1000" kern="0" dirty="0">
                <a:solidFill>
                  <a:srgbClr val="000000"/>
                </a:solidFill>
                <a:latin typeface="Century Gothic" pitchFamily="34" charset="0"/>
                <a:cs typeface="Calibri"/>
                <a:sym typeface="Calibri"/>
              </a:rPr>
              <a:t>13</a:t>
            </a:r>
            <a:r>
              <a:rPr lang="en-US" sz="1000" kern="0" dirty="0">
                <a:solidFill>
                  <a:srgbClr val="000000"/>
                </a:solidFill>
                <a:latin typeface="Century Gothic" pitchFamily="34" charset="0"/>
                <a:cs typeface="Calibri"/>
                <a:sym typeface="Calibri"/>
              </a:rPr>
              <a:t>.</a:t>
            </a:r>
            <a:r>
              <a:rPr lang="id-ID" sz="1000" kern="0" dirty="0">
                <a:solidFill>
                  <a:srgbClr val="000000"/>
                </a:solidFill>
                <a:latin typeface="Century Gothic" pitchFamily="34" charset="0"/>
                <a:cs typeface="Calibri"/>
                <a:sym typeface="Calibri"/>
              </a:rPr>
              <a:t>405</a:t>
            </a:r>
            <a:r>
              <a:rPr lang="en-US" sz="1000" kern="0" dirty="0">
                <a:solidFill>
                  <a:srgbClr val="000000"/>
                </a:solidFill>
                <a:latin typeface="Century Gothic" pitchFamily="34" charset="0"/>
                <a:cs typeface="Calibri"/>
                <a:sym typeface="Calibri"/>
              </a:rPr>
              <a:t> </a:t>
            </a:r>
            <a:r>
              <a:rPr lang="id-ID" sz="1000" kern="0" dirty="0">
                <a:solidFill>
                  <a:srgbClr val="000000"/>
                </a:solidFill>
                <a:latin typeface="Century Gothic" pitchFamily="34" charset="0"/>
                <a:cs typeface="Calibri"/>
                <a:sym typeface="Calibri"/>
              </a:rPr>
              <a:t>unit</a:t>
            </a:r>
            <a:endParaRPr lang="en-US" sz="1000" kern="0" dirty="0">
              <a:solidFill>
                <a:srgbClr val="000000"/>
              </a:solidFill>
              <a:latin typeface="Century Gothic" pitchFamily="34" charset="0"/>
              <a:cs typeface="Calibri"/>
              <a:sym typeface="Calibri"/>
            </a:endParaRPr>
          </a:p>
        </p:txBody>
      </p:sp>
      <p:sp>
        <p:nvSpPr>
          <p:cNvPr id="37" name="Rectangle 36">
            <a:extLst>
              <a:ext uri="{FF2B5EF4-FFF2-40B4-BE49-F238E27FC236}">
                <a16:creationId xmlns="" xmlns:a16="http://schemas.microsoft.com/office/drawing/2014/main" id="{68B1C3D7-7348-4DDB-8CD1-D35F6664730D}"/>
              </a:ext>
            </a:extLst>
          </p:cNvPr>
          <p:cNvSpPr/>
          <p:nvPr/>
        </p:nvSpPr>
        <p:spPr>
          <a:xfrm>
            <a:off x="4779005" y="4402700"/>
            <a:ext cx="1524332" cy="1061829"/>
          </a:xfrm>
          <a:prstGeom prst="rect">
            <a:avLst/>
          </a:prstGeom>
        </p:spPr>
        <p:txBody>
          <a:bodyPr wrap="square">
            <a:spAutoFit/>
          </a:bodyPr>
          <a:lstStyle/>
          <a:p>
            <a:pPr hangingPunct="0">
              <a:spcBef>
                <a:spcPts val="254"/>
              </a:spcBef>
            </a:pPr>
            <a:r>
              <a:rPr lang="en-US" sz="900" b="1" kern="0" dirty="0" err="1">
                <a:solidFill>
                  <a:srgbClr val="000000"/>
                </a:solidFill>
                <a:latin typeface="Century Gothic" pitchFamily="34" charset="0"/>
                <a:cs typeface="Calibri"/>
                <a:sym typeface="Calibri"/>
              </a:rPr>
              <a:t>Perikanan</a:t>
            </a:r>
            <a:endParaRPr lang="id-ID" sz="900" b="1" kern="0" dirty="0">
              <a:solidFill>
                <a:srgbClr val="000000"/>
              </a:solidFill>
              <a:latin typeface="Century Gothic" pitchFamily="34" charset="0"/>
              <a:cs typeface="Calibri"/>
              <a:sym typeface="Calibri"/>
            </a:endParaRPr>
          </a:p>
          <a:p>
            <a:pPr marL="72331" indent="-72331" hangingPunct="0">
              <a:buFont typeface="Arial" charset="0"/>
              <a:buChar char="•"/>
            </a:pPr>
            <a:r>
              <a:rPr lang="id-ID" sz="900" kern="0" dirty="0">
                <a:solidFill>
                  <a:srgbClr val="000000"/>
                </a:solidFill>
                <a:latin typeface="Century Gothic" pitchFamily="34" charset="0"/>
                <a:cs typeface="Calibri"/>
                <a:sym typeface="Calibri"/>
              </a:rPr>
              <a:t>Peningkatan daya saing produk olahan perikanan</a:t>
            </a:r>
          </a:p>
          <a:p>
            <a:pPr marL="72331" indent="-72331" hangingPunct="0">
              <a:buFont typeface="Arial" charset="0"/>
              <a:buChar char="•"/>
            </a:pPr>
            <a:r>
              <a:rPr lang="id-ID" sz="900" kern="0" dirty="0">
                <a:solidFill>
                  <a:srgbClr val="000000"/>
                </a:solidFill>
                <a:latin typeface="Century Gothic" pitchFamily="34" charset="0"/>
                <a:cs typeface="Calibri"/>
                <a:sym typeface="Calibri"/>
              </a:rPr>
              <a:t>Bantuan kapal nelayan 1048 unit </a:t>
            </a:r>
          </a:p>
          <a:p>
            <a:pPr marL="72331" indent="-72331" hangingPunct="0">
              <a:buFont typeface="Arial" charset="0"/>
              <a:buChar char="•"/>
            </a:pPr>
            <a:r>
              <a:rPr lang="id-ID" sz="900" kern="0" dirty="0">
                <a:solidFill>
                  <a:srgbClr val="000000"/>
                </a:solidFill>
                <a:latin typeface="Century Gothic" pitchFamily="34" charset="0"/>
                <a:cs typeface="Calibri"/>
                <a:sym typeface="Calibri"/>
              </a:rPr>
              <a:t>Kelestarian lingkungan</a:t>
            </a:r>
            <a:endParaRPr lang="en-US" sz="900" kern="0" dirty="0">
              <a:solidFill>
                <a:srgbClr val="000000"/>
              </a:solidFill>
              <a:latin typeface="Century Gothic" pitchFamily="34" charset="0"/>
              <a:cs typeface="Calibri"/>
              <a:sym typeface="Calibri"/>
            </a:endParaRPr>
          </a:p>
        </p:txBody>
      </p:sp>
      <p:sp>
        <p:nvSpPr>
          <p:cNvPr id="38" name="Rectangle 37">
            <a:extLst>
              <a:ext uri="{FF2B5EF4-FFF2-40B4-BE49-F238E27FC236}">
                <a16:creationId xmlns="" xmlns:a16="http://schemas.microsoft.com/office/drawing/2014/main" id="{9D8D1916-56F7-4F8B-9531-72F91C1E1660}"/>
              </a:ext>
            </a:extLst>
          </p:cNvPr>
          <p:cNvSpPr/>
          <p:nvPr/>
        </p:nvSpPr>
        <p:spPr>
          <a:xfrm>
            <a:off x="6722444" y="4968872"/>
            <a:ext cx="1315630" cy="707886"/>
          </a:xfrm>
          <a:prstGeom prst="rect">
            <a:avLst/>
          </a:prstGeom>
        </p:spPr>
        <p:txBody>
          <a:bodyPr wrap="square">
            <a:spAutoFit/>
          </a:bodyPr>
          <a:lstStyle/>
          <a:p>
            <a:pPr hangingPunct="0">
              <a:spcBef>
                <a:spcPts val="254"/>
              </a:spcBef>
            </a:pPr>
            <a:r>
              <a:rPr lang="en-US" sz="1000" b="1" kern="0" dirty="0">
                <a:solidFill>
                  <a:srgbClr val="000000"/>
                </a:solidFill>
                <a:latin typeface="Century Gothic" pitchFamily="34" charset="0"/>
                <a:cs typeface="Calibri"/>
                <a:sym typeface="Calibri"/>
              </a:rPr>
              <a:t>P</a:t>
            </a:r>
            <a:r>
              <a:rPr lang="id-ID" sz="1000" b="1" kern="0" dirty="0">
                <a:solidFill>
                  <a:srgbClr val="000000"/>
                </a:solidFill>
                <a:latin typeface="Century Gothic" pitchFamily="34" charset="0"/>
                <a:cs typeface="Calibri"/>
                <a:sym typeface="Calibri"/>
              </a:rPr>
              <a:t>erbaikan sistem </a:t>
            </a:r>
            <a:r>
              <a:rPr lang="id-ID" sz="1000" kern="0" dirty="0">
                <a:solidFill>
                  <a:srgbClr val="000000"/>
                </a:solidFill>
                <a:latin typeface="Century Gothic" pitchFamily="34" charset="0"/>
                <a:cs typeface="Calibri"/>
                <a:sym typeface="Calibri"/>
              </a:rPr>
              <a:t>dan manfaat pensiun aparatur negara</a:t>
            </a:r>
            <a:endParaRPr lang="en-US" sz="1000" kern="0" dirty="0">
              <a:solidFill>
                <a:srgbClr val="000000"/>
              </a:solidFill>
              <a:latin typeface="Century Gothic" pitchFamily="34" charset="0"/>
              <a:cs typeface="Calibri"/>
              <a:sym typeface="Calibri"/>
            </a:endParaRPr>
          </a:p>
        </p:txBody>
      </p:sp>
      <p:pic>
        <p:nvPicPr>
          <p:cNvPr id="39" name="Picture 6" descr="D:\DOWNLOAD\fish.png">
            <a:extLst>
              <a:ext uri="{FF2B5EF4-FFF2-40B4-BE49-F238E27FC236}">
                <a16:creationId xmlns="" xmlns:a16="http://schemas.microsoft.com/office/drawing/2014/main" id="{26954A4A-7289-4D2A-83A8-54CE3E13F676}"/>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5400000">
            <a:off x="4374622" y="4560788"/>
            <a:ext cx="518886" cy="305965"/>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5" descr="C:\Users\user\Desktop\icon\icon\seed.png">
            <a:extLst>
              <a:ext uri="{FF2B5EF4-FFF2-40B4-BE49-F238E27FC236}">
                <a16:creationId xmlns="" xmlns:a16="http://schemas.microsoft.com/office/drawing/2014/main" id="{E3E9AF77-4B10-4B00-8EE9-F3FFCC99F1D1}"/>
              </a:ext>
            </a:extLst>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470147" y="2062873"/>
            <a:ext cx="308764" cy="320723"/>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40">
            <a:extLst>
              <a:ext uri="{FF2B5EF4-FFF2-40B4-BE49-F238E27FC236}">
                <a16:creationId xmlns="" xmlns:a16="http://schemas.microsoft.com/office/drawing/2014/main" id="{6BA84F0B-DF6E-47F3-A7B4-8006BBDF3EE6}"/>
              </a:ext>
            </a:extLst>
          </p:cNvPr>
          <p:cNvPicPr>
            <a:picLocks noChangeAspect="1"/>
          </p:cNvPicPr>
          <p:nvPr/>
        </p:nvPicPr>
        <p:blipFill>
          <a:blip r:embed="rId7" cstate="print"/>
          <a:stretch>
            <a:fillRect/>
          </a:stretch>
        </p:blipFill>
        <p:spPr>
          <a:xfrm>
            <a:off x="4444708" y="3328859"/>
            <a:ext cx="389257" cy="404332"/>
          </a:xfrm>
          <a:prstGeom prst="rect">
            <a:avLst/>
          </a:prstGeom>
        </p:spPr>
      </p:pic>
      <p:pic>
        <p:nvPicPr>
          <p:cNvPr id="42" name="Picture 2" descr="C:\Users\user\Desktop\icon\icon\road.png">
            <a:extLst>
              <a:ext uri="{FF2B5EF4-FFF2-40B4-BE49-F238E27FC236}">
                <a16:creationId xmlns="" xmlns:a16="http://schemas.microsoft.com/office/drawing/2014/main" id="{DC77FE82-A7A9-4D4B-98A7-841D45FF95D4}"/>
              </a:ext>
            </a:extLst>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734200" y="2078140"/>
            <a:ext cx="294067" cy="305456"/>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2" descr="C:\Users\user\Desktop\icon\icon\pipe.png">
            <a:extLst>
              <a:ext uri="{FF2B5EF4-FFF2-40B4-BE49-F238E27FC236}">
                <a16:creationId xmlns="" xmlns:a16="http://schemas.microsoft.com/office/drawing/2014/main" id="{45F7D850-0A5F-4DC6-9EF8-6E36C2B283B0}"/>
              </a:ext>
            </a:extLst>
          </p:cNvPr>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679260" y="3634405"/>
            <a:ext cx="346346" cy="359761"/>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3" descr="C:\Users\user\Desktop\icon\icon\dam.png">
            <a:extLst>
              <a:ext uri="{FF2B5EF4-FFF2-40B4-BE49-F238E27FC236}">
                <a16:creationId xmlns="" xmlns:a16="http://schemas.microsoft.com/office/drawing/2014/main" id="{D106431D-BAEB-4BDB-BF55-B5D7257F7748}"/>
              </a:ext>
            </a:extLst>
          </p:cNvPr>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2651672" y="2858668"/>
            <a:ext cx="405000" cy="420686"/>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5" descr="C:\Users\user\Desktop\icon\icon\house.png">
            <a:extLst>
              <a:ext uri="{FF2B5EF4-FFF2-40B4-BE49-F238E27FC236}">
                <a16:creationId xmlns="" xmlns:a16="http://schemas.microsoft.com/office/drawing/2014/main" id="{1938BBF3-80E9-4361-98B0-B9B2562E95B9}"/>
              </a:ext>
            </a:extLst>
          </p:cNvP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2639868" y="4509321"/>
            <a:ext cx="368363" cy="373699"/>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5">
            <a:extLst>
              <a:ext uri="{FF2B5EF4-FFF2-40B4-BE49-F238E27FC236}">
                <a16:creationId xmlns="" xmlns:a16="http://schemas.microsoft.com/office/drawing/2014/main" id="{C63A77C1-338C-4F55-9D31-4BC137EE4781}"/>
              </a:ext>
            </a:extLst>
          </p:cNvPr>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162535" y="2127994"/>
            <a:ext cx="295308" cy="306746"/>
          </a:xfrm>
          <a:prstGeom prst="rect">
            <a:avLst/>
          </a:prstGeom>
        </p:spPr>
      </p:pic>
      <p:sp>
        <p:nvSpPr>
          <p:cNvPr id="47" name="Cross 46">
            <a:extLst>
              <a:ext uri="{FF2B5EF4-FFF2-40B4-BE49-F238E27FC236}">
                <a16:creationId xmlns="" xmlns:a16="http://schemas.microsoft.com/office/drawing/2014/main" id="{0FD16690-3613-4D53-8412-97A3AB444640}"/>
              </a:ext>
            </a:extLst>
          </p:cNvPr>
          <p:cNvSpPr/>
          <p:nvPr/>
        </p:nvSpPr>
        <p:spPr>
          <a:xfrm>
            <a:off x="184928" y="4034423"/>
            <a:ext cx="250519" cy="260222"/>
          </a:xfrm>
          <a:prstGeom prst="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endParaRPr lang="en-US" sz="1350" kern="0">
              <a:solidFill>
                <a:srgbClr val="FFFFFF"/>
              </a:solidFill>
              <a:latin typeface="Calibri"/>
              <a:cs typeface="Calibri"/>
              <a:sym typeface="Calibri"/>
            </a:endParaRPr>
          </a:p>
        </p:txBody>
      </p:sp>
      <p:pic>
        <p:nvPicPr>
          <p:cNvPr id="48" name="Picture 47">
            <a:extLst>
              <a:ext uri="{FF2B5EF4-FFF2-40B4-BE49-F238E27FC236}">
                <a16:creationId xmlns="" xmlns:a16="http://schemas.microsoft.com/office/drawing/2014/main" id="{BE6C63EE-DE39-4387-B1D2-620D8E900C5A}"/>
              </a:ext>
            </a:extLst>
          </p:cNvPr>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129086" y="4724186"/>
            <a:ext cx="357894" cy="371756"/>
          </a:xfrm>
          <a:prstGeom prst="rect">
            <a:avLst/>
          </a:prstGeom>
        </p:spPr>
      </p:pic>
      <p:pic>
        <p:nvPicPr>
          <p:cNvPr id="49" name="Picture 48">
            <a:extLst>
              <a:ext uri="{FF2B5EF4-FFF2-40B4-BE49-F238E27FC236}">
                <a16:creationId xmlns="" xmlns:a16="http://schemas.microsoft.com/office/drawing/2014/main" id="{641C5A25-6BEF-4AA6-BFB6-EE03982406AB}"/>
              </a:ext>
            </a:extLst>
          </p:cNvPr>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174504" y="3031011"/>
            <a:ext cx="291374" cy="284090"/>
          </a:xfrm>
          <a:prstGeom prst="rect">
            <a:avLst/>
          </a:prstGeom>
        </p:spPr>
      </p:pic>
      <p:sp>
        <p:nvSpPr>
          <p:cNvPr id="50" name="Rectangle 49">
            <a:extLst>
              <a:ext uri="{FF2B5EF4-FFF2-40B4-BE49-F238E27FC236}">
                <a16:creationId xmlns="" xmlns:a16="http://schemas.microsoft.com/office/drawing/2014/main" id="{42BAE573-EBD4-4FC9-8993-ABA140703046}"/>
              </a:ext>
            </a:extLst>
          </p:cNvPr>
          <p:cNvSpPr/>
          <p:nvPr/>
        </p:nvSpPr>
        <p:spPr>
          <a:xfrm>
            <a:off x="3175662" y="3547955"/>
            <a:ext cx="1306120" cy="630942"/>
          </a:xfrm>
          <a:prstGeom prst="rect">
            <a:avLst/>
          </a:prstGeom>
        </p:spPr>
        <p:txBody>
          <a:bodyPr wrap="square">
            <a:spAutoFit/>
          </a:bodyPr>
          <a:lstStyle/>
          <a:p>
            <a:pPr hangingPunct="0">
              <a:spcBef>
                <a:spcPts val="254"/>
              </a:spcBef>
            </a:pPr>
            <a:r>
              <a:rPr lang="id-ID" sz="1000" b="1" kern="0" dirty="0">
                <a:solidFill>
                  <a:srgbClr val="000000"/>
                </a:solidFill>
                <a:latin typeface="Century Gothic" pitchFamily="34" charset="0"/>
                <a:cs typeface="Calibri"/>
                <a:sym typeface="Calibri"/>
              </a:rPr>
              <a:t>Rasio Elektrifikasi</a:t>
            </a:r>
          </a:p>
          <a:p>
            <a:pPr hangingPunct="0">
              <a:spcBef>
                <a:spcPts val="254"/>
              </a:spcBef>
            </a:pPr>
            <a:r>
              <a:rPr lang="id-ID" sz="1000" kern="0" dirty="0">
                <a:solidFill>
                  <a:srgbClr val="000000"/>
                </a:solidFill>
                <a:latin typeface="Century Gothic" pitchFamily="34" charset="0"/>
                <a:cs typeface="Calibri"/>
                <a:sym typeface="Calibri"/>
              </a:rPr>
              <a:t>95,15 %</a:t>
            </a:r>
          </a:p>
          <a:p>
            <a:pPr hangingPunct="0">
              <a:spcBef>
                <a:spcPts val="254"/>
              </a:spcBef>
            </a:pPr>
            <a:endParaRPr lang="en-US" sz="1000" b="1" kern="0" dirty="0">
              <a:solidFill>
                <a:srgbClr val="000000"/>
              </a:solidFill>
              <a:latin typeface="Century Gothic" pitchFamily="34" charset="0"/>
              <a:cs typeface="Calibri"/>
              <a:sym typeface="Calibri"/>
            </a:endParaRPr>
          </a:p>
        </p:txBody>
      </p:sp>
      <p:sp>
        <p:nvSpPr>
          <p:cNvPr id="51" name="Rectangle 50">
            <a:extLst>
              <a:ext uri="{FF2B5EF4-FFF2-40B4-BE49-F238E27FC236}">
                <a16:creationId xmlns="" xmlns:a16="http://schemas.microsoft.com/office/drawing/2014/main" id="{75C14009-24A3-4565-922E-F7A5B73DEF22}"/>
              </a:ext>
            </a:extLst>
          </p:cNvPr>
          <p:cNvSpPr/>
          <p:nvPr/>
        </p:nvSpPr>
        <p:spPr>
          <a:xfrm>
            <a:off x="6722445" y="2027740"/>
            <a:ext cx="1362126" cy="1015663"/>
          </a:xfrm>
          <a:prstGeom prst="rect">
            <a:avLst/>
          </a:prstGeom>
        </p:spPr>
        <p:txBody>
          <a:bodyPr wrap="square">
            <a:spAutoFit/>
          </a:bodyPr>
          <a:lstStyle/>
          <a:p>
            <a:pPr hangingPunct="0">
              <a:spcBef>
                <a:spcPts val="254"/>
              </a:spcBef>
            </a:pPr>
            <a:r>
              <a:rPr lang="en-US" sz="1000" b="1" kern="0" dirty="0">
                <a:solidFill>
                  <a:srgbClr val="000000"/>
                </a:solidFill>
                <a:latin typeface="Century Gothic" pitchFamily="34" charset="0"/>
                <a:cs typeface="Calibri"/>
                <a:sym typeface="Calibri"/>
              </a:rPr>
              <a:t>P</a:t>
            </a:r>
            <a:r>
              <a:rPr lang="id-ID" sz="1000" b="1" kern="0" dirty="0" err="1">
                <a:solidFill>
                  <a:srgbClr val="000000"/>
                </a:solidFill>
                <a:latin typeface="Century Gothic" pitchFamily="34" charset="0"/>
                <a:cs typeface="Calibri"/>
                <a:sym typeface="Calibri"/>
              </a:rPr>
              <a:t>eningkatan</a:t>
            </a:r>
            <a:r>
              <a:rPr lang="id-ID" sz="1000" b="1" kern="0" dirty="0">
                <a:solidFill>
                  <a:srgbClr val="000000"/>
                </a:solidFill>
                <a:latin typeface="Century Gothic" pitchFamily="34" charset="0"/>
                <a:cs typeface="Calibri"/>
                <a:sym typeface="Calibri"/>
              </a:rPr>
              <a:t> reformasi birokrasi </a:t>
            </a:r>
            <a:r>
              <a:rPr lang="id-ID" sz="1000" kern="0" dirty="0">
                <a:solidFill>
                  <a:srgbClr val="000000"/>
                </a:solidFill>
                <a:latin typeface="Century Gothic" pitchFamily="34" charset="0"/>
                <a:cs typeface="Calibri"/>
                <a:sym typeface="Calibri"/>
              </a:rPr>
              <a:t>untuk meningkatkan kualitas pelayanan publik</a:t>
            </a:r>
          </a:p>
        </p:txBody>
      </p:sp>
      <p:pic>
        <p:nvPicPr>
          <p:cNvPr id="52" name="Picture 51"/>
          <p:cNvPicPr>
            <a:picLocks noChangeAspect="1"/>
          </p:cNvPicPr>
          <p:nvPr/>
        </p:nvPicPr>
        <p:blipFill>
          <a:blip r:embed="rId15" cstate="print"/>
          <a:stretch>
            <a:fillRect/>
          </a:stretch>
        </p:blipFill>
        <p:spPr>
          <a:xfrm>
            <a:off x="6271299" y="3139644"/>
            <a:ext cx="404262" cy="333039"/>
          </a:xfrm>
          <a:prstGeom prst="rect">
            <a:avLst/>
          </a:prstGeom>
        </p:spPr>
      </p:pic>
      <p:sp>
        <p:nvSpPr>
          <p:cNvPr id="53" name="Rectangle 52">
            <a:extLst>
              <a:ext uri="{FF2B5EF4-FFF2-40B4-BE49-F238E27FC236}">
                <a16:creationId xmlns="" xmlns:a16="http://schemas.microsoft.com/office/drawing/2014/main" id="{DF537343-452A-4490-86E8-D58F2FE6A983}"/>
              </a:ext>
            </a:extLst>
          </p:cNvPr>
          <p:cNvSpPr/>
          <p:nvPr/>
        </p:nvSpPr>
        <p:spPr>
          <a:xfrm>
            <a:off x="1793015" y="1419612"/>
            <a:ext cx="1399618" cy="261610"/>
          </a:xfrm>
          <a:prstGeom prst="rect">
            <a:avLst/>
          </a:prstGeom>
        </p:spPr>
        <p:txBody>
          <a:bodyPr wrap="square">
            <a:spAutoFit/>
          </a:bodyPr>
          <a:lstStyle/>
          <a:p>
            <a:pPr hangingPunct="0">
              <a:spcBef>
                <a:spcPts val="254"/>
              </a:spcBef>
            </a:pPr>
            <a:r>
              <a:rPr lang="id-ID"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297,8</a:t>
            </a:r>
            <a:endParaRPr lang="en-US" sz="20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54" name="Rectangle 53">
            <a:extLst>
              <a:ext uri="{FF2B5EF4-FFF2-40B4-BE49-F238E27FC236}">
                <a16:creationId xmlns="" xmlns:a16="http://schemas.microsoft.com/office/drawing/2014/main" id="{DF537343-452A-4490-86E8-D58F2FE6A983}"/>
              </a:ext>
            </a:extLst>
          </p:cNvPr>
          <p:cNvSpPr/>
          <p:nvPr/>
        </p:nvSpPr>
        <p:spPr>
          <a:xfrm>
            <a:off x="3595114" y="1431404"/>
            <a:ext cx="1198210" cy="261610"/>
          </a:xfrm>
          <a:prstGeom prst="rect">
            <a:avLst/>
          </a:prstGeom>
        </p:spPr>
        <p:txBody>
          <a:bodyPr wrap="square">
            <a:spAutoFit/>
          </a:bodyPr>
          <a:lstStyle/>
          <a:p>
            <a:pPr hangingPunct="0">
              <a:spcBef>
                <a:spcPts val="254"/>
              </a:spcBef>
            </a:pPr>
            <a:r>
              <a:rPr lang="en-US"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4</a:t>
            </a:r>
            <a:r>
              <a:rPr lang="id-ID"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10</a:t>
            </a:r>
            <a:r>
              <a:rPr lang="en-US"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a:t>
            </a:r>
            <a:r>
              <a:rPr lang="id-ID"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7</a:t>
            </a:r>
            <a:endParaRPr lang="en-US"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55" name="Rectangle 54">
            <a:extLst>
              <a:ext uri="{FF2B5EF4-FFF2-40B4-BE49-F238E27FC236}">
                <a16:creationId xmlns="" xmlns:a16="http://schemas.microsoft.com/office/drawing/2014/main" id="{DF537343-452A-4490-86E8-D58F2FE6A983}"/>
              </a:ext>
            </a:extLst>
          </p:cNvPr>
          <p:cNvSpPr/>
          <p:nvPr/>
        </p:nvSpPr>
        <p:spPr>
          <a:xfrm>
            <a:off x="5406428" y="1465348"/>
            <a:ext cx="1198210" cy="261610"/>
          </a:xfrm>
          <a:prstGeom prst="rect">
            <a:avLst/>
          </a:prstGeom>
        </p:spPr>
        <p:txBody>
          <a:bodyPr wrap="square">
            <a:spAutoFit/>
          </a:bodyPr>
          <a:lstStyle/>
          <a:p>
            <a:pPr hangingPunct="0">
              <a:spcBef>
                <a:spcPts val="254"/>
              </a:spcBef>
            </a:pPr>
            <a:r>
              <a:rPr lang="en-US"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34,8</a:t>
            </a:r>
            <a:endParaRPr lang="en-US" sz="20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56" name="Rectangle 55">
            <a:extLst>
              <a:ext uri="{FF2B5EF4-FFF2-40B4-BE49-F238E27FC236}">
                <a16:creationId xmlns="" xmlns:a16="http://schemas.microsoft.com/office/drawing/2014/main" id="{DF537343-452A-4490-86E8-D58F2FE6A983}"/>
              </a:ext>
            </a:extLst>
          </p:cNvPr>
          <p:cNvSpPr/>
          <p:nvPr/>
        </p:nvSpPr>
        <p:spPr>
          <a:xfrm>
            <a:off x="7312777" y="1311961"/>
            <a:ext cx="1405416" cy="400110"/>
          </a:xfrm>
          <a:prstGeom prst="rect">
            <a:avLst/>
          </a:prstGeom>
        </p:spPr>
        <p:txBody>
          <a:bodyPr wrap="square">
            <a:spAutoFit/>
          </a:bodyPr>
          <a:lstStyle/>
          <a:p>
            <a:pPr hangingPunct="0">
              <a:spcBef>
                <a:spcPts val="254"/>
              </a:spcBef>
            </a:pPr>
            <a:r>
              <a:rPr lang="cs-CZ"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36</a:t>
            </a:r>
            <a:r>
              <a:rPr lang="id-ID"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5</a:t>
            </a:r>
            <a:r>
              <a:rPr lang="cs-CZ"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a:t>
            </a:r>
            <a:r>
              <a:rPr lang="id-ID"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8</a:t>
            </a:r>
            <a:r>
              <a:rPr lang="en-US" sz="20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 </a:t>
            </a:r>
          </a:p>
        </p:txBody>
      </p:sp>
      <p:sp>
        <p:nvSpPr>
          <p:cNvPr id="58" name="Rectangle 57">
            <a:extLst>
              <a:ext uri="{FF2B5EF4-FFF2-40B4-BE49-F238E27FC236}">
                <a16:creationId xmlns="" xmlns:a16="http://schemas.microsoft.com/office/drawing/2014/main" id="{75C14009-24A3-4565-922E-F7A5B73DEF22}"/>
              </a:ext>
            </a:extLst>
          </p:cNvPr>
          <p:cNvSpPr/>
          <p:nvPr/>
        </p:nvSpPr>
        <p:spPr>
          <a:xfrm>
            <a:off x="8551700" y="2056425"/>
            <a:ext cx="1250735" cy="1054135"/>
          </a:xfrm>
          <a:prstGeom prst="rect">
            <a:avLst/>
          </a:prstGeom>
        </p:spPr>
        <p:txBody>
          <a:bodyPr wrap="square">
            <a:spAutoFit/>
          </a:bodyPr>
          <a:lstStyle/>
          <a:p>
            <a:pPr hangingPunct="0">
              <a:spcBef>
                <a:spcPts val="254"/>
              </a:spcBef>
            </a:pPr>
            <a:r>
              <a:rPr lang="en-US" sz="1000" b="1" kern="0" dirty="0" err="1">
                <a:solidFill>
                  <a:srgbClr val="000000"/>
                </a:solidFill>
                <a:latin typeface="Century Gothic" pitchFamily="34" charset="0"/>
                <a:cs typeface="Calibri"/>
                <a:sym typeface="Calibri"/>
              </a:rPr>
              <a:t>Pertahanan</a:t>
            </a:r>
            <a:endParaRPr lang="en-US" sz="1000" b="1" kern="0" dirty="0">
              <a:solidFill>
                <a:srgbClr val="000000"/>
              </a:solidFill>
              <a:latin typeface="Century Gothic" pitchFamily="34" charset="0"/>
              <a:cs typeface="Calibri"/>
              <a:sym typeface="Calibri"/>
            </a:endParaRPr>
          </a:p>
          <a:p>
            <a:pPr hangingPunct="0">
              <a:spcBef>
                <a:spcPts val="254"/>
              </a:spcBef>
            </a:pPr>
            <a:r>
              <a:rPr lang="en-US" sz="1000" kern="0" dirty="0" err="1">
                <a:solidFill>
                  <a:srgbClr val="000000"/>
                </a:solidFill>
                <a:latin typeface="Century Gothic" pitchFamily="34" charset="0"/>
                <a:cs typeface="Calibri"/>
                <a:sym typeface="Calibri"/>
              </a:rPr>
              <a:t>Pencapaian</a:t>
            </a:r>
            <a:r>
              <a:rPr lang="en-US" sz="1000" kern="0" dirty="0">
                <a:solidFill>
                  <a:srgbClr val="000000"/>
                </a:solidFill>
                <a:latin typeface="Century Gothic" pitchFamily="34" charset="0"/>
                <a:cs typeface="Calibri"/>
                <a:sym typeface="Calibri"/>
              </a:rPr>
              <a:t> MEF </a:t>
            </a:r>
            <a:r>
              <a:rPr lang="en-US" sz="1000" kern="0" dirty="0" err="1">
                <a:solidFill>
                  <a:srgbClr val="000000"/>
                </a:solidFill>
                <a:latin typeface="Century Gothic" pitchFamily="34" charset="0"/>
                <a:cs typeface="Calibri"/>
                <a:sym typeface="Calibri"/>
              </a:rPr>
              <a:t>tahap</a:t>
            </a:r>
            <a:r>
              <a:rPr lang="en-US" sz="1000" kern="0" dirty="0">
                <a:solidFill>
                  <a:srgbClr val="000000"/>
                </a:solidFill>
                <a:latin typeface="Century Gothic" pitchFamily="34" charset="0"/>
                <a:cs typeface="Calibri"/>
                <a:sym typeface="Calibri"/>
              </a:rPr>
              <a:t> 2 </a:t>
            </a:r>
            <a:r>
              <a:rPr lang="en-US" sz="1000" kern="0" dirty="0" err="1">
                <a:solidFill>
                  <a:srgbClr val="000000"/>
                </a:solidFill>
                <a:latin typeface="Century Gothic" pitchFamily="34" charset="0"/>
                <a:cs typeface="Calibri"/>
                <a:sym typeface="Calibri"/>
              </a:rPr>
              <a:t>dan</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pengembangan</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industri</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pertahanan</a:t>
            </a:r>
            <a:endParaRPr lang="en-US" sz="1000" kern="0" dirty="0">
              <a:solidFill>
                <a:srgbClr val="000000"/>
              </a:solidFill>
              <a:latin typeface="Century Gothic" pitchFamily="34" charset="0"/>
              <a:cs typeface="Calibri"/>
              <a:sym typeface="Calibri"/>
            </a:endParaRPr>
          </a:p>
        </p:txBody>
      </p:sp>
      <p:sp>
        <p:nvSpPr>
          <p:cNvPr id="59" name="Rectangle 58">
            <a:extLst>
              <a:ext uri="{FF2B5EF4-FFF2-40B4-BE49-F238E27FC236}">
                <a16:creationId xmlns="" xmlns:a16="http://schemas.microsoft.com/office/drawing/2014/main" id="{AF845A8D-131D-48AA-B4E1-F39153FDB9C7}"/>
              </a:ext>
            </a:extLst>
          </p:cNvPr>
          <p:cNvSpPr/>
          <p:nvPr/>
        </p:nvSpPr>
        <p:spPr>
          <a:xfrm>
            <a:off x="8048386" y="1078771"/>
            <a:ext cx="1537368" cy="646331"/>
          </a:xfrm>
          <a:prstGeom prst="rect">
            <a:avLst/>
          </a:prstGeom>
        </p:spPr>
        <p:txBody>
          <a:bodyPr wrap="square">
            <a:spAutoFit/>
          </a:bodyPr>
          <a:lstStyle/>
          <a:p>
            <a:pPr hangingPunct="0">
              <a:spcBef>
                <a:spcPts val="254"/>
              </a:spcBef>
            </a:pP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Pertahanan</a:t>
            </a:r>
            <a:r>
              <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Keamanan</a:t>
            </a:r>
            <a:r>
              <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dan</a:t>
            </a:r>
            <a:r>
              <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1200" b="1" kern="0" dirty="0" err="1">
                <a:solidFill>
                  <a:srgbClr val="000000"/>
                </a:solidFill>
                <a:latin typeface="Tahoma" panose="020B0604030504040204" pitchFamily="34" charset="0"/>
                <a:ea typeface="Tahoma" panose="020B0604030504040204" pitchFamily="34" charset="0"/>
                <a:cs typeface="Tahoma" panose="020B0604030504040204" pitchFamily="34" charset="0"/>
                <a:sym typeface="Calibri"/>
              </a:rPr>
              <a:t>Demokrasi</a:t>
            </a:r>
            <a:endParaRPr lang="en-US" sz="1200" b="1" kern="0" dirty="0">
              <a:solidFill>
                <a:srgbClr val="000000"/>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60" name="Rectangle 59">
            <a:extLst>
              <a:ext uri="{FF2B5EF4-FFF2-40B4-BE49-F238E27FC236}">
                <a16:creationId xmlns="" xmlns:a16="http://schemas.microsoft.com/office/drawing/2014/main" id="{DF537343-452A-4490-86E8-D58F2FE6A983}"/>
              </a:ext>
            </a:extLst>
          </p:cNvPr>
          <p:cNvSpPr/>
          <p:nvPr/>
        </p:nvSpPr>
        <p:spPr>
          <a:xfrm>
            <a:off x="9085837" y="1356765"/>
            <a:ext cx="1357771" cy="400110"/>
          </a:xfrm>
          <a:prstGeom prst="rect">
            <a:avLst/>
          </a:prstGeom>
        </p:spPr>
        <p:txBody>
          <a:bodyPr wrap="square">
            <a:spAutoFit/>
          </a:bodyPr>
          <a:lstStyle/>
          <a:p>
            <a:pPr hangingPunct="0">
              <a:spcBef>
                <a:spcPts val="254"/>
              </a:spcBef>
            </a:pPr>
            <a:r>
              <a:rPr lang="cs-CZ"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2</a:t>
            </a:r>
            <a:r>
              <a:rPr lang="id-ID"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20</a:t>
            </a:r>
            <a:r>
              <a:rPr lang="cs-CZ"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a:t>
            </a:r>
            <a:r>
              <a:rPr lang="id-ID" sz="11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8</a:t>
            </a:r>
            <a:r>
              <a:rPr lang="en-US" sz="20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 </a:t>
            </a:r>
          </a:p>
        </p:txBody>
      </p:sp>
      <p:sp>
        <p:nvSpPr>
          <p:cNvPr id="61" name="Rectangle 60">
            <a:extLst>
              <a:ext uri="{FF2B5EF4-FFF2-40B4-BE49-F238E27FC236}">
                <a16:creationId xmlns="" xmlns:a16="http://schemas.microsoft.com/office/drawing/2014/main" id="{75C14009-24A3-4565-922E-F7A5B73DEF22}"/>
              </a:ext>
            </a:extLst>
          </p:cNvPr>
          <p:cNvSpPr/>
          <p:nvPr/>
        </p:nvSpPr>
        <p:spPr>
          <a:xfrm>
            <a:off x="8528491" y="3341163"/>
            <a:ext cx="1294149" cy="1169551"/>
          </a:xfrm>
          <a:prstGeom prst="rect">
            <a:avLst/>
          </a:prstGeom>
        </p:spPr>
        <p:txBody>
          <a:bodyPr wrap="square">
            <a:spAutoFit/>
          </a:bodyPr>
          <a:lstStyle/>
          <a:p>
            <a:pPr hangingPunct="0">
              <a:spcBef>
                <a:spcPts val="254"/>
              </a:spcBef>
            </a:pPr>
            <a:r>
              <a:rPr lang="en-US" sz="1000" b="1" kern="0" dirty="0" err="1">
                <a:solidFill>
                  <a:srgbClr val="000000"/>
                </a:solidFill>
                <a:latin typeface="Century Gothic" pitchFamily="34" charset="0"/>
                <a:cs typeface="Calibri"/>
                <a:sym typeface="Calibri"/>
              </a:rPr>
              <a:t>Keamanan</a:t>
            </a:r>
            <a:r>
              <a:rPr lang="id-ID" sz="1000" b="1" kern="0" dirty="0">
                <a:solidFill>
                  <a:srgbClr val="000000"/>
                </a:solidFill>
                <a:latin typeface="Century Gothic" pitchFamily="34" charset="0"/>
                <a:cs typeface="Calibri"/>
                <a:sym typeface="Calibri"/>
              </a:rPr>
              <a:t/>
            </a:r>
            <a:br>
              <a:rPr lang="id-ID" sz="1000" b="1" kern="0" dirty="0">
                <a:solidFill>
                  <a:srgbClr val="000000"/>
                </a:solidFill>
                <a:latin typeface="Century Gothic" pitchFamily="34" charset="0"/>
                <a:cs typeface="Calibri"/>
                <a:sym typeface="Calibri"/>
              </a:rPr>
            </a:br>
            <a:r>
              <a:rPr lang="en-US" sz="1000" kern="0" dirty="0" err="1">
                <a:solidFill>
                  <a:srgbClr val="000000"/>
                </a:solidFill>
                <a:latin typeface="Century Gothic" pitchFamily="34" charset="0"/>
                <a:cs typeface="Calibri"/>
                <a:sym typeface="Calibri"/>
              </a:rPr>
              <a:t>Pemeliharaan</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keamanan</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dan</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ketertiban</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dan</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penyelidikan</a:t>
            </a:r>
            <a:r>
              <a:rPr lang="en-US" sz="1000" kern="0" dirty="0">
                <a:solidFill>
                  <a:srgbClr val="000000"/>
                </a:solidFill>
                <a:latin typeface="Century Gothic" pitchFamily="34" charset="0"/>
                <a:cs typeface="Calibri"/>
                <a:sym typeface="Calibri"/>
              </a:rPr>
              <a:t>/</a:t>
            </a:r>
            <a:r>
              <a:rPr lang="id-ID"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penyidikan</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pidana</a:t>
            </a:r>
            <a:endParaRPr lang="en-US" sz="1000" kern="0" dirty="0">
              <a:solidFill>
                <a:srgbClr val="000000"/>
              </a:solidFill>
              <a:latin typeface="Century Gothic" pitchFamily="34" charset="0"/>
              <a:cs typeface="Calibri"/>
              <a:sym typeface="Calibri"/>
            </a:endParaRPr>
          </a:p>
        </p:txBody>
      </p:sp>
      <p:sp>
        <p:nvSpPr>
          <p:cNvPr id="62" name="Rectangle 61">
            <a:extLst>
              <a:ext uri="{FF2B5EF4-FFF2-40B4-BE49-F238E27FC236}">
                <a16:creationId xmlns="" xmlns:a16="http://schemas.microsoft.com/office/drawing/2014/main" id="{75C14009-24A3-4565-922E-F7A5B73DEF22}"/>
              </a:ext>
            </a:extLst>
          </p:cNvPr>
          <p:cNvSpPr/>
          <p:nvPr/>
        </p:nvSpPr>
        <p:spPr>
          <a:xfrm>
            <a:off x="8549321" y="4645819"/>
            <a:ext cx="1292198" cy="900246"/>
          </a:xfrm>
          <a:prstGeom prst="rect">
            <a:avLst/>
          </a:prstGeom>
        </p:spPr>
        <p:txBody>
          <a:bodyPr wrap="square">
            <a:spAutoFit/>
          </a:bodyPr>
          <a:lstStyle/>
          <a:p>
            <a:pPr hangingPunct="0">
              <a:spcBef>
                <a:spcPts val="254"/>
              </a:spcBef>
            </a:pPr>
            <a:r>
              <a:rPr lang="en-US" sz="1000" b="1" kern="0" dirty="0" err="1">
                <a:solidFill>
                  <a:srgbClr val="000000"/>
                </a:solidFill>
                <a:latin typeface="Century Gothic" pitchFamily="34" charset="0"/>
                <a:cs typeface="Calibri"/>
                <a:sym typeface="Calibri"/>
              </a:rPr>
              <a:t>Demokrasi</a:t>
            </a:r>
            <a:endParaRPr lang="en-US" sz="1000" b="1" kern="0" dirty="0">
              <a:solidFill>
                <a:srgbClr val="000000"/>
              </a:solidFill>
              <a:latin typeface="Century Gothic" pitchFamily="34" charset="0"/>
              <a:cs typeface="Calibri"/>
              <a:sym typeface="Calibri"/>
            </a:endParaRPr>
          </a:p>
          <a:p>
            <a:pPr hangingPunct="0">
              <a:spcBef>
                <a:spcPts val="254"/>
              </a:spcBef>
            </a:pPr>
            <a:r>
              <a:rPr lang="en-US" sz="1000" kern="0" dirty="0" err="1">
                <a:solidFill>
                  <a:srgbClr val="000000"/>
                </a:solidFill>
                <a:latin typeface="Century Gothic" pitchFamily="34" charset="0"/>
                <a:cs typeface="Calibri"/>
                <a:sym typeface="Calibri"/>
              </a:rPr>
              <a:t>Penyelenggaran</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pilkada</a:t>
            </a:r>
            <a:r>
              <a:rPr lang="en-US" sz="1000" kern="0" dirty="0">
                <a:solidFill>
                  <a:srgbClr val="000000"/>
                </a:solidFill>
                <a:latin typeface="Century Gothic" pitchFamily="34" charset="0"/>
                <a:cs typeface="Calibri"/>
                <a:sym typeface="Calibri"/>
              </a:rPr>
              <a:t> 2018 </a:t>
            </a:r>
            <a:r>
              <a:rPr lang="en-US" sz="1000" kern="0" dirty="0" err="1">
                <a:solidFill>
                  <a:srgbClr val="000000"/>
                </a:solidFill>
                <a:latin typeface="Century Gothic" pitchFamily="34" charset="0"/>
                <a:cs typeface="Calibri"/>
                <a:sym typeface="Calibri"/>
              </a:rPr>
              <a:t>dan</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persiapan</a:t>
            </a:r>
            <a:r>
              <a:rPr lang="en-US" sz="1000" kern="0" dirty="0">
                <a:solidFill>
                  <a:srgbClr val="000000"/>
                </a:solidFill>
                <a:latin typeface="Century Gothic" pitchFamily="34" charset="0"/>
                <a:cs typeface="Calibri"/>
                <a:sym typeface="Calibri"/>
              </a:rPr>
              <a:t> </a:t>
            </a:r>
            <a:r>
              <a:rPr lang="en-US" sz="1000" kern="0" dirty="0" err="1">
                <a:solidFill>
                  <a:srgbClr val="000000"/>
                </a:solidFill>
                <a:latin typeface="Century Gothic" pitchFamily="34" charset="0"/>
                <a:cs typeface="Calibri"/>
                <a:sym typeface="Calibri"/>
              </a:rPr>
              <a:t>pemilu</a:t>
            </a:r>
            <a:r>
              <a:rPr lang="en-US" sz="1000" kern="0" dirty="0">
                <a:solidFill>
                  <a:srgbClr val="000000"/>
                </a:solidFill>
                <a:latin typeface="Century Gothic" pitchFamily="34" charset="0"/>
                <a:cs typeface="Calibri"/>
                <a:sym typeface="Calibri"/>
              </a:rPr>
              <a:t> 2019</a:t>
            </a:r>
          </a:p>
        </p:txBody>
      </p:sp>
      <p:sp>
        <p:nvSpPr>
          <p:cNvPr id="63" name="Rectangle 62">
            <a:extLst>
              <a:ext uri="{FF2B5EF4-FFF2-40B4-BE49-F238E27FC236}">
                <a16:creationId xmlns="" xmlns:a16="http://schemas.microsoft.com/office/drawing/2014/main" id="{DF537343-452A-4490-86E8-D58F2FE6A983}"/>
              </a:ext>
            </a:extLst>
          </p:cNvPr>
          <p:cNvSpPr/>
          <p:nvPr/>
        </p:nvSpPr>
        <p:spPr>
          <a:xfrm>
            <a:off x="5787881" y="1435604"/>
            <a:ext cx="396438" cy="184666"/>
          </a:xfrm>
          <a:prstGeom prst="rect">
            <a:avLst/>
          </a:prstGeom>
        </p:spPr>
        <p:txBody>
          <a:bodyPr wrap="square">
            <a:spAutoFit/>
          </a:bodyPr>
          <a:lstStyle/>
          <a:p>
            <a:pPr hangingPunct="0">
              <a:spcBef>
                <a:spcPts val="254"/>
              </a:spcBef>
            </a:pPr>
            <a:r>
              <a:rPr lang="en-US" sz="6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3)</a:t>
            </a:r>
          </a:p>
        </p:txBody>
      </p:sp>
      <p:sp>
        <p:nvSpPr>
          <p:cNvPr id="64" name="Rectangle 63">
            <a:extLst>
              <a:ext uri="{FF2B5EF4-FFF2-40B4-BE49-F238E27FC236}">
                <a16:creationId xmlns="" xmlns:a16="http://schemas.microsoft.com/office/drawing/2014/main" id="{DF537343-452A-4490-86E8-D58F2FE6A983}"/>
              </a:ext>
            </a:extLst>
          </p:cNvPr>
          <p:cNvSpPr/>
          <p:nvPr/>
        </p:nvSpPr>
        <p:spPr>
          <a:xfrm>
            <a:off x="4731639" y="5972242"/>
            <a:ext cx="1653928" cy="338554"/>
          </a:xfrm>
          <a:prstGeom prst="rect">
            <a:avLst/>
          </a:prstGeom>
        </p:spPr>
        <p:txBody>
          <a:bodyPr wrap="square">
            <a:spAutoFit/>
          </a:bodyPr>
          <a:lstStyle/>
          <a:p>
            <a:pPr hangingPunct="0"/>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3) </a:t>
            </a:r>
            <a:r>
              <a:rPr lang="en-US" sz="800" b="1" kern="0" dirty="0" err="1">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Alokasi</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800" b="1" kern="0" dirty="0" err="1">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Kementan</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a:t>
            </a:r>
            <a:endPar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endParaRPr>
          </a:p>
          <a:p>
            <a:pPr hangingPunct="0"/>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KKP, </a:t>
            </a:r>
            <a:r>
              <a:rPr lang="en-US" sz="800" b="1" kern="0" dirty="0" err="1">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dan</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800" b="1" kern="0" dirty="0" err="1">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Kemenpar</a:t>
            </a:r>
            <a:endPar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65" name="Rectangle 64">
            <a:extLst>
              <a:ext uri="{FF2B5EF4-FFF2-40B4-BE49-F238E27FC236}">
                <a16:creationId xmlns="" xmlns:a16="http://schemas.microsoft.com/office/drawing/2014/main" id="{DF537343-452A-4490-86E8-D58F2FE6A983}"/>
              </a:ext>
            </a:extLst>
          </p:cNvPr>
          <p:cNvSpPr/>
          <p:nvPr/>
        </p:nvSpPr>
        <p:spPr>
          <a:xfrm>
            <a:off x="7519561" y="2994850"/>
            <a:ext cx="375152" cy="207749"/>
          </a:xfrm>
          <a:prstGeom prst="rect">
            <a:avLst/>
          </a:prstGeom>
        </p:spPr>
        <p:txBody>
          <a:bodyPr wrap="square">
            <a:spAutoFit/>
          </a:bodyPr>
          <a:lstStyle/>
          <a:p>
            <a:pPr hangingPunct="0">
              <a:spcBef>
                <a:spcPts val="254"/>
              </a:spcBef>
            </a:pPr>
            <a:r>
              <a:rPr lang="id-ID" sz="75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4</a:t>
            </a:r>
            <a:r>
              <a:rPr lang="en-US" sz="75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a:t>
            </a:r>
          </a:p>
        </p:txBody>
      </p:sp>
      <p:pic>
        <p:nvPicPr>
          <p:cNvPr id="66" name="Picture 3" descr="E:\Downloads\police.png"/>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8100425" y="3383859"/>
            <a:ext cx="414378" cy="430426"/>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4" descr="E:\Downloads\soldier.png"/>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8092605" y="2139289"/>
            <a:ext cx="437922" cy="454883"/>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5" descr="E:\Downloads\voting.png"/>
          <p:cNvPicPr>
            <a:picLocks noChangeAspect="1" noChangeArrowheads="1"/>
          </p:cNvPicPr>
          <p:nvPr/>
        </p:nvPicPr>
        <p:blipFill>
          <a:blip r:embed="rId18" cstate="print">
            <a:extLst>
              <a:ext uri="{28A0092B-C50C-407E-A947-70E740481C1C}">
                <a14:useLocalDpi xmlns:a14="http://schemas.microsoft.com/office/drawing/2010/main" xmlns="" val="0"/>
              </a:ext>
            </a:extLst>
          </a:blip>
          <a:srcRect/>
          <a:stretch>
            <a:fillRect/>
          </a:stretch>
        </p:blipFill>
        <p:spPr bwMode="auto">
          <a:xfrm>
            <a:off x="8147579" y="4557326"/>
            <a:ext cx="455439" cy="473078"/>
          </a:xfrm>
          <a:prstGeom prst="rect">
            <a:avLst/>
          </a:prstGeom>
          <a:noFill/>
          <a:extLst>
            <a:ext uri="{909E8E84-426E-40dd-AFC4-6F175D3DCCD1}">
              <a14:hiddenFill xmlns:a14="http://schemas.microsoft.com/office/drawing/2010/main" xmlns="">
                <a:solidFill>
                  <a:srgbClr val="FFFFFF"/>
                </a:solidFill>
              </a14:hiddenFill>
            </a:ext>
          </a:extLst>
        </p:spPr>
      </p:pic>
      <p:sp>
        <p:nvSpPr>
          <p:cNvPr id="69" name="Rectangle 68">
            <a:extLst>
              <a:ext uri="{FF2B5EF4-FFF2-40B4-BE49-F238E27FC236}">
                <a16:creationId xmlns="" xmlns:a16="http://schemas.microsoft.com/office/drawing/2014/main" id="{DF537343-452A-4490-86E8-D58F2FE6A983}"/>
              </a:ext>
            </a:extLst>
          </p:cNvPr>
          <p:cNvSpPr/>
          <p:nvPr/>
        </p:nvSpPr>
        <p:spPr>
          <a:xfrm>
            <a:off x="2245509" y="1396046"/>
            <a:ext cx="429470" cy="184666"/>
          </a:xfrm>
          <a:prstGeom prst="rect">
            <a:avLst/>
          </a:prstGeom>
        </p:spPr>
        <p:txBody>
          <a:bodyPr wrap="square">
            <a:spAutoFit/>
          </a:bodyPr>
          <a:lstStyle/>
          <a:p>
            <a:pPr hangingPunct="0">
              <a:spcBef>
                <a:spcPts val="254"/>
              </a:spcBef>
            </a:pPr>
            <a:r>
              <a:rPr lang="id-ID" sz="6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1</a:t>
            </a:r>
            <a:r>
              <a:rPr lang="en-US" sz="6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a:t>
            </a:r>
          </a:p>
        </p:txBody>
      </p:sp>
      <p:sp>
        <p:nvSpPr>
          <p:cNvPr id="70" name="Rectangle 69">
            <a:extLst>
              <a:ext uri="{FF2B5EF4-FFF2-40B4-BE49-F238E27FC236}">
                <a16:creationId xmlns="" xmlns:a16="http://schemas.microsoft.com/office/drawing/2014/main" id="{DF537343-452A-4490-86E8-D58F2FE6A983}"/>
              </a:ext>
            </a:extLst>
          </p:cNvPr>
          <p:cNvSpPr/>
          <p:nvPr/>
        </p:nvSpPr>
        <p:spPr>
          <a:xfrm>
            <a:off x="55987" y="6008485"/>
            <a:ext cx="2797852" cy="377026"/>
          </a:xfrm>
          <a:prstGeom prst="rect">
            <a:avLst/>
          </a:prstGeom>
        </p:spPr>
        <p:txBody>
          <a:bodyPr wrap="square">
            <a:spAutoFit/>
          </a:bodyPr>
          <a:lstStyle/>
          <a:p>
            <a:pPr marL="128588" indent="-128588" hangingPunct="0">
              <a:spcBef>
                <a:spcPts val="254"/>
              </a:spcBef>
              <a:buFontTx/>
              <a:buAutoNum type="arabicParenR"/>
            </a:pP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T</a:t>
            </a:r>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ermasuk Dana Desa dan subsidi </a:t>
            </a:r>
          </a:p>
          <a:p>
            <a:pPr hangingPunct="0">
              <a:spcBef>
                <a:spcPts val="254"/>
              </a:spcBef>
            </a:pPr>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(di luar subsidi pajak)</a:t>
            </a:r>
            <a:endPar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71" name="Rectangle 70">
            <a:extLst>
              <a:ext uri="{FF2B5EF4-FFF2-40B4-BE49-F238E27FC236}">
                <a16:creationId xmlns="" xmlns:a16="http://schemas.microsoft.com/office/drawing/2014/main" id="{DF537343-452A-4490-86E8-D58F2FE6A983}"/>
              </a:ext>
            </a:extLst>
          </p:cNvPr>
          <p:cNvSpPr/>
          <p:nvPr/>
        </p:nvSpPr>
        <p:spPr>
          <a:xfrm>
            <a:off x="4049633" y="1428115"/>
            <a:ext cx="454336" cy="184666"/>
          </a:xfrm>
          <a:prstGeom prst="rect">
            <a:avLst/>
          </a:prstGeom>
        </p:spPr>
        <p:txBody>
          <a:bodyPr wrap="square">
            <a:spAutoFit/>
          </a:bodyPr>
          <a:lstStyle/>
          <a:p>
            <a:pPr hangingPunct="0">
              <a:spcBef>
                <a:spcPts val="254"/>
              </a:spcBef>
            </a:pPr>
            <a:r>
              <a:rPr lang="id-ID" sz="6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2</a:t>
            </a:r>
            <a:r>
              <a:rPr lang="en-US" sz="6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a:t>
            </a:r>
          </a:p>
        </p:txBody>
      </p:sp>
      <p:sp>
        <p:nvSpPr>
          <p:cNvPr id="72" name="Rectangle 71">
            <a:extLst>
              <a:ext uri="{FF2B5EF4-FFF2-40B4-BE49-F238E27FC236}">
                <a16:creationId xmlns="" xmlns:a16="http://schemas.microsoft.com/office/drawing/2014/main" id="{DF537343-452A-4490-86E8-D58F2FE6A983}"/>
              </a:ext>
            </a:extLst>
          </p:cNvPr>
          <p:cNvSpPr/>
          <p:nvPr/>
        </p:nvSpPr>
        <p:spPr>
          <a:xfrm>
            <a:off x="2577697" y="5976890"/>
            <a:ext cx="2395996" cy="338554"/>
          </a:xfrm>
          <a:prstGeom prst="rect">
            <a:avLst/>
          </a:prstGeom>
        </p:spPr>
        <p:txBody>
          <a:bodyPr wrap="square">
            <a:spAutoFit/>
          </a:bodyPr>
          <a:lstStyle/>
          <a:p>
            <a:pPr hangingPunct="0">
              <a:spcBef>
                <a:spcPts val="254"/>
              </a:spcBef>
            </a:pPr>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2</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a:t>
            </a:r>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Angka sementara, </a:t>
            </a:r>
            <a:b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br>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termasuk TkDD dan Pembiayaan</a:t>
            </a:r>
            <a:endPar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73" name="Rectangle 72">
            <a:extLst>
              <a:ext uri="{FF2B5EF4-FFF2-40B4-BE49-F238E27FC236}">
                <a16:creationId xmlns="" xmlns:a16="http://schemas.microsoft.com/office/drawing/2014/main" id="{DF537343-452A-4490-86E8-D58F2FE6A983}"/>
              </a:ext>
            </a:extLst>
          </p:cNvPr>
          <p:cNvSpPr/>
          <p:nvPr/>
        </p:nvSpPr>
        <p:spPr>
          <a:xfrm>
            <a:off x="9502520" y="1416078"/>
            <a:ext cx="344579" cy="184666"/>
          </a:xfrm>
          <a:prstGeom prst="rect">
            <a:avLst/>
          </a:prstGeom>
        </p:spPr>
        <p:txBody>
          <a:bodyPr wrap="square">
            <a:spAutoFit/>
          </a:bodyPr>
          <a:lstStyle/>
          <a:p>
            <a:pPr hangingPunct="0">
              <a:spcBef>
                <a:spcPts val="254"/>
              </a:spcBef>
            </a:pPr>
            <a:r>
              <a:rPr lang="id-ID" sz="6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5</a:t>
            </a:r>
            <a:r>
              <a:rPr lang="en-US" sz="6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a:t>
            </a:r>
          </a:p>
        </p:txBody>
      </p:sp>
      <p:sp>
        <p:nvSpPr>
          <p:cNvPr id="74" name="Rectangle 73">
            <a:extLst>
              <a:ext uri="{FF2B5EF4-FFF2-40B4-BE49-F238E27FC236}">
                <a16:creationId xmlns="" xmlns:a16="http://schemas.microsoft.com/office/drawing/2014/main" id="{DF537343-452A-4490-86E8-D58F2FE6A983}"/>
              </a:ext>
            </a:extLst>
          </p:cNvPr>
          <p:cNvSpPr/>
          <p:nvPr/>
        </p:nvSpPr>
        <p:spPr>
          <a:xfrm>
            <a:off x="6507700" y="6008485"/>
            <a:ext cx="1745119" cy="338554"/>
          </a:xfrm>
          <a:prstGeom prst="rect">
            <a:avLst/>
          </a:prstGeom>
        </p:spPr>
        <p:txBody>
          <a:bodyPr wrap="square">
            <a:spAutoFit/>
          </a:bodyPr>
          <a:lstStyle/>
          <a:p>
            <a:pPr marL="115888" indent="-115888" hangingPunct="0">
              <a:spcBef>
                <a:spcPts val="254"/>
              </a:spcBef>
            </a:pPr>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4</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T</a:t>
            </a:r>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ermasuk pensiunan </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a:t>
            </a:r>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aparat pemda</a:t>
            </a:r>
            <a:endPar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75" name="Rectangle 74"/>
          <p:cNvSpPr/>
          <p:nvPr/>
        </p:nvSpPr>
        <p:spPr bwMode="auto">
          <a:xfrm>
            <a:off x="161498" y="1057884"/>
            <a:ext cx="2326146" cy="800058"/>
          </a:xfrm>
          <a:prstGeom prst="rect">
            <a:avLst/>
          </a:prstGeom>
          <a:noFill/>
          <a:ln w="19050" cap="flat" cmpd="sng" algn="ctr">
            <a:solidFill>
              <a:srgbClr val="0070C0"/>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hangingPunct="0">
              <a:spcBef>
                <a:spcPct val="0"/>
              </a:spcBef>
              <a:spcAft>
                <a:spcPct val="0"/>
              </a:spcAft>
            </a:pPr>
            <a:endParaRPr lang="id-ID" sz="825" b="1" kern="0" dirty="0">
              <a:solidFill>
                <a:srgbClr val="000000"/>
              </a:solidFill>
              <a:latin typeface="Arial" charset="0"/>
              <a:cs typeface="Calibri"/>
              <a:sym typeface="Calibri"/>
            </a:endParaRPr>
          </a:p>
        </p:txBody>
      </p:sp>
      <p:sp>
        <p:nvSpPr>
          <p:cNvPr id="76" name="Rectangle 75"/>
          <p:cNvSpPr/>
          <p:nvPr/>
        </p:nvSpPr>
        <p:spPr bwMode="auto">
          <a:xfrm>
            <a:off x="2654284" y="1065000"/>
            <a:ext cx="1683557" cy="792943"/>
          </a:xfrm>
          <a:prstGeom prst="rect">
            <a:avLst/>
          </a:prstGeom>
          <a:noFill/>
          <a:ln w="19050" cap="flat" cmpd="sng" algn="ctr">
            <a:solidFill>
              <a:srgbClr val="0070C0"/>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hangingPunct="0">
              <a:spcBef>
                <a:spcPct val="0"/>
              </a:spcBef>
              <a:spcAft>
                <a:spcPct val="0"/>
              </a:spcAft>
            </a:pPr>
            <a:endParaRPr lang="id-ID" sz="825" b="1" kern="0" dirty="0">
              <a:solidFill>
                <a:srgbClr val="000000"/>
              </a:solidFill>
              <a:latin typeface="Arial" charset="0"/>
              <a:cs typeface="Calibri"/>
              <a:sym typeface="Calibri"/>
            </a:endParaRPr>
          </a:p>
        </p:txBody>
      </p:sp>
      <p:sp>
        <p:nvSpPr>
          <p:cNvPr id="77" name="Rectangle 76"/>
          <p:cNvSpPr/>
          <p:nvPr/>
        </p:nvSpPr>
        <p:spPr bwMode="auto">
          <a:xfrm>
            <a:off x="6216936" y="1086151"/>
            <a:ext cx="1791082" cy="787531"/>
          </a:xfrm>
          <a:prstGeom prst="rect">
            <a:avLst/>
          </a:prstGeom>
          <a:noFill/>
          <a:ln w="19050" cap="flat" cmpd="sng" algn="ctr">
            <a:solidFill>
              <a:srgbClr val="0070C0"/>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hangingPunct="0">
              <a:spcBef>
                <a:spcPct val="0"/>
              </a:spcBef>
              <a:spcAft>
                <a:spcPct val="0"/>
              </a:spcAft>
            </a:pPr>
            <a:endParaRPr lang="id-ID" sz="825" b="1" kern="0" dirty="0">
              <a:solidFill>
                <a:srgbClr val="000000"/>
              </a:solidFill>
              <a:latin typeface="Arial" charset="0"/>
              <a:cs typeface="Calibri"/>
              <a:sym typeface="Calibri"/>
            </a:endParaRPr>
          </a:p>
        </p:txBody>
      </p:sp>
      <p:sp>
        <p:nvSpPr>
          <p:cNvPr id="78" name="Rectangle 77"/>
          <p:cNvSpPr/>
          <p:nvPr/>
        </p:nvSpPr>
        <p:spPr bwMode="auto">
          <a:xfrm>
            <a:off x="8097776" y="1081421"/>
            <a:ext cx="1695262" cy="789672"/>
          </a:xfrm>
          <a:prstGeom prst="rect">
            <a:avLst/>
          </a:prstGeom>
          <a:noFill/>
          <a:ln w="19050" cap="flat" cmpd="sng" algn="ctr">
            <a:solidFill>
              <a:srgbClr val="0070C0"/>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hangingPunct="0">
              <a:spcBef>
                <a:spcPct val="0"/>
              </a:spcBef>
              <a:spcAft>
                <a:spcPct val="0"/>
              </a:spcAft>
            </a:pPr>
            <a:endParaRPr lang="id-ID" sz="825" b="1" kern="0" dirty="0">
              <a:solidFill>
                <a:srgbClr val="000000"/>
              </a:solidFill>
              <a:latin typeface="Arial" charset="0"/>
              <a:cs typeface="Calibri"/>
              <a:sym typeface="Calibri"/>
            </a:endParaRPr>
          </a:p>
        </p:txBody>
      </p:sp>
      <p:sp>
        <p:nvSpPr>
          <p:cNvPr id="79" name="Rectangle 78"/>
          <p:cNvSpPr/>
          <p:nvPr/>
        </p:nvSpPr>
        <p:spPr bwMode="auto">
          <a:xfrm>
            <a:off x="4458077" y="1078771"/>
            <a:ext cx="1608386" cy="792322"/>
          </a:xfrm>
          <a:prstGeom prst="rect">
            <a:avLst/>
          </a:prstGeom>
          <a:noFill/>
          <a:ln w="19050" cap="flat" cmpd="sng" algn="ctr">
            <a:solidFill>
              <a:srgbClr val="0070C0"/>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hangingPunct="0">
              <a:spcBef>
                <a:spcPct val="0"/>
              </a:spcBef>
              <a:spcAft>
                <a:spcPct val="0"/>
              </a:spcAft>
            </a:pPr>
            <a:endParaRPr lang="id-ID" sz="825" b="1" kern="0" dirty="0">
              <a:solidFill>
                <a:srgbClr val="000000"/>
              </a:solidFill>
              <a:latin typeface="Arial" charset="0"/>
              <a:cs typeface="Calibri"/>
              <a:sym typeface="Calibri"/>
            </a:endParaRPr>
          </a:p>
        </p:txBody>
      </p:sp>
      <p:sp>
        <p:nvSpPr>
          <p:cNvPr id="80" name="Rectangle 79">
            <a:extLst>
              <a:ext uri="{FF2B5EF4-FFF2-40B4-BE49-F238E27FC236}">
                <a16:creationId xmlns="" xmlns:a16="http://schemas.microsoft.com/office/drawing/2014/main" id="{DF537343-452A-4490-86E8-D58F2FE6A983}"/>
              </a:ext>
            </a:extLst>
          </p:cNvPr>
          <p:cNvSpPr/>
          <p:nvPr/>
        </p:nvSpPr>
        <p:spPr>
          <a:xfrm>
            <a:off x="8332801" y="5923847"/>
            <a:ext cx="1558456" cy="338554"/>
          </a:xfrm>
          <a:prstGeom prst="rect">
            <a:avLst/>
          </a:prstGeom>
        </p:spPr>
        <p:txBody>
          <a:bodyPr wrap="square">
            <a:spAutoFit/>
          </a:bodyPr>
          <a:lstStyle/>
          <a:p>
            <a:pPr hangingPunct="0"/>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5</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800" b="1" kern="0" dirty="0" err="1">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Alokasi</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800" b="1" kern="0" dirty="0" err="1">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Kemenhan</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a:t>
            </a:r>
            <a:endPar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endParaRPr>
          </a:p>
          <a:p>
            <a:pPr marL="115888" indent="-115888" hangingPunct="0"/>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800" b="1" kern="0" dirty="0" err="1">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Polri</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KPU, </a:t>
            </a:r>
            <a:r>
              <a:rPr lang="en-US" sz="800" b="1" kern="0" dirty="0" err="1">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dan</a:t>
            </a:r>
            <a:r>
              <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 </a:t>
            </a:r>
            <a:r>
              <a:rPr lang="en-US" sz="800" b="1" kern="0" dirty="0" err="1">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Bawasl</a:t>
            </a:r>
            <a:r>
              <a:rPr lang="id-ID"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rPr>
              <a:t>u</a:t>
            </a:r>
            <a:endParaRPr lang="en-US" sz="800" b="1" kern="0" dirty="0">
              <a:solidFill>
                <a:srgbClr val="C00000"/>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81" name="Rectangle 80"/>
          <p:cNvSpPr/>
          <p:nvPr/>
        </p:nvSpPr>
        <p:spPr>
          <a:xfrm>
            <a:off x="8437641" y="776646"/>
            <a:ext cx="1408272" cy="215443"/>
          </a:xfrm>
          <a:prstGeom prst="rect">
            <a:avLst/>
          </a:prstGeom>
          <a:solidFill>
            <a:srgbClr val="EF4036"/>
          </a:solidFill>
        </p:spPr>
        <p:txBody>
          <a:bodyPr wrap="square">
            <a:spAutoFit/>
          </a:bodyPr>
          <a:lstStyle/>
          <a:p>
            <a:pPr algn="ctr" hangingPunct="0"/>
            <a:r>
              <a:rPr lang="en-US" sz="800" kern="0" dirty="0">
                <a:solidFill>
                  <a:srgbClr val="FFFFFF"/>
                </a:solidFill>
                <a:latin typeface="Century Gothic" charset="0"/>
                <a:ea typeface="Century Gothic" charset="0"/>
                <a:cs typeface="Century Gothic" charset="0"/>
                <a:sym typeface="Calibri"/>
              </a:rPr>
              <a:t>(</a:t>
            </a:r>
            <a:r>
              <a:rPr lang="en-US" sz="800" kern="0" dirty="0" err="1">
                <a:solidFill>
                  <a:srgbClr val="FFFFFF"/>
                </a:solidFill>
                <a:latin typeface="Century Gothic" charset="0"/>
                <a:ea typeface="Century Gothic" charset="0"/>
                <a:cs typeface="Century Gothic" charset="0"/>
                <a:sym typeface="Calibri"/>
              </a:rPr>
              <a:t>triliun</a:t>
            </a:r>
            <a:r>
              <a:rPr lang="en-US" sz="800" kern="0" dirty="0">
                <a:solidFill>
                  <a:srgbClr val="FFFFFF"/>
                </a:solidFill>
                <a:latin typeface="Century Gothic" charset="0"/>
                <a:ea typeface="Century Gothic" charset="0"/>
                <a:cs typeface="Century Gothic" charset="0"/>
                <a:sym typeface="Calibri"/>
              </a:rPr>
              <a:t> rupiah)</a:t>
            </a:r>
          </a:p>
        </p:txBody>
      </p:sp>
      <p:sp>
        <p:nvSpPr>
          <p:cNvPr id="82" name="Rectangle 81">
            <a:extLst>
              <a:ext uri="{FF2B5EF4-FFF2-40B4-BE49-F238E27FC236}">
                <a16:creationId xmlns="" xmlns:a16="http://schemas.microsoft.com/office/drawing/2014/main" id="{DF537343-452A-4490-86E8-D58F2FE6A983}"/>
              </a:ext>
            </a:extLst>
          </p:cNvPr>
          <p:cNvSpPr/>
          <p:nvPr/>
        </p:nvSpPr>
        <p:spPr>
          <a:xfrm>
            <a:off x="7738791" y="1372846"/>
            <a:ext cx="394274" cy="184666"/>
          </a:xfrm>
          <a:prstGeom prst="rect">
            <a:avLst/>
          </a:prstGeom>
        </p:spPr>
        <p:txBody>
          <a:bodyPr wrap="square">
            <a:spAutoFit/>
          </a:bodyPr>
          <a:lstStyle/>
          <a:p>
            <a:pPr hangingPunct="0">
              <a:spcBef>
                <a:spcPts val="254"/>
              </a:spcBef>
            </a:pPr>
            <a:r>
              <a:rPr lang="id-ID" sz="6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4</a:t>
            </a:r>
            <a:r>
              <a:rPr lang="en-US" sz="600" b="1" kern="0" dirty="0">
                <a:solidFill>
                  <a:srgbClr val="EF4036"/>
                </a:solidFill>
                <a:latin typeface="Tahoma" panose="020B0604030504040204" pitchFamily="34" charset="0"/>
                <a:ea typeface="Tahoma" panose="020B0604030504040204" pitchFamily="34" charset="0"/>
                <a:cs typeface="Tahoma" panose="020B0604030504040204" pitchFamily="34" charset="0"/>
                <a:sym typeface="Calibri"/>
              </a:rPr>
              <a:t>)</a:t>
            </a:r>
          </a:p>
        </p:txBody>
      </p:sp>
      <p:sp>
        <p:nvSpPr>
          <p:cNvPr id="87" name="Rectangle 86">
            <a:extLst>
              <a:ext uri="{FF2B5EF4-FFF2-40B4-BE49-F238E27FC236}">
                <a16:creationId xmlns="" xmlns:a16="http://schemas.microsoft.com/office/drawing/2014/main" id="{DF537343-452A-4490-86E8-D58F2FE6A983}"/>
              </a:ext>
            </a:extLst>
          </p:cNvPr>
          <p:cNvSpPr/>
          <p:nvPr/>
        </p:nvSpPr>
        <p:spPr>
          <a:xfrm>
            <a:off x="1782383" y="1573947"/>
            <a:ext cx="1038944" cy="261610"/>
          </a:xfrm>
          <a:prstGeom prst="rect">
            <a:avLst/>
          </a:prstGeom>
        </p:spPr>
        <p:txBody>
          <a:bodyPr wrap="square">
            <a:spAutoFit/>
          </a:bodyPr>
          <a:lstStyle/>
          <a:p>
            <a:pPr hangingPunct="0">
              <a:spcBef>
                <a:spcPts val="254"/>
              </a:spcBef>
            </a:pPr>
            <a:r>
              <a:rPr lang="id-ID" sz="1100" b="1" kern="0" dirty="0">
                <a:solidFill>
                  <a:srgbClr val="5B9BD5"/>
                </a:solidFill>
                <a:latin typeface="Tahoma" panose="020B0604030504040204" pitchFamily="34" charset="0"/>
                <a:ea typeface="Tahoma" panose="020B0604030504040204" pitchFamily="34" charset="0"/>
                <a:cs typeface="Tahoma" panose="020B0604030504040204" pitchFamily="34" charset="0"/>
                <a:sym typeface="Calibri"/>
              </a:rPr>
              <a:t>270,3</a:t>
            </a:r>
            <a:endParaRPr lang="en-US" sz="2000" b="1" kern="0" dirty="0">
              <a:solidFill>
                <a:srgbClr val="5B9BD5"/>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89" name="Rectangle 88">
            <a:extLst>
              <a:ext uri="{FF2B5EF4-FFF2-40B4-BE49-F238E27FC236}">
                <a16:creationId xmlns="" xmlns:a16="http://schemas.microsoft.com/office/drawing/2014/main" id="{DF537343-452A-4490-86E8-D58F2FE6A983}"/>
              </a:ext>
            </a:extLst>
          </p:cNvPr>
          <p:cNvSpPr/>
          <p:nvPr/>
        </p:nvSpPr>
        <p:spPr>
          <a:xfrm>
            <a:off x="3577480" y="1577915"/>
            <a:ext cx="1038944" cy="261610"/>
          </a:xfrm>
          <a:prstGeom prst="rect">
            <a:avLst/>
          </a:prstGeom>
        </p:spPr>
        <p:txBody>
          <a:bodyPr wrap="square">
            <a:spAutoFit/>
          </a:bodyPr>
          <a:lstStyle/>
          <a:p>
            <a:pPr hangingPunct="0">
              <a:spcBef>
                <a:spcPts val="254"/>
              </a:spcBef>
            </a:pPr>
            <a:r>
              <a:rPr lang="id-ID" sz="1100" b="1" kern="0" dirty="0">
                <a:solidFill>
                  <a:srgbClr val="5B9BD5"/>
                </a:solidFill>
                <a:latin typeface="Tahoma" panose="020B0604030504040204" pitchFamily="34" charset="0"/>
                <a:ea typeface="Tahoma" panose="020B0604030504040204" pitchFamily="34" charset="0"/>
                <a:cs typeface="Tahoma" panose="020B0604030504040204" pitchFamily="34" charset="0"/>
                <a:sym typeface="Calibri"/>
              </a:rPr>
              <a:t>400,9</a:t>
            </a:r>
            <a:endParaRPr lang="en-US" sz="2000" b="1" kern="0" dirty="0">
              <a:solidFill>
                <a:srgbClr val="5B9BD5"/>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91" name="Rectangle 90">
            <a:extLst>
              <a:ext uri="{FF2B5EF4-FFF2-40B4-BE49-F238E27FC236}">
                <a16:creationId xmlns="" xmlns:a16="http://schemas.microsoft.com/office/drawing/2014/main" id="{DF537343-452A-4490-86E8-D58F2FE6A983}"/>
              </a:ext>
            </a:extLst>
          </p:cNvPr>
          <p:cNvSpPr/>
          <p:nvPr/>
        </p:nvSpPr>
        <p:spPr>
          <a:xfrm>
            <a:off x="5407841" y="1618613"/>
            <a:ext cx="1038944" cy="261610"/>
          </a:xfrm>
          <a:prstGeom prst="rect">
            <a:avLst/>
          </a:prstGeom>
        </p:spPr>
        <p:txBody>
          <a:bodyPr wrap="square">
            <a:spAutoFit/>
          </a:bodyPr>
          <a:lstStyle/>
          <a:p>
            <a:pPr hangingPunct="0">
              <a:spcBef>
                <a:spcPts val="254"/>
              </a:spcBef>
            </a:pPr>
            <a:r>
              <a:rPr lang="id-ID" sz="1100" b="1" kern="0" dirty="0">
                <a:solidFill>
                  <a:srgbClr val="5B9BD5"/>
                </a:solidFill>
                <a:latin typeface="Tahoma" panose="020B0604030504040204" pitchFamily="34" charset="0"/>
                <a:ea typeface="Tahoma" panose="020B0604030504040204" pitchFamily="34" charset="0"/>
                <a:cs typeface="Tahoma" panose="020B0604030504040204" pitchFamily="34" charset="0"/>
                <a:sym typeface="Calibri"/>
              </a:rPr>
              <a:t>30,9</a:t>
            </a:r>
            <a:endParaRPr lang="en-US" sz="2000" b="1" kern="0" dirty="0">
              <a:solidFill>
                <a:srgbClr val="5B9BD5"/>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93" name="Rectangle 92">
            <a:extLst>
              <a:ext uri="{FF2B5EF4-FFF2-40B4-BE49-F238E27FC236}">
                <a16:creationId xmlns="" xmlns:a16="http://schemas.microsoft.com/office/drawing/2014/main" id="{DF537343-452A-4490-86E8-D58F2FE6A983}"/>
              </a:ext>
            </a:extLst>
          </p:cNvPr>
          <p:cNvSpPr/>
          <p:nvPr/>
        </p:nvSpPr>
        <p:spPr>
          <a:xfrm>
            <a:off x="7325766" y="1635645"/>
            <a:ext cx="1038944" cy="253916"/>
          </a:xfrm>
          <a:prstGeom prst="rect">
            <a:avLst/>
          </a:prstGeom>
        </p:spPr>
        <p:txBody>
          <a:bodyPr wrap="square">
            <a:spAutoFit/>
          </a:bodyPr>
          <a:lstStyle/>
          <a:p>
            <a:pPr hangingPunct="0">
              <a:spcBef>
                <a:spcPts val="254"/>
              </a:spcBef>
            </a:pPr>
            <a:r>
              <a:rPr lang="id-ID" sz="1050" b="1" kern="0" dirty="0">
                <a:solidFill>
                  <a:srgbClr val="5B9BD5"/>
                </a:solidFill>
                <a:latin typeface="Tahoma" panose="020B0604030504040204" pitchFamily="34" charset="0"/>
                <a:ea typeface="Tahoma" panose="020B0604030504040204" pitchFamily="34" charset="0"/>
                <a:cs typeface="Tahoma" panose="020B0604030504040204" pitchFamily="34" charset="0"/>
                <a:sym typeface="Calibri"/>
              </a:rPr>
              <a:t>312,7</a:t>
            </a:r>
            <a:endParaRPr lang="en-US" sz="1600" b="1" kern="0" dirty="0">
              <a:solidFill>
                <a:srgbClr val="5B9BD5"/>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95" name="Rectangle 94"/>
          <p:cNvSpPr/>
          <p:nvPr/>
        </p:nvSpPr>
        <p:spPr>
          <a:xfrm>
            <a:off x="9085837" y="1640484"/>
            <a:ext cx="566181" cy="253916"/>
          </a:xfrm>
          <a:prstGeom prst="rect">
            <a:avLst/>
          </a:prstGeom>
        </p:spPr>
        <p:txBody>
          <a:bodyPr wrap="none">
            <a:spAutoFit/>
          </a:bodyPr>
          <a:lstStyle/>
          <a:p>
            <a:pPr lvl="0" hangingPunct="0">
              <a:spcBef>
                <a:spcPts val="254"/>
              </a:spcBef>
            </a:pPr>
            <a:r>
              <a:rPr lang="id-ID" sz="1050" b="1" kern="0" dirty="0">
                <a:solidFill>
                  <a:srgbClr val="5B9BD5"/>
                </a:solidFill>
                <a:latin typeface="Tahoma" panose="020B0604030504040204" pitchFamily="34" charset="0"/>
                <a:ea typeface="Tahoma" panose="020B0604030504040204" pitchFamily="34" charset="0"/>
                <a:cs typeface="Tahoma" panose="020B0604030504040204" pitchFamily="34" charset="0"/>
                <a:sym typeface="Calibri"/>
              </a:rPr>
              <a:t>209,7</a:t>
            </a:r>
            <a:endParaRPr lang="en-US" b="1" kern="0" dirty="0">
              <a:solidFill>
                <a:srgbClr val="5B9BD5"/>
              </a:solidFill>
              <a:latin typeface="Tahoma" panose="020B0604030504040204" pitchFamily="34" charset="0"/>
              <a:ea typeface="Tahoma" panose="020B0604030504040204" pitchFamily="34" charset="0"/>
              <a:cs typeface="Tahoma" panose="020B0604030504040204" pitchFamily="34" charset="0"/>
              <a:sym typeface="Calibri"/>
            </a:endParaRPr>
          </a:p>
        </p:txBody>
      </p:sp>
      <p:sp>
        <p:nvSpPr>
          <p:cNvPr id="100" name="Oval 99"/>
          <p:cNvSpPr/>
          <p:nvPr/>
        </p:nvSpPr>
        <p:spPr>
          <a:xfrm>
            <a:off x="5229494" y="829211"/>
            <a:ext cx="144710" cy="83660"/>
          </a:xfrm>
          <a:prstGeom prst="ellipse">
            <a:avLst/>
          </a:prstGeom>
          <a:solidFill>
            <a:srgbClr val="5B9BD5"/>
          </a:solidFill>
          <a:ln w="25400" cap="flat" cmpd="sng" algn="ctr">
            <a:solidFill>
              <a:srgbClr val="5B9BD5">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0">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FFFF"/>
              </a:solidFill>
              <a:effectLst/>
              <a:uLnTx/>
              <a:uFillTx/>
              <a:latin typeface="Calibri"/>
              <a:cs typeface="Calibri"/>
              <a:sym typeface="Calibri"/>
            </a:endParaRPr>
          </a:p>
        </p:txBody>
      </p:sp>
      <p:sp>
        <p:nvSpPr>
          <p:cNvPr id="101" name="Oval 100"/>
          <p:cNvSpPr/>
          <p:nvPr/>
        </p:nvSpPr>
        <p:spPr>
          <a:xfrm>
            <a:off x="3099504" y="810694"/>
            <a:ext cx="144710" cy="83660"/>
          </a:xfrm>
          <a:prstGeom prst="ellipse">
            <a:avLst/>
          </a:prstGeom>
          <a:solidFill>
            <a:srgbClr val="FF0000"/>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0">
              <a:lnSpc>
                <a:spcPct val="100000"/>
              </a:lnSpc>
              <a:spcBef>
                <a:spcPts val="0"/>
              </a:spcBef>
              <a:spcAft>
                <a:spcPts val="0"/>
              </a:spcAft>
              <a:buClrTx/>
              <a:buSzTx/>
              <a:buFontTx/>
              <a:buNone/>
              <a:tabLst/>
              <a:defRPr/>
            </a:pPr>
            <a:endParaRPr kumimoji="0" lang="id-ID" sz="1350" b="0" i="0" u="none" strike="noStrike" kern="0" cap="none" spc="0" normalizeH="0" baseline="0" noProof="0">
              <a:ln>
                <a:noFill/>
              </a:ln>
              <a:solidFill>
                <a:srgbClr val="FF0000"/>
              </a:solidFill>
              <a:effectLst/>
              <a:uLnTx/>
              <a:uFillTx/>
              <a:latin typeface="Calibri"/>
              <a:cs typeface="Calibri"/>
              <a:sym typeface="Calibri"/>
            </a:endParaRPr>
          </a:p>
        </p:txBody>
      </p:sp>
      <p:sp>
        <p:nvSpPr>
          <p:cNvPr id="102" name="TextBox 101"/>
          <p:cNvSpPr txBox="1"/>
          <p:nvPr/>
        </p:nvSpPr>
        <p:spPr>
          <a:xfrm>
            <a:off x="5436893" y="713810"/>
            <a:ext cx="3622416" cy="276999"/>
          </a:xfrm>
          <a:prstGeom prst="rect">
            <a:avLst/>
          </a:prstGeom>
          <a:noFill/>
        </p:spPr>
        <p:txBody>
          <a:bodyPr wrap="square" rtlCol="0">
            <a:spAutoFit/>
          </a:bodyPr>
          <a:lstStyle/>
          <a:p>
            <a:pPr hangingPunct="0"/>
            <a:r>
              <a:rPr lang="id-ID" sz="1200" kern="0" dirty="0">
                <a:solidFill>
                  <a:srgbClr val="5B9BD5"/>
                </a:solidFill>
                <a:cs typeface="Calibri"/>
                <a:sym typeface="Calibri"/>
              </a:rPr>
              <a:t>Real. Sementara 201</a:t>
            </a:r>
            <a:r>
              <a:rPr lang="en-US" sz="1200" kern="0" dirty="0">
                <a:solidFill>
                  <a:srgbClr val="5B9BD5"/>
                </a:solidFill>
                <a:cs typeface="Calibri"/>
                <a:sym typeface="Calibri"/>
              </a:rPr>
              <a:t>7</a:t>
            </a:r>
            <a:endParaRPr lang="id-ID" sz="1200" kern="0" dirty="0">
              <a:solidFill>
                <a:srgbClr val="5B9BD5"/>
              </a:solidFill>
              <a:cs typeface="Calibri"/>
              <a:sym typeface="Calibri"/>
            </a:endParaRPr>
          </a:p>
        </p:txBody>
      </p:sp>
      <p:sp>
        <p:nvSpPr>
          <p:cNvPr id="103" name="TextBox 102"/>
          <p:cNvSpPr txBox="1"/>
          <p:nvPr/>
        </p:nvSpPr>
        <p:spPr>
          <a:xfrm>
            <a:off x="3251948" y="723253"/>
            <a:ext cx="1047492" cy="276999"/>
          </a:xfrm>
          <a:prstGeom prst="rect">
            <a:avLst/>
          </a:prstGeom>
          <a:noFill/>
        </p:spPr>
        <p:txBody>
          <a:bodyPr wrap="square" rtlCol="0">
            <a:spAutoFit/>
          </a:bodyPr>
          <a:lstStyle/>
          <a:p>
            <a:pPr hangingPunct="0"/>
            <a:r>
              <a:rPr lang="id-ID" sz="1200" kern="0" dirty="0">
                <a:solidFill>
                  <a:srgbClr val="FF0000"/>
                </a:solidFill>
                <a:cs typeface="Calibri"/>
                <a:sym typeface="Calibri"/>
              </a:rPr>
              <a:t>APBN 2018</a:t>
            </a:r>
          </a:p>
        </p:txBody>
      </p:sp>
      <p:sp>
        <p:nvSpPr>
          <p:cNvPr id="90" name="Rectangle 89"/>
          <p:cNvSpPr>
            <a:spLocks noChangeArrowheads="1"/>
          </p:cNvSpPr>
          <p:nvPr/>
        </p:nvSpPr>
        <p:spPr bwMode="auto">
          <a:xfrm>
            <a:off x="37266" y="-28313"/>
            <a:ext cx="9884800" cy="626261"/>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i-FI" altLang="en-US" sz="2000" b="1" dirty="0">
                <a:solidFill>
                  <a:srgbClr val="FFFF00"/>
                </a:solidFill>
                <a:latin typeface="Century Gothic" panose="020B0502020202020204" pitchFamily="34" charset="0"/>
              </a:rPr>
              <a:t>BELANJA APBN 2017 &amp; 2018</a:t>
            </a:r>
          </a:p>
          <a:p>
            <a:pPr algn="ctr"/>
            <a:r>
              <a:rPr lang="en-US" sz="1600" dirty="0">
                <a:solidFill>
                  <a:prstClr val="white"/>
                </a:solidFill>
                <a:latin typeface="Century Gothic" panose="020B0502020202020204" pitchFamily="34" charset="0"/>
              </a:rPr>
              <a:t>…</a:t>
            </a:r>
            <a:r>
              <a:rPr lang="en-US" sz="1600" dirty="0" err="1">
                <a:solidFill>
                  <a:prstClr val="white"/>
                </a:solidFill>
                <a:latin typeface="Century Gothic" panose="020B0502020202020204" pitchFamily="34" charset="0"/>
              </a:rPr>
              <a:t>berbagai</a:t>
            </a:r>
            <a:r>
              <a:rPr lang="en-US" sz="1600" dirty="0">
                <a:solidFill>
                  <a:prstClr val="white"/>
                </a:solidFill>
                <a:latin typeface="Century Gothic" panose="020B0502020202020204" pitchFamily="34" charset="0"/>
              </a:rPr>
              <a:t> output </a:t>
            </a:r>
            <a:r>
              <a:rPr lang="en-US" sz="1600" dirty="0" err="1">
                <a:solidFill>
                  <a:prstClr val="white"/>
                </a:solidFill>
                <a:latin typeface="Century Gothic" panose="020B0502020202020204" pitchFamily="34" charset="0"/>
              </a:rPr>
              <a:t>penting</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telah</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dihasilkan</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melalui</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alokasi</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belanja</a:t>
            </a:r>
            <a:r>
              <a:rPr lang="en-US" sz="1600" dirty="0">
                <a:solidFill>
                  <a:prstClr val="white"/>
                </a:solidFill>
                <a:latin typeface="Century Gothic" panose="020B0502020202020204" pitchFamily="34" charset="0"/>
              </a:rPr>
              <a:t> </a:t>
            </a:r>
            <a:r>
              <a:rPr lang="en-US" sz="1600" dirty="0" err="1">
                <a:solidFill>
                  <a:prstClr val="white"/>
                </a:solidFill>
                <a:latin typeface="Century Gothic" panose="020B0502020202020204" pitchFamily="34" charset="0"/>
              </a:rPr>
              <a:t>prioritas</a:t>
            </a:r>
            <a:r>
              <a:rPr lang="en-US" sz="1600" dirty="0">
                <a:solidFill>
                  <a:prstClr val="white"/>
                </a:solidFill>
                <a:latin typeface="Century Gothic" panose="020B0502020202020204" pitchFamily="34" charset="0"/>
              </a:rPr>
              <a:t> 2017</a:t>
            </a:r>
          </a:p>
        </p:txBody>
      </p:sp>
    </p:spTree>
    <p:extLst>
      <p:ext uri="{BB962C8B-B14F-4D97-AF65-F5344CB8AC3E}">
        <p14:creationId xmlns:p14="http://schemas.microsoft.com/office/powerpoint/2010/main" xmlns="" val="3004954141"/>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a:xfrm>
            <a:off x="461967" y="1330553"/>
            <a:ext cx="3073861" cy="3493682"/>
          </a:xfrm>
          <a:prstGeom prst="parallelogram">
            <a:avLst>
              <a:gd name="adj" fmla="val 41974"/>
            </a:avLst>
          </a:prstGeom>
        </p:spPr>
      </p:pic>
      <p:sp>
        <p:nvSpPr>
          <p:cNvPr id="5" name="Title 1"/>
          <p:cNvSpPr txBox="1">
            <a:spLocks/>
          </p:cNvSpPr>
          <p:nvPr/>
        </p:nvSpPr>
        <p:spPr>
          <a:xfrm>
            <a:off x="3535828" y="1781253"/>
            <a:ext cx="1632992" cy="504967"/>
          </a:xfrm>
          <a:prstGeom prst="rect">
            <a:avLst/>
          </a:prstGeom>
          <a:noFill/>
          <a:ln>
            <a:noFill/>
          </a:ln>
        </p:spPr>
        <p:txBody>
          <a:bodyPr vert="horz" wrap="square" lIns="91440" tIns="45720" rIns="91440" bIns="45720" numCol="1" rtlCol="0" anchor="ctr" anchorCtr="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altLang="en-US" sz="2800" b="1" spc="-100" noProof="1">
              <a:ln w="3175" cmpd="sng">
                <a:noFill/>
              </a:ln>
              <a:solidFill>
                <a:srgbClr val="1F497D"/>
              </a:solidFill>
              <a:latin typeface="+mn-lt"/>
              <a:ea typeface="Cambria Math" pitchFamily="18" charset="0"/>
              <a:cs typeface="Arial" pitchFamily="34" charset="0"/>
            </a:endParaRPr>
          </a:p>
        </p:txBody>
      </p:sp>
      <p:cxnSp>
        <p:nvCxnSpPr>
          <p:cNvPr id="6" name="Straight Connector 5"/>
          <p:cNvCxnSpPr/>
          <p:nvPr/>
        </p:nvCxnSpPr>
        <p:spPr>
          <a:xfrm>
            <a:off x="3437857" y="3295762"/>
            <a:ext cx="5580000" cy="0"/>
          </a:xfrm>
          <a:prstGeom prst="line">
            <a:avLst/>
          </a:prstGeom>
        </p:spPr>
        <p:style>
          <a:lnRef idx="1">
            <a:schemeClr val="accent5"/>
          </a:lnRef>
          <a:fillRef idx="0">
            <a:schemeClr val="accent5"/>
          </a:fillRef>
          <a:effectRef idx="0">
            <a:schemeClr val="accent5"/>
          </a:effectRef>
          <a:fontRef idx="minor">
            <a:schemeClr val="tx1"/>
          </a:fontRef>
        </p:style>
      </p:cxnSp>
      <p:sp>
        <p:nvSpPr>
          <p:cNvPr id="7" name="Rectangle 6"/>
          <p:cNvSpPr/>
          <p:nvPr/>
        </p:nvSpPr>
        <p:spPr>
          <a:xfrm>
            <a:off x="3535828" y="2804625"/>
            <a:ext cx="5075044" cy="430887"/>
          </a:xfrm>
          <a:prstGeom prst="rect">
            <a:avLst/>
          </a:prstGeom>
        </p:spPr>
        <p:txBody>
          <a:bodyPr wrap="none">
            <a:spAutoFit/>
          </a:bodyPr>
          <a:lstStyle/>
          <a:p>
            <a:pPr lvl="0"/>
            <a:r>
              <a:rPr lang="en-US" sz="2200" b="1" noProof="1" smtClean="0">
                <a:latin typeface="Arial Narrow" pitchFamily="34" charset="0"/>
                <a:ea typeface="Cambria Math" pitchFamily="18" charset="0"/>
                <a:cs typeface="Arial Unicode MS" pitchFamily="34" charset="-128"/>
                <a:sym typeface="Wingdings 2"/>
              </a:rPr>
              <a:t>SBSN Sebagai Instrumen Pembiayaan APBN</a:t>
            </a:r>
            <a:endParaRPr lang="en-US" sz="2200" b="1" dirty="0">
              <a:latin typeface="Arial Narrow" pitchFamily="34" charset="0"/>
            </a:endParaRPr>
          </a:p>
        </p:txBody>
      </p:sp>
      <p:cxnSp>
        <p:nvCxnSpPr>
          <p:cNvPr id="10" name="Straight Connector 9"/>
          <p:cNvCxnSpPr/>
          <p:nvPr/>
        </p:nvCxnSpPr>
        <p:spPr>
          <a:xfrm>
            <a:off x="3617436" y="2691934"/>
            <a:ext cx="5580000"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xmlns="" val="8153672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p:cNvSpPr>
            <a:spLocks noGrp="1"/>
          </p:cNvSpPr>
          <p:nvPr>
            <p:ph type="sldNum" sz="quarter" idx="12"/>
          </p:nvPr>
        </p:nvSpPr>
        <p:spPr/>
        <p:txBody>
          <a:bodyPr/>
          <a:lstStyle/>
          <a:p>
            <a:fld id="{205D7B2C-A490-B44A-85E7-3DCE87D4739F}" type="slidenum">
              <a:rPr lang="en-US" smtClean="0"/>
              <a:pPr/>
              <a:t>17</a:t>
            </a:fld>
            <a:endParaRPr lang="en-US" dirty="0"/>
          </a:p>
        </p:txBody>
      </p:sp>
      <p:sp>
        <p:nvSpPr>
          <p:cNvPr id="90" name="Rectangle 89"/>
          <p:cNvSpPr>
            <a:spLocks noChangeArrowheads="1"/>
          </p:cNvSpPr>
          <p:nvPr/>
        </p:nvSpPr>
        <p:spPr bwMode="auto">
          <a:xfrm>
            <a:off x="37266" y="47887"/>
            <a:ext cx="9884800" cy="441595"/>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2400" b="1" noProof="1" smtClean="0">
                <a:solidFill>
                  <a:srgbClr val="FFFF00"/>
                </a:solidFill>
                <a:latin typeface="Century Gothic" panose="020B0502020202020204" pitchFamily="34" charset="0"/>
              </a:rPr>
              <a:t>INSTRUMEN PEMBIAYAAN APBN</a:t>
            </a:r>
            <a:endParaRPr lang="en-US" altLang="en-US" sz="2400" b="1" noProof="1">
              <a:solidFill>
                <a:srgbClr val="FFFF00"/>
              </a:solidFill>
              <a:latin typeface="Century Gothic" panose="020B0502020202020204" pitchFamily="34" charset="0"/>
            </a:endParaRPr>
          </a:p>
        </p:txBody>
      </p:sp>
      <p:pic>
        <p:nvPicPr>
          <p:cNvPr id="86" name="Picture 85"/>
          <p:cNvPicPr>
            <a:picLocks noChangeAspect="1"/>
          </p:cNvPicPr>
          <p:nvPr/>
        </p:nvPicPr>
        <p:blipFill rotWithShape="1">
          <a:blip r:embed="rId2" cstate="print"/>
          <a:srcRect l="2689" t="83979" r="57089"/>
          <a:stretch/>
        </p:blipFill>
        <p:spPr>
          <a:xfrm>
            <a:off x="4849691" y="2591790"/>
            <a:ext cx="3599727" cy="902481"/>
          </a:xfrm>
          <a:prstGeom prst="rect">
            <a:avLst/>
          </a:prstGeom>
        </p:spPr>
      </p:pic>
      <p:sp>
        <p:nvSpPr>
          <p:cNvPr id="88" name="Rectangle 87"/>
          <p:cNvSpPr/>
          <p:nvPr/>
        </p:nvSpPr>
        <p:spPr>
          <a:xfrm>
            <a:off x="582362" y="1194934"/>
            <a:ext cx="3002710" cy="279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b="1" dirty="0" smtClean="0">
                <a:solidFill>
                  <a:schemeClr val="accent1">
                    <a:lumMod val="75000"/>
                  </a:schemeClr>
                </a:solidFill>
              </a:rPr>
              <a:t>APBN 2018 </a:t>
            </a:r>
            <a:r>
              <a:rPr lang="en-US" sz="1000" b="1" dirty="0" smtClean="0">
                <a:solidFill>
                  <a:schemeClr val="accent1">
                    <a:lumMod val="75000"/>
                  </a:schemeClr>
                </a:solidFill>
              </a:rPr>
              <a:t>(</a:t>
            </a:r>
            <a:r>
              <a:rPr lang="en-US" sz="1000" b="1" dirty="0" err="1" smtClean="0">
                <a:solidFill>
                  <a:schemeClr val="accent1">
                    <a:lumMod val="75000"/>
                  </a:schemeClr>
                </a:solidFill>
              </a:rPr>
              <a:t>dalam</a:t>
            </a:r>
            <a:r>
              <a:rPr lang="en-US" sz="1000" b="1" dirty="0" smtClean="0">
                <a:solidFill>
                  <a:schemeClr val="accent1">
                    <a:lumMod val="75000"/>
                  </a:schemeClr>
                </a:solidFill>
              </a:rPr>
              <a:t> </a:t>
            </a:r>
            <a:r>
              <a:rPr lang="en-US" sz="1000" b="1" dirty="0" err="1" smtClean="0">
                <a:solidFill>
                  <a:schemeClr val="accent1">
                    <a:lumMod val="75000"/>
                  </a:schemeClr>
                </a:solidFill>
              </a:rPr>
              <a:t>triliun</a:t>
            </a:r>
            <a:r>
              <a:rPr lang="en-US" sz="1000" b="1" dirty="0" smtClean="0">
                <a:solidFill>
                  <a:schemeClr val="accent1">
                    <a:lumMod val="75000"/>
                  </a:schemeClr>
                </a:solidFill>
              </a:rPr>
              <a:t> rupiah</a:t>
            </a:r>
            <a:r>
              <a:rPr lang="en-US" sz="1000" b="1" dirty="0">
                <a:solidFill>
                  <a:schemeClr val="accent1">
                    <a:lumMod val="75000"/>
                  </a:schemeClr>
                </a:solidFill>
              </a:rPr>
              <a:t>)</a:t>
            </a:r>
            <a:endParaRPr lang="en-US" sz="894" b="1" dirty="0">
              <a:solidFill>
                <a:schemeClr val="accent1">
                  <a:lumMod val="75000"/>
                </a:schemeClr>
              </a:solidFill>
            </a:endParaRPr>
          </a:p>
        </p:txBody>
      </p:sp>
      <p:sp>
        <p:nvSpPr>
          <p:cNvPr id="92" name="Right Arrow 91"/>
          <p:cNvSpPr/>
          <p:nvPr/>
        </p:nvSpPr>
        <p:spPr>
          <a:xfrm>
            <a:off x="3817290" y="2257698"/>
            <a:ext cx="848419" cy="783428"/>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4" name="Straight Connector 3"/>
          <p:cNvSpPr/>
          <p:nvPr/>
        </p:nvSpPr>
        <p:spPr>
          <a:xfrm>
            <a:off x="8006253" y="5214843"/>
            <a:ext cx="803213" cy="358193"/>
          </a:xfrm>
          <a:custGeom>
            <a:avLst/>
            <a:gdLst/>
            <a:ahLst/>
            <a:cxnLst/>
            <a:rect l="0" t="0" r="0" b="0"/>
            <a:pathLst>
              <a:path>
                <a:moveTo>
                  <a:pt x="0" y="0"/>
                </a:moveTo>
                <a:lnTo>
                  <a:pt x="0" y="213538"/>
                </a:lnTo>
                <a:lnTo>
                  <a:pt x="803213" y="213538"/>
                </a:lnTo>
                <a:lnTo>
                  <a:pt x="803213" y="358193"/>
                </a:lnTo>
              </a:path>
            </a:pathLst>
          </a:custGeom>
          <a:noFill/>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96" name="Straight Connector 4"/>
          <p:cNvSpPr/>
          <p:nvPr/>
        </p:nvSpPr>
        <p:spPr>
          <a:xfrm>
            <a:off x="7203039" y="5214843"/>
            <a:ext cx="803213" cy="358193"/>
          </a:xfrm>
          <a:custGeom>
            <a:avLst/>
            <a:gdLst/>
            <a:ahLst/>
            <a:cxnLst/>
            <a:rect l="0" t="0" r="0" b="0"/>
            <a:pathLst>
              <a:path>
                <a:moveTo>
                  <a:pt x="803213" y="0"/>
                </a:moveTo>
                <a:lnTo>
                  <a:pt x="803213" y="213538"/>
                </a:lnTo>
                <a:lnTo>
                  <a:pt x="0" y="213538"/>
                </a:lnTo>
                <a:lnTo>
                  <a:pt x="0" y="358193"/>
                </a:lnTo>
              </a:path>
            </a:pathLst>
          </a:custGeom>
          <a:noFill/>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97" name="Straight Connector 5"/>
          <p:cNvSpPr/>
          <p:nvPr/>
        </p:nvSpPr>
        <p:spPr>
          <a:xfrm>
            <a:off x="6399826" y="4236700"/>
            <a:ext cx="1606427" cy="358193"/>
          </a:xfrm>
          <a:custGeom>
            <a:avLst/>
            <a:gdLst/>
            <a:ahLst/>
            <a:cxnLst/>
            <a:rect l="0" t="0" r="0" b="0"/>
            <a:pathLst>
              <a:path>
                <a:moveTo>
                  <a:pt x="0" y="0"/>
                </a:moveTo>
                <a:lnTo>
                  <a:pt x="0" y="213538"/>
                </a:lnTo>
                <a:lnTo>
                  <a:pt x="1606427" y="213538"/>
                </a:lnTo>
                <a:lnTo>
                  <a:pt x="1606427" y="358193"/>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98" name="Straight Connector 6"/>
          <p:cNvSpPr/>
          <p:nvPr/>
        </p:nvSpPr>
        <p:spPr>
          <a:xfrm>
            <a:off x="4793398" y="5214843"/>
            <a:ext cx="803213" cy="358193"/>
          </a:xfrm>
          <a:custGeom>
            <a:avLst/>
            <a:gdLst/>
            <a:ahLst/>
            <a:cxnLst/>
            <a:rect l="0" t="0" r="0" b="0"/>
            <a:pathLst>
              <a:path>
                <a:moveTo>
                  <a:pt x="0" y="0"/>
                </a:moveTo>
                <a:lnTo>
                  <a:pt x="0" y="213538"/>
                </a:lnTo>
                <a:lnTo>
                  <a:pt x="803213" y="213538"/>
                </a:lnTo>
                <a:lnTo>
                  <a:pt x="803213" y="358193"/>
                </a:lnTo>
              </a:path>
            </a:pathLst>
          </a:custGeom>
          <a:noFill/>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99" name="Straight Connector 7"/>
          <p:cNvSpPr/>
          <p:nvPr/>
        </p:nvSpPr>
        <p:spPr>
          <a:xfrm>
            <a:off x="3990185" y="5214843"/>
            <a:ext cx="803213" cy="358193"/>
          </a:xfrm>
          <a:custGeom>
            <a:avLst/>
            <a:gdLst/>
            <a:ahLst/>
            <a:cxnLst/>
            <a:rect l="0" t="0" r="0" b="0"/>
            <a:pathLst>
              <a:path>
                <a:moveTo>
                  <a:pt x="803213" y="0"/>
                </a:moveTo>
                <a:lnTo>
                  <a:pt x="803213" y="213538"/>
                </a:lnTo>
                <a:lnTo>
                  <a:pt x="0" y="213538"/>
                </a:lnTo>
                <a:lnTo>
                  <a:pt x="0" y="358193"/>
                </a:lnTo>
              </a:path>
            </a:pathLst>
          </a:custGeom>
          <a:noFill/>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104" name="Straight Connector 8"/>
          <p:cNvSpPr/>
          <p:nvPr/>
        </p:nvSpPr>
        <p:spPr>
          <a:xfrm>
            <a:off x="4793398" y="4236700"/>
            <a:ext cx="1606427" cy="358193"/>
          </a:xfrm>
          <a:custGeom>
            <a:avLst/>
            <a:gdLst/>
            <a:ahLst/>
            <a:cxnLst/>
            <a:rect l="0" t="0" r="0" b="0"/>
            <a:pathLst>
              <a:path>
                <a:moveTo>
                  <a:pt x="1606427" y="0"/>
                </a:moveTo>
                <a:lnTo>
                  <a:pt x="1606427" y="213538"/>
                </a:lnTo>
                <a:lnTo>
                  <a:pt x="0" y="213538"/>
                </a:lnTo>
                <a:lnTo>
                  <a:pt x="0" y="358193"/>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105" name="Group 15"/>
          <p:cNvGrpSpPr/>
          <p:nvPr/>
        </p:nvGrpSpPr>
        <p:grpSpPr>
          <a:xfrm>
            <a:off x="3391495" y="5573037"/>
            <a:ext cx="1197379" cy="619949"/>
            <a:chOff x="3391495" y="5573037"/>
            <a:chExt cx="1197379" cy="619949"/>
          </a:xfrm>
        </p:grpSpPr>
        <p:sp>
          <p:nvSpPr>
            <p:cNvPr id="106" name="Rectangle 105"/>
            <p:cNvSpPr/>
            <p:nvPr/>
          </p:nvSpPr>
          <p:spPr>
            <a:xfrm>
              <a:off x="3391495" y="5573037"/>
              <a:ext cx="1197379" cy="619949"/>
            </a:xfrm>
            <a:prstGeom prst="rect">
              <a:avLst/>
            </a:prstGeom>
          </p:spPr>
          <p:style>
            <a:lnRef idx="2">
              <a:schemeClr val="dk1"/>
            </a:lnRef>
            <a:fillRef idx="1">
              <a:schemeClr val="lt1"/>
            </a:fillRef>
            <a:effectRef idx="0">
              <a:schemeClr val="dk1"/>
            </a:effectRef>
            <a:fontRef idx="minor">
              <a:schemeClr val="dk1"/>
            </a:fontRef>
          </p:style>
        </p:sp>
        <p:sp>
          <p:nvSpPr>
            <p:cNvPr id="107" name="Rectangle 106"/>
            <p:cNvSpPr/>
            <p:nvPr/>
          </p:nvSpPr>
          <p:spPr>
            <a:xfrm>
              <a:off x="3391495" y="5573037"/>
              <a:ext cx="1197379" cy="619949"/>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6350" tIns="6350" rIns="6350" bIns="87482" numCol="1" spcCol="1270" anchor="ctr" anchorCtr="0">
              <a:noAutofit/>
            </a:bodyPr>
            <a:lstStyle/>
            <a:p>
              <a:pPr lvl="0" algn="ctr" defTabSz="444500">
                <a:lnSpc>
                  <a:spcPct val="90000"/>
                </a:lnSpc>
                <a:spcBef>
                  <a:spcPct val="0"/>
                </a:spcBef>
                <a:spcAft>
                  <a:spcPct val="35000"/>
                </a:spcAft>
              </a:pPr>
              <a:r>
                <a:rPr lang="en-US" sz="1000" b="1" kern="1200" dirty="0" err="1" smtClean="0">
                  <a:solidFill>
                    <a:schemeClr val="tx1"/>
                  </a:solidFill>
                </a:rPr>
                <a:t>Surat</a:t>
              </a:r>
              <a:r>
                <a:rPr lang="en-US" sz="1000" b="1" kern="1200" dirty="0" smtClean="0">
                  <a:solidFill>
                    <a:schemeClr val="tx1"/>
                  </a:solidFill>
                </a:rPr>
                <a:t> </a:t>
              </a:r>
              <a:r>
                <a:rPr lang="en-US" sz="1000" b="1" kern="1200" dirty="0" err="1" smtClean="0">
                  <a:solidFill>
                    <a:schemeClr val="tx1"/>
                  </a:solidFill>
                </a:rPr>
                <a:t>Utang</a:t>
              </a:r>
              <a:r>
                <a:rPr lang="en-US" sz="1000" b="1" kern="1200" dirty="0" smtClean="0">
                  <a:solidFill>
                    <a:schemeClr val="tx1"/>
                  </a:solidFill>
                </a:rPr>
                <a:t> Negara (SUN)</a:t>
              </a:r>
            </a:p>
          </p:txBody>
        </p:sp>
      </p:grpSp>
      <p:grpSp>
        <p:nvGrpSpPr>
          <p:cNvPr id="108" name="Group 18"/>
          <p:cNvGrpSpPr/>
          <p:nvPr/>
        </p:nvGrpSpPr>
        <p:grpSpPr>
          <a:xfrm>
            <a:off x="4777266" y="5573037"/>
            <a:ext cx="1418035" cy="856485"/>
            <a:chOff x="4777266" y="5573037"/>
            <a:chExt cx="1418035" cy="856485"/>
          </a:xfrm>
        </p:grpSpPr>
        <p:sp>
          <p:nvSpPr>
            <p:cNvPr id="109" name="Rectangle 108"/>
            <p:cNvSpPr/>
            <p:nvPr/>
          </p:nvSpPr>
          <p:spPr>
            <a:xfrm>
              <a:off x="4777266" y="5573037"/>
              <a:ext cx="1418035" cy="856485"/>
            </a:xfrm>
            <a:prstGeom prst="rect">
              <a:avLst/>
            </a:prstGeom>
          </p:spPr>
          <p:style>
            <a:lnRef idx="2">
              <a:schemeClr val="accent6">
                <a:shade val="50000"/>
              </a:schemeClr>
            </a:lnRef>
            <a:fillRef idx="1">
              <a:schemeClr val="accent6"/>
            </a:fillRef>
            <a:effectRef idx="0">
              <a:schemeClr val="accent6"/>
            </a:effectRef>
            <a:fontRef idx="minor">
              <a:schemeClr val="lt1"/>
            </a:fontRef>
          </p:style>
        </p:sp>
        <p:sp>
          <p:nvSpPr>
            <p:cNvPr id="110" name="Rectangle 109"/>
            <p:cNvSpPr/>
            <p:nvPr/>
          </p:nvSpPr>
          <p:spPr>
            <a:xfrm>
              <a:off x="4777266" y="5573037"/>
              <a:ext cx="1418035" cy="8564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6350" tIns="6350" rIns="6350" bIns="87482" numCol="1" spcCol="1270" anchor="ctr" anchorCtr="0">
              <a:noAutofit/>
            </a:bodyPr>
            <a:lstStyle/>
            <a:p>
              <a:pPr lvl="0" algn="ctr" defTabSz="444500">
                <a:lnSpc>
                  <a:spcPct val="90000"/>
                </a:lnSpc>
                <a:spcBef>
                  <a:spcPct val="0"/>
                </a:spcBef>
                <a:spcAft>
                  <a:spcPct val="35000"/>
                </a:spcAft>
              </a:pPr>
              <a:r>
                <a:rPr lang="en-US" sz="1400" b="1" kern="1200" dirty="0" err="1" smtClean="0"/>
                <a:t>Surat</a:t>
              </a:r>
              <a:r>
                <a:rPr lang="en-US" sz="1400" b="1" kern="1200" dirty="0" smtClean="0"/>
                <a:t> </a:t>
              </a:r>
              <a:r>
                <a:rPr lang="en-US" sz="1400" b="1" kern="1200" dirty="0" err="1" smtClean="0"/>
                <a:t>Berharga</a:t>
              </a:r>
              <a:r>
                <a:rPr lang="en-US" sz="1400" b="1" kern="1200" dirty="0" smtClean="0"/>
                <a:t> </a:t>
              </a:r>
              <a:r>
                <a:rPr lang="en-US" sz="1400" b="1" kern="1200" dirty="0" err="1" smtClean="0"/>
                <a:t>Syariah</a:t>
              </a:r>
              <a:r>
                <a:rPr lang="en-US" sz="1400" b="1" kern="1200" dirty="0" smtClean="0"/>
                <a:t> Negara (SBSN)</a:t>
              </a:r>
            </a:p>
          </p:txBody>
        </p:sp>
      </p:grpSp>
      <p:grpSp>
        <p:nvGrpSpPr>
          <p:cNvPr id="111" name="Group 21"/>
          <p:cNvGrpSpPr/>
          <p:nvPr/>
        </p:nvGrpSpPr>
        <p:grpSpPr>
          <a:xfrm>
            <a:off x="6604349" y="5573037"/>
            <a:ext cx="1197379" cy="619949"/>
            <a:chOff x="6604349" y="5573037"/>
            <a:chExt cx="1197379" cy="619949"/>
          </a:xfrm>
        </p:grpSpPr>
        <p:sp>
          <p:nvSpPr>
            <p:cNvPr id="112" name="Rectangle 111"/>
            <p:cNvSpPr/>
            <p:nvPr/>
          </p:nvSpPr>
          <p:spPr>
            <a:xfrm>
              <a:off x="6604349" y="5573037"/>
              <a:ext cx="1197379" cy="619949"/>
            </a:xfrm>
            <a:prstGeom prst="rect">
              <a:avLst/>
            </a:prstGeom>
          </p:spPr>
          <p:style>
            <a:lnRef idx="2">
              <a:schemeClr val="dk1"/>
            </a:lnRef>
            <a:fillRef idx="1">
              <a:schemeClr val="lt1"/>
            </a:fillRef>
            <a:effectRef idx="0">
              <a:schemeClr val="dk1"/>
            </a:effectRef>
            <a:fontRef idx="minor">
              <a:schemeClr val="dk1"/>
            </a:fontRef>
          </p:style>
        </p:sp>
        <p:sp>
          <p:nvSpPr>
            <p:cNvPr id="113" name="Rectangle 112"/>
            <p:cNvSpPr/>
            <p:nvPr/>
          </p:nvSpPr>
          <p:spPr>
            <a:xfrm>
              <a:off x="6604349" y="5573037"/>
              <a:ext cx="1197379" cy="619949"/>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6350" tIns="6350" rIns="6350" bIns="87482" numCol="1" spcCol="1270" anchor="ctr" anchorCtr="0">
              <a:noAutofit/>
            </a:bodyPr>
            <a:lstStyle/>
            <a:p>
              <a:pPr lvl="0" algn="ctr" defTabSz="444500">
                <a:lnSpc>
                  <a:spcPct val="90000"/>
                </a:lnSpc>
                <a:spcBef>
                  <a:spcPct val="0"/>
                </a:spcBef>
                <a:spcAft>
                  <a:spcPct val="35000"/>
                </a:spcAft>
              </a:pPr>
              <a:r>
                <a:rPr lang="en-US" sz="1000" b="1" kern="1200" dirty="0" err="1" smtClean="0">
                  <a:solidFill>
                    <a:schemeClr val="tx1"/>
                  </a:solidFill>
                </a:rPr>
                <a:t>Pinjaman</a:t>
              </a:r>
              <a:r>
                <a:rPr lang="en-US" sz="1000" b="1" kern="1200" dirty="0" smtClean="0">
                  <a:solidFill>
                    <a:schemeClr val="tx1"/>
                  </a:solidFill>
                </a:rPr>
                <a:t> </a:t>
              </a:r>
              <a:r>
                <a:rPr lang="en-US" sz="1000" b="1" kern="1200" dirty="0" err="1" smtClean="0">
                  <a:solidFill>
                    <a:schemeClr val="tx1"/>
                  </a:solidFill>
                </a:rPr>
                <a:t>Luar</a:t>
              </a:r>
              <a:r>
                <a:rPr lang="en-US" sz="1000" b="1" kern="1200" dirty="0" smtClean="0">
                  <a:solidFill>
                    <a:schemeClr val="tx1"/>
                  </a:solidFill>
                </a:rPr>
                <a:t> </a:t>
              </a:r>
              <a:r>
                <a:rPr lang="en-US" sz="1000" b="1" kern="1200" dirty="0" err="1" smtClean="0">
                  <a:solidFill>
                    <a:schemeClr val="tx1"/>
                  </a:solidFill>
                </a:rPr>
                <a:t>Negeri</a:t>
              </a:r>
              <a:r>
                <a:rPr lang="en-US" sz="1000" b="1" kern="1200" dirty="0" smtClean="0">
                  <a:solidFill>
                    <a:schemeClr val="tx1"/>
                  </a:solidFill>
                </a:rPr>
                <a:t> (PLN)</a:t>
              </a:r>
            </a:p>
          </p:txBody>
        </p:sp>
      </p:grpSp>
      <p:grpSp>
        <p:nvGrpSpPr>
          <p:cNvPr id="114" name="Group 24"/>
          <p:cNvGrpSpPr/>
          <p:nvPr/>
        </p:nvGrpSpPr>
        <p:grpSpPr>
          <a:xfrm>
            <a:off x="8210777" y="5573037"/>
            <a:ext cx="1197379" cy="619949"/>
            <a:chOff x="8210777" y="5573037"/>
            <a:chExt cx="1197379" cy="619949"/>
          </a:xfrm>
        </p:grpSpPr>
        <p:sp>
          <p:nvSpPr>
            <p:cNvPr id="115" name="Rectangle 114"/>
            <p:cNvSpPr/>
            <p:nvPr/>
          </p:nvSpPr>
          <p:spPr>
            <a:xfrm>
              <a:off x="8210777" y="5573037"/>
              <a:ext cx="1197379" cy="619949"/>
            </a:xfrm>
            <a:prstGeom prst="rect">
              <a:avLst/>
            </a:prstGeom>
          </p:spPr>
          <p:style>
            <a:lnRef idx="2">
              <a:schemeClr val="dk1"/>
            </a:lnRef>
            <a:fillRef idx="1">
              <a:schemeClr val="lt1"/>
            </a:fillRef>
            <a:effectRef idx="0">
              <a:schemeClr val="dk1"/>
            </a:effectRef>
            <a:fontRef idx="minor">
              <a:schemeClr val="dk1"/>
            </a:fontRef>
          </p:style>
        </p:sp>
        <p:sp>
          <p:nvSpPr>
            <p:cNvPr id="116" name="Rectangle 115"/>
            <p:cNvSpPr/>
            <p:nvPr/>
          </p:nvSpPr>
          <p:spPr>
            <a:xfrm>
              <a:off x="8210777" y="5573037"/>
              <a:ext cx="1197379" cy="619949"/>
            </a:xfrm>
            <a:prstGeom prst="rect">
              <a:avLst/>
            </a:prstGeom>
          </p:spPr>
          <p:style>
            <a:lnRef idx="2">
              <a:schemeClr val="dk1"/>
            </a:lnRef>
            <a:fillRef idx="1">
              <a:schemeClr val="lt1"/>
            </a:fillRef>
            <a:effectRef idx="0">
              <a:schemeClr val="dk1"/>
            </a:effectRef>
            <a:fontRef idx="minor">
              <a:schemeClr val="dk1"/>
            </a:fontRef>
          </p:style>
          <p:txBody>
            <a:bodyPr spcFirstLastPara="0" vert="horz" wrap="square" lIns="6350" tIns="6350" rIns="6350" bIns="87482" numCol="1" spcCol="1270" anchor="ctr" anchorCtr="0">
              <a:noAutofit/>
            </a:bodyPr>
            <a:lstStyle/>
            <a:p>
              <a:pPr lvl="0" algn="ctr" defTabSz="444500">
                <a:lnSpc>
                  <a:spcPct val="90000"/>
                </a:lnSpc>
                <a:spcBef>
                  <a:spcPct val="0"/>
                </a:spcBef>
                <a:spcAft>
                  <a:spcPct val="35000"/>
                </a:spcAft>
              </a:pPr>
              <a:r>
                <a:rPr lang="en-US" sz="1000" b="1" kern="1200" dirty="0" err="1" smtClean="0">
                  <a:solidFill>
                    <a:schemeClr val="tx1"/>
                  </a:solidFill>
                </a:rPr>
                <a:t>Pinjaman</a:t>
              </a:r>
              <a:r>
                <a:rPr lang="en-US" sz="1000" b="1" kern="1200" dirty="0" smtClean="0">
                  <a:solidFill>
                    <a:schemeClr val="tx1"/>
                  </a:solidFill>
                </a:rPr>
                <a:t> </a:t>
              </a:r>
              <a:r>
                <a:rPr lang="en-US" sz="1000" b="1" kern="1200" dirty="0" err="1" smtClean="0">
                  <a:solidFill>
                    <a:schemeClr val="tx1"/>
                  </a:solidFill>
                </a:rPr>
                <a:t>Dalam</a:t>
              </a:r>
              <a:r>
                <a:rPr lang="en-US" sz="1000" b="1" kern="1200" dirty="0" smtClean="0">
                  <a:solidFill>
                    <a:schemeClr val="tx1"/>
                  </a:solidFill>
                </a:rPr>
                <a:t> </a:t>
              </a:r>
              <a:r>
                <a:rPr lang="en-US" sz="1000" b="1" kern="1200" dirty="0" err="1" smtClean="0">
                  <a:solidFill>
                    <a:schemeClr val="tx1"/>
                  </a:solidFill>
                </a:rPr>
                <a:t>Negeri</a:t>
              </a:r>
              <a:r>
                <a:rPr lang="en-US" sz="1000" b="1" kern="1200" dirty="0" smtClean="0">
                  <a:solidFill>
                    <a:schemeClr val="tx1"/>
                  </a:solidFill>
                </a:rPr>
                <a:t> (PDN)</a:t>
              </a:r>
            </a:p>
          </p:txBody>
        </p:sp>
      </p:grpSp>
      <p:sp>
        <p:nvSpPr>
          <p:cNvPr id="117" name="TextBox 116"/>
          <p:cNvSpPr txBox="1"/>
          <p:nvPr/>
        </p:nvSpPr>
        <p:spPr>
          <a:xfrm>
            <a:off x="1205272" y="4899299"/>
            <a:ext cx="1556518" cy="923330"/>
          </a:xfrm>
          <a:prstGeom prst="rect">
            <a:avLst/>
          </a:prstGeom>
          <a:noFill/>
        </p:spPr>
        <p:txBody>
          <a:bodyPr wrap="square" rtlCol="0">
            <a:spAutoFit/>
          </a:bodyPr>
          <a:lstStyle/>
          <a:p>
            <a:pPr algn="r" defTabSz="914126"/>
            <a:r>
              <a:rPr lang="en-US" dirty="0" err="1" smtClean="0">
                <a:solidFill>
                  <a:schemeClr val="tx2"/>
                </a:solidFill>
                <a:latin typeface="Arial" panose="020B0604020202020204" pitchFamily="34" charset="0"/>
                <a:cs typeface="Arial" panose="020B0604020202020204" pitchFamily="34" charset="0"/>
              </a:rPr>
              <a:t>Instrumen</a:t>
            </a:r>
            <a:r>
              <a:rPr lang="en-US" dirty="0" smtClean="0">
                <a:solidFill>
                  <a:schemeClr val="tx2"/>
                </a:solidFill>
                <a:latin typeface="Arial" panose="020B0604020202020204" pitchFamily="34" charset="0"/>
                <a:cs typeface="Arial" panose="020B0604020202020204" pitchFamily="34" charset="0"/>
              </a:rPr>
              <a:t> </a:t>
            </a:r>
            <a:r>
              <a:rPr lang="en-US" dirty="0" err="1" smtClean="0">
                <a:solidFill>
                  <a:schemeClr val="tx2"/>
                </a:solidFill>
                <a:latin typeface="Arial" panose="020B0604020202020204" pitchFamily="34" charset="0"/>
                <a:cs typeface="Arial" panose="020B0604020202020204" pitchFamily="34" charset="0"/>
              </a:rPr>
              <a:t>Pembiayaan</a:t>
            </a:r>
            <a:r>
              <a:rPr lang="en-US" dirty="0" smtClean="0">
                <a:solidFill>
                  <a:schemeClr val="tx2"/>
                </a:solidFill>
                <a:latin typeface="Arial" panose="020B0604020202020204" pitchFamily="34" charset="0"/>
                <a:cs typeface="Arial" panose="020B0604020202020204" pitchFamily="34" charset="0"/>
              </a:rPr>
              <a:t> APBN</a:t>
            </a:r>
            <a:endParaRPr lang="en-US" dirty="0">
              <a:solidFill>
                <a:schemeClr val="tx2"/>
              </a:solidFill>
              <a:latin typeface="Arial" panose="020B0604020202020204" pitchFamily="34" charset="0"/>
              <a:cs typeface="Arial" panose="020B0604020202020204" pitchFamily="34" charset="0"/>
            </a:endParaRPr>
          </a:p>
        </p:txBody>
      </p:sp>
      <p:sp>
        <p:nvSpPr>
          <p:cNvPr id="118" name="Rectangle 117"/>
          <p:cNvSpPr/>
          <p:nvPr/>
        </p:nvSpPr>
        <p:spPr>
          <a:xfrm>
            <a:off x="3395489" y="4753448"/>
            <a:ext cx="2799812"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noProof="1" smtClean="0">
                <a:solidFill>
                  <a:schemeClr val="tx1"/>
                </a:solidFill>
                <a:latin typeface="Arial Narrow" pitchFamily="34" charset="0"/>
              </a:rPr>
              <a:t>  Surat Berharga Negara</a:t>
            </a:r>
            <a:endParaRPr lang="en-US" b="1" dirty="0">
              <a:solidFill>
                <a:schemeClr val="tx1"/>
              </a:solidFill>
              <a:latin typeface="Arial Narrow" pitchFamily="34" charset="0"/>
            </a:endParaRPr>
          </a:p>
        </p:txBody>
      </p:sp>
      <p:sp>
        <p:nvSpPr>
          <p:cNvPr id="119" name="Rectangle 118"/>
          <p:cNvSpPr/>
          <p:nvPr/>
        </p:nvSpPr>
        <p:spPr>
          <a:xfrm>
            <a:off x="6716935" y="4714633"/>
            <a:ext cx="2412000" cy="369332"/>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noProof="1" smtClean="0">
                <a:solidFill>
                  <a:schemeClr val="tx1"/>
                </a:solidFill>
                <a:latin typeface="Arial Narrow" pitchFamily="34" charset="0"/>
              </a:rPr>
              <a:t>  Pinjaman</a:t>
            </a:r>
            <a:endParaRPr lang="en-US" b="1">
              <a:solidFill>
                <a:schemeClr val="tx1"/>
              </a:solidFill>
              <a:latin typeface="Arial Narrow" pitchFamily="34" charset="0"/>
            </a:endParaRPr>
          </a:p>
        </p:txBody>
      </p:sp>
      <p:graphicFrame>
        <p:nvGraphicFramePr>
          <p:cNvPr id="120" name="Table 119"/>
          <p:cNvGraphicFramePr>
            <a:graphicFrameLocks noGrp="1"/>
          </p:cNvGraphicFramePr>
          <p:nvPr>
            <p:extLst>
              <p:ext uri="{D42A27DB-BD31-4B8C-83A1-F6EECF244321}">
                <p14:modId xmlns:p14="http://schemas.microsoft.com/office/powerpoint/2010/main" xmlns="" val="1280422746"/>
              </p:ext>
            </p:extLst>
          </p:nvPr>
        </p:nvGraphicFramePr>
        <p:xfrm>
          <a:off x="582362" y="1532951"/>
          <a:ext cx="3002710" cy="1097280"/>
        </p:xfrm>
        <a:graphic>
          <a:graphicData uri="http://schemas.openxmlformats.org/drawingml/2006/table">
            <a:tbl>
              <a:tblPr firstRow="1" bandRow="1">
                <a:tableStyleId>{69012ECD-51FC-41F1-AA8D-1B2483CD663E}</a:tableStyleId>
              </a:tblPr>
              <a:tblGrid>
                <a:gridCol w="1816764"/>
                <a:gridCol w="1185946"/>
              </a:tblGrid>
              <a:tr h="150358">
                <a:tc>
                  <a:txBody>
                    <a:bodyPr/>
                    <a:lstStyle/>
                    <a:p>
                      <a:r>
                        <a:rPr lang="en-US" sz="1200" dirty="0" err="1" smtClean="0"/>
                        <a:t>Pendapatan</a:t>
                      </a:r>
                      <a:r>
                        <a:rPr lang="en-US" sz="1200" dirty="0" smtClean="0"/>
                        <a:t> Negara </a:t>
                      </a:r>
                      <a:endParaRPr lang="en-US" sz="1200" dirty="0"/>
                    </a:p>
                  </a:txBody>
                  <a:tcPr/>
                </a:tc>
                <a:tc>
                  <a:txBody>
                    <a:bodyPr/>
                    <a:lstStyle/>
                    <a:p>
                      <a:pPr algn="r"/>
                      <a:r>
                        <a:rPr lang="en-US" sz="1200" dirty="0" smtClean="0"/>
                        <a:t>1.894,7</a:t>
                      </a:r>
                      <a:endParaRPr lang="en-US" sz="1200" dirty="0"/>
                    </a:p>
                  </a:txBody>
                  <a:tcPr/>
                </a:tc>
              </a:tr>
              <a:tr h="150358">
                <a:tc>
                  <a:txBody>
                    <a:bodyPr/>
                    <a:lstStyle/>
                    <a:p>
                      <a:r>
                        <a:rPr lang="en-US" sz="1200" dirty="0" smtClean="0"/>
                        <a:t>- </a:t>
                      </a:r>
                      <a:r>
                        <a:rPr lang="en-US" sz="1200" dirty="0" err="1" smtClean="0"/>
                        <a:t>Pajak</a:t>
                      </a:r>
                      <a:r>
                        <a:rPr lang="en-US" sz="1200" dirty="0" smtClean="0"/>
                        <a:t> </a:t>
                      </a:r>
                      <a:endParaRPr lang="en-US" sz="1200" dirty="0"/>
                    </a:p>
                  </a:txBody>
                  <a:tcPr/>
                </a:tc>
                <a:tc>
                  <a:txBody>
                    <a:bodyPr/>
                    <a:lstStyle/>
                    <a:p>
                      <a:pPr algn="r"/>
                      <a:r>
                        <a:rPr lang="en-US" sz="1200" dirty="0" smtClean="0"/>
                        <a:t>1.618,1</a:t>
                      </a:r>
                      <a:endParaRPr lang="en-US" sz="1200" dirty="0"/>
                    </a:p>
                  </a:txBody>
                  <a:tcPr/>
                </a:tc>
              </a:tr>
              <a:tr h="150358">
                <a:tc>
                  <a:txBody>
                    <a:bodyPr/>
                    <a:lstStyle/>
                    <a:p>
                      <a:pPr marL="0" indent="0">
                        <a:buFontTx/>
                        <a:buNone/>
                      </a:pPr>
                      <a:r>
                        <a:rPr lang="en-US" sz="1200" dirty="0" smtClean="0"/>
                        <a:t>- PNBP </a:t>
                      </a:r>
                      <a:endParaRPr lang="en-US" sz="1200" dirty="0"/>
                    </a:p>
                  </a:txBody>
                  <a:tcPr/>
                </a:tc>
                <a:tc>
                  <a:txBody>
                    <a:bodyPr/>
                    <a:lstStyle/>
                    <a:p>
                      <a:pPr algn="r"/>
                      <a:r>
                        <a:rPr lang="en-US" sz="1200" dirty="0" smtClean="0"/>
                        <a:t>275,4</a:t>
                      </a:r>
                      <a:endParaRPr lang="en-US" sz="1200" dirty="0"/>
                    </a:p>
                  </a:txBody>
                  <a:tcPr/>
                </a:tc>
              </a:tr>
              <a:tr h="150358">
                <a:tc>
                  <a:txBody>
                    <a:bodyPr/>
                    <a:lstStyle/>
                    <a:p>
                      <a:r>
                        <a:rPr lang="en-US" sz="1200" dirty="0" smtClean="0"/>
                        <a:t>- </a:t>
                      </a:r>
                      <a:r>
                        <a:rPr lang="en-US" sz="1200" dirty="0" err="1" smtClean="0"/>
                        <a:t>Hibah</a:t>
                      </a:r>
                      <a:r>
                        <a:rPr lang="en-US" sz="1200" dirty="0" smtClean="0"/>
                        <a:t> </a:t>
                      </a:r>
                      <a:endParaRPr lang="en-US" sz="1200" dirty="0"/>
                    </a:p>
                  </a:txBody>
                  <a:tcPr/>
                </a:tc>
                <a:tc>
                  <a:txBody>
                    <a:bodyPr/>
                    <a:lstStyle/>
                    <a:p>
                      <a:pPr algn="r"/>
                      <a:r>
                        <a:rPr lang="en-US" sz="1200" dirty="0" smtClean="0"/>
                        <a:t>1,2</a:t>
                      </a:r>
                      <a:endParaRPr lang="en-US" sz="1200" dirty="0"/>
                    </a:p>
                  </a:txBody>
                  <a:tcPr/>
                </a:tc>
              </a:tr>
            </a:tbl>
          </a:graphicData>
        </a:graphic>
      </p:graphicFrame>
      <p:graphicFrame>
        <p:nvGraphicFramePr>
          <p:cNvPr id="121" name="Table 120"/>
          <p:cNvGraphicFramePr>
            <a:graphicFrameLocks noGrp="1"/>
          </p:cNvGraphicFramePr>
          <p:nvPr>
            <p:extLst>
              <p:ext uri="{D42A27DB-BD31-4B8C-83A1-F6EECF244321}">
                <p14:modId xmlns:p14="http://schemas.microsoft.com/office/powerpoint/2010/main" xmlns="" val="2931017518"/>
              </p:ext>
            </p:extLst>
          </p:nvPr>
        </p:nvGraphicFramePr>
        <p:xfrm>
          <a:off x="582362" y="2793007"/>
          <a:ext cx="3002710" cy="1005840"/>
        </p:xfrm>
        <a:graphic>
          <a:graphicData uri="http://schemas.openxmlformats.org/drawingml/2006/table">
            <a:tbl>
              <a:tblPr firstRow="1" bandRow="1">
                <a:tableStyleId>{69012ECD-51FC-41F1-AA8D-1B2483CD663E}</a:tableStyleId>
              </a:tblPr>
              <a:tblGrid>
                <a:gridCol w="1875946"/>
                <a:gridCol w="1126764"/>
              </a:tblGrid>
              <a:tr h="150358">
                <a:tc>
                  <a:txBody>
                    <a:bodyPr/>
                    <a:lstStyle/>
                    <a:p>
                      <a:r>
                        <a:rPr lang="en-US" sz="1200" dirty="0" err="1" smtClean="0"/>
                        <a:t>Belanja</a:t>
                      </a:r>
                      <a:r>
                        <a:rPr lang="en-US" sz="1200" dirty="0" smtClean="0"/>
                        <a:t> Negara </a:t>
                      </a:r>
                      <a:endParaRPr lang="en-US" sz="1200" dirty="0"/>
                    </a:p>
                  </a:txBody>
                  <a:tcPr/>
                </a:tc>
                <a:tc>
                  <a:txBody>
                    <a:bodyPr/>
                    <a:lstStyle/>
                    <a:p>
                      <a:pPr algn="r"/>
                      <a:r>
                        <a:rPr lang="en-US" sz="1200" dirty="0" smtClean="0"/>
                        <a:t>2.220,7</a:t>
                      </a:r>
                      <a:endParaRPr lang="en-US" sz="1200" dirty="0"/>
                    </a:p>
                  </a:txBody>
                  <a:tcPr/>
                </a:tc>
              </a:tr>
              <a:tr h="150358">
                <a:tc>
                  <a:txBody>
                    <a:bodyPr/>
                    <a:lstStyle/>
                    <a:p>
                      <a:r>
                        <a:rPr lang="en-US" sz="1200" dirty="0" smtClean="0"/>
                        <a:t>- </a:t>
                      </a:r>
                      <a:r>
                        <a:rPr lang="en-US" sz="1200" dirty="0" err="1" smtClean="0"/>
                        <a:t>Belanja</a:t>
                      </a:r>
                      <a:r>
                        <a:rPr lang="en-US" sz="1200" dirty="0" smtClean="0"/>
                        <a:t> </a:t>
                      </a:r>
                      <a:r>
                        <a:rPr lang="en-US" sz="1200" dirty="0" err="1" smtClean="0"/>
                        <a:t>pemerintah</a:t>
                      </a:r>
                      <a:r>
                        <a:rPr lang="en-US" sz="1200" dirty="0" smtClean="0"/>
                        <a:t> </a:t>
                      </a:r>
                      <a:r>
                        <a:rPr lang="en-US" sz="1200" dirty="0" err="1" smtClean="0"/>
                        <a:t>pusat</a:t>
                      </a:r>
                      <a:endParaRPr lang="en-US" sz="1200" dirty="0"/>
                    </a:p>
                  </a:txBody>
                  <a:tcPr/>
                </a:tc>
                <a:tc>
                  <a:txBody>
                    <a:bodyPr/>
                    <a:lstStyle/>
                    <a:p>
                      <a:pPr algn="r"/>
                      <a:r>
                        <a:rPr lang="en-US" sz="1200" dirty="0" smtClean="0"/>
                        <a:t>1.454,5</a:t>
                      </a:r>
                      <a:endParaRPr lang="en-US" sz="1200" dirty="0"/>
                    </a:p>
                  </a:txBody>
                  <a:tcPr/>
                </a:tc>
              </a:tr>
              <a:tr h="150358">
                <a:tc>
                  <a:txBody>
                    <a:bodyPr/>
                    <a:lstStyle/>
                    <a:p>
                      <a:pPr marL="53975" indent="-53975">
                        <a:buFontTx/>
                        <a:buNone/>
                      </a:pPr>
                      <a:r>
                        <a:rPr lang="en-US" sz="1200" dirty="0" smtClean="0"/>
                        <a:t>- Transfer </a:t>
                      </a:r>
                      <a:r>
                        <a:rPr lang="en-US" sz="1200" dirty="0" err="1" smtClean="0"/>
                        <a:t>Ke</a:t>
                      </a:r>
                      <a:r>
                        <a:rPr lang="en-US" sz="1200" dirty="0" smtClean="0"/>
                        <a:t> Daerah </a:t>
                      </a:r>
                      <a:r>
                        <a:rPr lang="en-US" sz="1200" dirty="0" err="1" smtClean="0"/>
                        <a:t>dan</a:t>
                      </a:r>
                      <a:r>
                        <a:rPr lang="en-US" sz="1200" dirty="0" smtClean="0"/>
                        <a:t>   Dana </a:t>
                      </a:r>
                      <a:r>
                        <a:rPr lang="en-US" sz="1200" dirty="0" err="1" smtClean="0"/>
                        <a:t>Desa</a:t>
                      </a:r>
                      <a:endParaRPr lang="en-US" sz="1200" dirty="0"/>
                    </a:p>
                  </a:txBody>
                  <a:tcPr/>
                </a:tc>
                <a:tc>
                  <a:txBody>
                    <a:bodyPr/>
                    <a:lstStyle/>
                    <a:p>
                      <a:pPr algn="r"/>
                      <a:r>
                        <a:rPr lang="en-US" sz="1200" dirty="0" smtClean="0"/>
                        <a:t>766,2</a:t>
                      </a:r>
                      <a:endParaRPr lang="en-US" sz="1200" dirty="0"/>
                    </a:p>
                  </a:txBody>
                  <a:tcPr/>
                </a:tc>
              </a:tr>
            </a:tbl>
          </a:graphicData>
        </a:graphic>
      </p:graphicFrame>
      <p:graphicFrame>
        <p:nvGraphicFramePr>
          <p:cNvPr id="122" name="Table 121"/>
          <p:cNvGraphicFramePr>
            <a:graphicFrameLocks noGrp="1"/>
          </p:cNvGraphicFramePr>
          <p:nvPr>
            <p:extLst>
              <p:ext uri="{D42A27DB-BD31-4B8C-83A1-F6EECF244321}">
                <p14:modId xmlns:p14="http://schemas.microsoft.com/office/powerpoint/2010/main" xmlns="" val="495487819"/>
              </p:ext>
            </p:extLst>
          </p:nvPr>
        </p:nvGraphicFramePr>
        <p:xfrm>
          <a:off x="4849690" y="2110372"/>
          <a:ext cx="3581385" cy="473765"/>
        </p:xfrm>
        <a:graphic>
          <a:graphicData uri="http://schemas.openxmlformats.org/drawingml/2006/table">
            <a:tbl>
              <a:tblPr firstRow="1" bandRow="1">
                <a:tableStyleId>{69012ECD-51FC-41F1-AA8D-1B2483CD663E}</a:tableStyleId>
              </a:tblPr>
              <a:tblGrid>
                <a:gridCol w="1984386"/>
                <a:gridCol w="1596999"/>
              </a:tblGrid>
              <a:tr h="473765">
                <a:tc>
                  <a:txBody>
                    <a:bodyPr/>
                    <a:lstStyle/>
                    <a:p>
                      <a:r>
                        <a:rPr lang="en-US" sz="1600" dirty="0" smtClean="0"/>
                        <a:t>DEFISIT</a:t>
                      </a:r>
                      <a:endParaRPr lang="en-US" sz="1600" dirty="0"/>
                    </a:p>
                  </a:txBody>
                  <a:tcPr anchor="ctr">
                    <a:solidFill>
                      <a:schemeClr val="accent2"/>
                    </a:solidFill>
                  </a:tcPr>
                </a:tc>
                <a:tc>
                  <a:txBody>
                    <a:bodyPr/>
                    <a:lstStyle/>
                    <a:p>
                      <a:pPr algn="r"/>
                      <a:r>
                        <a:rPr lang="en-US" sz="1600" dirty="0" smtClean="0"/>
                        <a:t>325,9</a:t>
                      </a:r>
                      <a:endParaRPr lang="en-US" sz="1600" dirty="0"/>
                    </a:p>
                  </a:txBody>
                  <a:tcPr anchor="ctr">
                    <a:solidFill>
                      <a:schemeClr val="accent2"/>
                    </a:solidFill>
                  </a:tcPr>
                </a:tc>
              </a:tr>
            </a:tbl>
          </a:graphicData>
        </a:graphic>
      </p:graphicFrame>
      <p:sp>
        <p:nvSpPr>
          <p:cNvPr id="123" name="Right Arrow 122"/>
          <p:cNvSpPr/>
          <p:nvPr/>
        </p:nvSpPr>
        <p:spPr>
          <a:xfrm rot="5400000">
            <a:off x="6082609" y="3542558"/>
            <a:ext cx="634431" cy="52163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30049541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p:cNvSpPr>
            <a:spLocks noGrp="1"/>
          </p:cNvSpPr>
          <p:nvPr>
            <p:ph type="sldNum" sz="quarter" idx="12"/>
          </p:nvPr>
        </p:nvSpPr>
        <p:spPr/>
        <p:txBody>
          <a:bodyPr/>
          <a:lstStyle/>
          <a:p>
            <a:fld id="{205D7B2C-A490-B44A-85E7-3DCE87D4739F}" type="slidenum">
              <a:rPr lang="en-US" smtClean="0"/>
              <a:pPr/>
              <a:t>18</a:t>
            </a:fld>
            <a:endParaRPr lang="en-US" dirty="0"/>
          </a:p>
        </p:txBody>
      </p:sp>
      <p:sp>
        <p:nvSpPr>
          <p:cNvPr id="90" name="Rectangle 89"/>
          <p:cNvSpPr>
            <a:spLocks noChangeArrowheads="1"/>
          </p:cNvSpPr>
          <p:nvPr/>
        </p:nvSpPr>
        <p:spPr bwMode="auto">
          <a:xfrm>
            <a:off x="37266" y="47887"/>
            <a:ext cx="9884800" cy="441595"/>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2400" b="1" noProof="1" smtClean="0">
                <a:solidFill>
                  <a:srgbClr val="FFFF00"/>
                </a:solidFill>
                <a:latin typeface="Century Gothic" panose="020B0502020202020204" pitchFamily="34" charset="0"/>
              </a:rPr>
              <a:t>PENGEMBANGAN PASAR SBSN</a:t>
            </a:r>
            <a:endParaRPr lang="en-US" altLang="en-US" sz="2400" b="1" noProof="1">
              <a:solidFill>
                <a:srgbClr val="FFFF00"/>
              </a:solidFill>
              <a:latin typeface="Century Gothic" panose="020B0502020202020204" pitchFamily="34" charset="0"/>
            </a:endParaRPr>
          </a:p>
        </p:txBody>
      </p:sp>
      <p:graphicFrame>
        <p:nvGraphicFramePr>
          <p:cNvPr id="3" name="Diagram 2"/>
          <p:cNvGraphicFramePr/>
          <p:nvPr>
            <p:extLst>
              <p:ext uri="{D42A27DB-BD31-4B8C-83A1-F6EECF244321}">
                <p14:modId xmlns:p14="http://schemas.microsoft.com/office/powerpoint/2010/main" xmlns="" val="1833830292"/>
              </p:ext>
            </p:extLst>
          </p:nvPr>
        </p:nvGraphicFramePr>
        <p:xfrm>
          <a:off x="1689100" y="1214966"/>
          <a:ext cx="5956300" cy="4601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0823465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p:cNvSpPr>
            <a:spLocks noGrp="1"/>
          </p:cNvSpPr>
          <p:nvPr>
            <p:ph type="sldNum" sz="quarter" idx="12"/>
          </p:nvPr>
        </p:nvSpPr>
        <p:spPr/>
        <p:txBody>
          <a:bodyPr/>
          <a:lstStyle/>
          <a:p>
            <a:fld id="{205D7B2C-A490-B44A-85E7-3DCE87D4739F}" type="slidenum">
              <a:rPr lang="en-US" smtClean="0"/>
              <a:pPr/>
              <a:t>19</a:t>
            </a:fld>
            <a:endParaRPr lang="en-US" dirty="0"/>
          </a:p>
        </p:txBody>
      </p:sp>
      <p:sp>
        <p:nvSpPr>
          <p:cNvPr id="90" name="Rectangle 89"/>
          <p:cNvSpPr>
            <a:spLocks noChangeArrowheads="1"/>
          </p:cNvSpPr>
          <p:nvPr/>
        </p:nvSpPr>
        <p:spPr bwMode="auto">
          <a:xfrm>
            <a:off x="37266" y="47887"/>
            <a:ext cx="9884800" cy="441595"/>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2400" b="1" noProof="1" smtClean="0">
                <a:solidFill>
                  <a:srgbClr val="FFFF00"/>
                </a:solidFill>
                <a:latin typeface="Century Gothic" panose="020B0502020202020204" pitchFamily="34" charset="0"/>
                <a:ea typeface="Cambria Math" panose="02040503050406030204" pitchFamily="18" charset="0"/>
                <a:cs typeface="+mj-cs"/>
              </a:rPr>
              <a:t>PENGGUNAAN DANA HASIL PENERBITAN SBSN</a:t>
            </a:r>
            <a:endParaRPr lang="en-US" altLang="en-US" sz="2400" b="1" noProof="1">
              <a:solidFill>
                <a:srgbClr val="FFFF00"/>
              </a:solidFill>
              <a:latin typeface="Century Gothic" panose="020B0502020202020204" pitchFamily="34" charset="0"/>
            </a:endParaRPr>
          </a:p>
        </p:txBody>
      </p:sp>
      <p:pic>
        <p:nvPicPr>
          <p:cNvPr id="33" name="Picture 32"/>
          <p:cNvPicPr>
            <a:picLocks noChangeAspect="1"/>
          </p:cNvPicPr>
          <p:nvPr/>
        </p:nvPicPr>
        <p:blipFill>
          <a:blip r:embed="rId2" cstate="print"/>
          <a:stretch>
            <a:fillRect/>
          </a:stretch>
        </p:blipFill>
        <p:spPr>
          <a:xfrm>
            <a:off x="703884" y="980729"/>
            <a:ext cx="8364437" cy="5355397"/>
          </a:xfrm>
          <a:prstGeom prst="rect">
            <a:avLst/>
          </a:prstGeom>
        </p:spPr>
      </p:pic>
    </p:spTree>
    <p:extLst>
      <p:ext uri="{BB962C8B-B14F-4D97-AF65-F5344CB8AC3E}">
        <p14:creationId xmlns:p14="http://schemas.microsoft.com/office/powerpoint/2010/main" xmlns="" val="3004954141"/>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4"/>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a:xfrm>
            <a:off x="461967" y="1330553"/>
            <a:ext cx="3073861" cy="3493682"/>
          </a:xfrm>
          <a:prstGeom prst="parallelogram">
            <a:avLst>
              <a:gd name="adj" fmla="val 41974"/>
            </a:avLst>
          </a:prstGeom>
        </p:spPr>
      </p:pic>
      <p:sp>
        <p:nvSpPr>
          <p:cNvPr id="5" name="Title 1"/>
          <p:cNvSpPr txBox="1">
            <a:spLocks/>
          </p:cNvSpPr>
          <p:nvPr/>
        </p:nvSpPr>
        <p:spPr>
          <a:xfrm>
            <a:off x="3535828" y="1781253"/>
            <a:ext cx="1632992" cy="504967"/>
          </a:xfrm>
          <a:prstGeom prst="rect">
            <a:avLst/>
          </a:prstGeom>
          <a:noFill/>
          <a:ln>
            <a:noFill/>
          </a:ln>
        </p:spPr>
        <p:txBody>
          <a:bodyPr vert="horz" wrap="square" lIns="91440" tIns="45720" rIns="91440" bIns="45720" numCol="1" rtlCol="0" anchor="ctr" anchorCtr="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altLang="en-US" sz="2800" b="1" spc="-100" noProof="1">
              <a:ln w="3175" cmpd="sng">
                <a:noFill/>
              </a:ln>
              <a:solidFill>
                <a:srgbClr val="1F497D"/>
              </a:solidFill>
              <a:latin typeface="+mn-lt"/>
              <a:ea typeface="Cambria Math" pitchFamily="18" charset="0"/>
              <a:cs typeface="Arial" pitchFamily="34" charset="0"/>
            </a:endParaRPr>
          </a:p>
        </p:txBody>
      </p:sp>
      <p:cxnSp>
        <p:nvCxnSpPr>
          <p:cNvPr id="6" name="Straight Connector 5"/>
          <p:cNvCxnSpPr/>
          <p:nvPr/>
        </p:nvCxnSpPr>
        <p:spPr>
          <a:xfrm>
            <a:off x="3437857" y="3295762"/>
            <a:ext cx="5580000" cy="0"/>
          </a:xfrm>
          <a:prstGeom prst="line">
            <a:avLst/>
          </a:prstGeom>
        </p:spPr>
        <p:style>
          <a:lnRef idx="1">
            <a:schemeClr val="accent5"/>
          </a:lnRef>
          <a:fillRef idx="0">
            <a:schemeClr val="accent5"/>
          </a:fillRef>
          <a:effectRef idx="0">
            <a:schemeClr val="accent5"/>
          </a:effectRef>
          <a:fontRef idx="minor">
            <a:schemeClr val="tx1"/>
          </a:fontRef>
        </p:style>
      </p:cxnSp>
      <p:sp>
        <p:nvSpPr>
          <p:cNvPr id="7" name="Rectangle 6"/>
          <p:cNvSpPr/>
          <p:nvPr/>
        </p:nvSpPr>
        <p:spPr>
          <a:xfrm>
            <a:off x="3535828" y="2804625"/>
            <a:ext cx="3117264" cy="430887"/>
          </a:xfrm>
          <a:prstGeom prst="rect">
            <a:avLst/>
          </a:prstGeom>
        </p:spPr>
        <p:txBody>
          <a:bodyPr wrap="none">
            <a:spAutoFit/>
          </a:bodyPr>
          <a:lstStyle/>
          <a:p>
            <a:pPr lvl="0"/>
            <a:r>
              <a:rPr lang="en-US" sz="2200" b="1" noProof="1" smtClean="0">
                <a:latin typeface="Arial Narrow" pitchFamily="34" charset="0"/>
                <a:ea typeface="Cambria Math" pitchFamily="18" charset="0"/>
                <a:cs typeface="Arial Unicode MS" pitchFamily="34" charset="-128"/>
                <a:sym typeface="Wingdings 2"/>
              </a:rPr>
              <a:t>  </a:t>
            </a:r>
            <a:r>
              <a:rPr lang="en-US" sz="2200" b="1" noProof="1" smtClean="0">
                <a:latin typeface="Arial Narrow" pitchFamily="34" charset="0"/>
                <a:ea typeface="Cambria Math" pitchFamily="18" charset="0"/>
                <a:cs typeface="Arial Unicode MS" pitchFamily="34" charset="-128"/>
              </a:rPr>
              <a:t>Tantangan Pembangunan</a:t>
            </a:r>
            <a:endParaRPr lang="en-US" sz="2200" b="1" dirty="0">
              <a:latin typeface="Arial Narrow" pitchFamily="34" charset="0"/>
            </a:endParaRPr>
          </a:p>
        </p:txBody>
      </p:sp>
      <p:cxnSp>
        <p:nvCxnSpPr>
          <p:cNvPr id="10" name="Straight Connector 9"/>
          <p:cNvCxnSpPr/>
          <p:nvPr/>
        </p:nvCxnSpPr>
        <p:spPr>
          <a:xfrm>
            <a:off x="3617436" y="2691934"/>
            <a:ext cx="5580000"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xmlns="" val="81536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p:cNvSpPr>
            <a:spLocks noGrp="1"/>
          </p:cNvSpPr>
          <p:nvPr>
            <p:ph type="sldNum" sz="quarter" idx="12"/>
          </p:nvPr>
        </p:nvSpPr>
        <p:spPr/>
        <p:txBody>
          <a:bodyPr/>
          <a:lstStyle/>
          <a:p>
            <a:fld id="{205D7B2C-A490-B44A-85E7-3DCE87D4739F}" type="slidenum">
              <a:rPr lang="en-US" smtClean="0"/>
              <a:pPr/>
              <a:t>20</a:t>
            </a:fld>
            <a:endParaRPr lang="en-US" dirty="0"/>
          </a:p>
        </p:txBody>
      </p:sp>
      <p:pic>
        <p:nvPicPr>
          <p:cNvPr id="6" name="Picture 5"/>
          <p:cNvPicPr>
            <a:picLocks noChangeAspect="1"/>
          </p:cNvPicPr>
          <p:nvPr/>
        </p:nvPicPr>
        <p:blipFill>
          <a:blip r:embed="rId2" cstate="print"/>
          <a:stretch>
            <a:fillRect/>
          </a:stretch>
        </p:blipFill>
        <p:spPr>
          <a:xfrm>
            <a:off x="0" y="787891"/>
            <a:ext cx="5773003" cy="5722091"/>
          </a:xfrm>
          <a:prstGeom prst="rect">
            <a:avLst/>
          </a:prstGeom>
        </p:spPr>
      </p:pic>
      <p:sp>
        <p:nvSpPr>
          <p:cNvPr id="7" name="TextBox 6"/>
          <p:cNvSpPr txBox="1"/>
          <p:nvPr/>
        </p:nvSpPr>
        <p:spPr>
          <a:xfrm>
            <a:off x="6143564" y="828452"/>
            <a:ext cx="3744540" cy="307777"/>
          </a:xfrm>
          <a:prstGeom prst="rect">
            <a:avLst/>
          </a:prstGeom>
          <a:solidFill>
            <a:srgbClr val="32849A"/>
          </a:solidFill>
        </p:spPr>
        <p:txBody>
          <a:bodyPr wrap="square">
            <a:spAutoFit/>
          </a:bodyPr>
          <a:lstStyle/>
          <a:p>
            <a:pPr algn="ctr" fontAlgn="auto">
              <a:spcBef>
                <a:spcPts val="0"/>
              </a:spcBef>
              <a:spcAft>
                <a:spcPts val="0"/>
              </a:spcAft>
              <a:defRPr/>
            </a:pPr>
            <a:r>
              <a:rPr lang="en-US" sz="1400" b="1" dirty="0" err="1" smtClean="0">
                <a:solidFill>
                  <a:schemeClr val="bg1"/>
                </a:solidFill>
                <a:latin typeface="Arial Narrow" pitchFamily="34" charset="0"/>
              </a:rPr>
              <a:t>Komposisi</a:t>
            </a:r>
            <a:r>
              <a:rPr lang="en-US" sz="1400" b="1" dirty="0" smtClean="0">
                <a:solidFill>
                  <a:schemeClr val="bg1"/>
                </a:solidFill>
                <a:latin typeface="Arial Narrow" pitchFamily="34" charset="0"/>
              </a:rPr>
              <a:t> outstanding </a:t>
            </a:r>
            <a:r>
              <a:rPr lang="en-US" sz="1400" b="1" dirty="0" err="1" smtClean="0">
                <a:solidFill>
                  <a:schemeClr val="bg1"/>
                </a:solidFill>
                <a:latin typeface="Arial Narrow" pitchFamily="34" charset="0"/>
              </a:rPr>
              <a:t>berdasarkan</a:t>
            </a:r>
            <a:r>
              <a:rPr lang="en-US" sz="1400" b="1" dirty="0" smtClean="0">
                <a:solidFill>
                  <a:schemeClr val="bg1"/>
                </a:solidFill>
                <a:latin typeface="Arial Narrow" pitchFamily="34" charset="0"/>
              </a:rPr>
              <a:t> tenor</a:t>
            </a:r>
            <a:endParaRPr lang="en-US" sz="1400" b="1" dirty="0">
              <a:solidFill>
                <a:schemeClr val="bg1"/>
              </a:solidFill>
              <a:latin typeface="Arial Narrow" pitchFamily="34" charset="0"/>
            </a:endParaRPr>
          </a:p>
        </p:txBody>
      </p:sp>
      <p:sp>
        <p:nvSpPr>
          <p:cNvPr id="8" name="TextBox 7"/>
          <p:cNvSpPr txBox="1"/>
          <p:nvPr/>
        </p:nvSpPr>
        <p:spPr>
          <a:xfrm>
            <a:off x="6143688" y="4005064"/>
            <a:ext cx="3672408" cy="307777"/>
          </a:xfrm>
          <a:prstGeom prst="rect">
            <a:avLst/>
          </a:prstGeom>
          <a:solidFill>
            <a:srgbClr val="32849A"/>
          </a:solidFill>
        </p:spPr>
        <p:txBody>
          <a:bodyPr wrap="square">
            <a:spAutoFit/>
          </a:bodyPr>
          <a:lstStyle>
            <a:defPPr>
              <a:defRPr lang="en-US"/>
            </a:defPPr>
            <a:lvl1pPr algn="ctr" fontAlgn="auto">
              <a:spcBef>
                <a:spcPts val="0"/>
              </a:spcBef>
              <a:spcAft>
                <a:spcPts val="0"/>
              </a:spcAft>
              <a:defRPr b="1">
                <a:solidFill>
                  <a:schemeClr val="bg1"/>
                </a:solidFill>
                <a:latin typeface="Arial Narrow" pitchFamily="34" charset="0"/>
              </a:defRPr>
            </a:lvl1pPr>
          </a:lstStyle>
          <a:p>
            <a:r>
              <a:rPr lang="en-US" sz="1400" dirty="0" err="1" smtClean="0"/>
              <a:t>Komposisi</a:t>
            </a:r>
            <a:r>
              <a:rPr lang="en-US" sz="1400" dirty="0" smtClean="0"/>
              <a:t> outstanding </a:t>
            </a:r>
            <a:r>
              <a:rPr lang="en-US" sz="1400" dirty="0" err="1" smtClean="0"/>
              <a:t>berdasarkan</a:t>
            </a:r>
            <a:r>
              <a:rPr lang="en-US" sz="1400" dirty="0" smtClean="0"/>
              <a:t> </a:t>
            </a:r>
            <a:r>
              <a:rPr lang="en-US" sz="1400" dirty="0" err="1" smtClean="0"/>
              <a:t>mata</a:t>
            </a:r>
            <a:r>
              <a:rPr lang="en-US" sz="1400" dirty="0" smtClean="0"/>
              <a:t> </a:t>
            </a:r>
            <a:r>
              <a:rPr lang="en-US" sz="1400" dirty="0" err="1" smtClean="0"/>
              <a:t>uang</a:t>
            </a:r>
            <a:r>
              <a:rPr lang="en-US" sz="1400" dirty="0" smtClean="0"/>
              <a:t> </a:t>
            </a:r>
            <a:endParaRPr lang="en-US" sz="1400" dirty="0"/>
          </a:p>
        </p:txBody>
      </p:sp>
      <p:pic>
        <p:nvPicPr>
          <p:cNvPr id="9" name="Picture 8"/>
          <p:cNvPicPr>
            <a:picLocks noChangeAspect="1"/>
          </p:cNvPicPr>
          <p:nvPr/>
        </p:nvPicPr>
        <p:blipFill>
          <a:blip r:embed="rId3" cstate="print"/>
          <a:stretch>
            <a:fillRect/>
          </a:stretch>
        </p:blipFill>
        <p:spPr>
          <a:xfrm>
            <a:off x="6152053" y="1330922"/>
            <a:ext cx="3736052" cy="2193765"/>
          </a:xfrm>
          <a:prstGeom prst="rect">
            <a:avLst/>
          </a:prstGeom>
        </p:spPr>
      </p:pic>
      <p:pic>
        <p:nvPicPr>
          <p:cNvPr id="10" name="Picture 9"/>
          <p:cNvPicPr>
            <a:picLocks noChangeAspect="1"/>
          </p:cNvPicPr>
          <p:nvPr/>
        </p:nvPicPr>
        <p:blipFill>
          <a:blip r:embed="rId4" cstate="print"/>
          <a:stretch>
            <a:fillRect/>
          </a:stretch>
        </p:blipFill>
        <p:spPr>
          <a:xfrm>
            <a:off x="6157029" y="4509122"/>
            <a:ext cx="3659067" cy="1501790"/>
          </a:xfrm>
          <a:prstGeom prst="rect">
            <a:avLst/>
          </a:prstGeom>
        </p:spPr>
      </p:pic>
      <p:sp>
        <p:nvSpPr>
          <p:cNvPr id="12" name="Title 2">
            <a:extLst>
              <a:ext uri="{FF2B5EF4-FFF2-40B4-BE49-F238E27FC236}">
                <a16:creationId xmlns:a16="http://schemas.microsoft.com/office/drawing/2014/main" xmlns="" id="{0D900EDB-4A93-492B-8518-732902EE9D6E}"/>
              </a:ext>
            </a:extLst>
          </p:cNvPr>
          <p:cNvSpPr txBox="1">
            <a:spLocks/>
          </p:cNvSpPr>
          <p:nvPr/>
        </p:nvSpPr>
        <p:spPr>
          <a:xfrm>
            <a:off x="0" y="0"/>
            <a:ext cx="9905999" cy="665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Aft>
                <a:spcPts val="800"/>
              </a:spcAft>
            </a:pPr>
            <a:r>
              <a:rPr lang="en-US" altLang="en-US" sz="2000" b="1" noProof="1" smtClean="0">
                <a:solidFill>
                  <a:srgbClr val="FFFF00"/>
                </a:solidFill>
                <a:latin typeface="Century Gothic" panose="020B0502020202020204" pitchFamily="34" charset="0"/>
                <a:ea typeface="+mn-ea"/>
                <a:cs typeface="+mn-cs"/>
              </a:rPr>
              <a:t>PERKEMBANGAN PENERBITAN SBSN</a:t>
            </a:r>
          </a:p>
          <a:p>
            <a:pPr>
              <a:lnSpc>
                <a:spcPct val="90000"/>
              </a:lnSpc>
              <a:spcAft>
                <a:spcPts val="800"/>
              </a:spcAft>
            </a:pPr>
            <a:r>
              <a:rPr lang="en-US" altLang="en-US" sz="1600" noProof="1" smtClean="0">
                <a:solidFill>
                  <a:prstClr val="white"/>
                </a:solidFill>
                <a:latin typeface="Century Gothic" panose="020B0502020202020204" pitchFamily="34" charset="0"/>
                <a:ea typeface="+mn-ea"/>
                <a:cs typeface="+mn-cs"/>
              </a:rPr>
              <a:t>Penerbitan SBSN meningkat dari tahun ke tahun</a:t>
            </a:r>
          </a:p>
        </p:txBody>
      </p:sp>
    </p:spTree>
    <p:extLst>
      <p:ext uri="{BB962C8B-B14F-4D97-AF65-F5344CB8AC3E}">
        <p14:creationId xmlns:p14="http://schemas.microsoft.com/office/powerpoint/2010/main" xmlns="" val="300495414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p:cNvSpPr>
            <a:spLocks noGrp="1"/>
          </p:cNvSpPr>
          <p:nvPr>
            <p:ph type="sldNum" sz="quarter" idx="12"/>
          </p:nvPr>
        </p:nvSpPr>
        <p:spPr/>
        <p:txBody>
          <a:bodyPr/>
          <a:lstStyle/>
          <a:p>
            <a:fld id="{205D7B2C-A490-B44A-85E7-3DCE87D4739F}" type="slidenum">
              <a:rPr lang="en-US" smtClean="0"/>
              <a:pPr/>
              <a:t>21</a:t>
            </a:fld>
            <a:endParaRPr lang="en-US" dirty="0"/>
          </a:p>
        </p:txBody>
      </p:sp>
      <p:sp>
        <p:nvSpPr>
          <p:cNvPr id="90" name="Rectangle 89"/>
          <p:cNvSpPr>
            <a:spLocks noChangeArrowheads="1"/>
          </p:cNvSpPr>
          <p:nvPr/>
        </p:nvSpPr>
        <p:spPr bwMode="auto">
          <a:xfrm>
            <a:off x="0" y="122831"/>
            <a:ext cx="9868734" cy="349262"/>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s-ES" altLang="en-US" sz="2000" b="1" noProof="1" smtClean="0">
                <a:solidFill>
                  <a:srgbClr val="FFFF00"/>
                </a:solidFill>
                <a:latin typeface="Century Gothic" panose="020B0502020202020204" pitchFamily="34" charset="0"/>
              </a:rPr>
              <a:t>INDONESIA: NEGARA PENERBIT INTERNATIONAL SOVEREIGN SUKUK TERBESAR </a:t>
            </a:r>
            <a:endParaRPr lang="es-ES" altLang="en-US" sz="2000" b="1" noProof="1">
              <a:solidFill>
                <a:srgbClr val="FFFF00"/>
              </a:solidFill>
              <a:latin typeface="Century Gothic" panose="020B0502020202020204" pitchFamily="34" charset="0"/>
            </a:endParaRPr>
          </a:p>
        </p:txBody>
      </p:sp>
      <p:sp>
        <p:nvSpPr>
          <p:cNvPr id="11" name="TextBox 10"/>
          <p:cNvSpPr txBox="1"/>
          <p:nvPr/>
        </p:nvSpPr>
        <p:spPr>
          <a:xfrm>
            <a:off x="1064568" y="1166696"/>
            <a:ext cx="2328455" cy="5078313"/>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rtlCol="0">
            <a:spAutoFit/>
          </a:bodyPr>
          <a:lstStyle/>
          <a:p>
            <a:pPr>
              <a:spcAft>
                <a:spcPts val="600"/>
              </a:spcAft>
            </a:pPr>
            <a:r>
              <a:rPr lang="en-US" sz="1600" dirty="0" err="1" smtClean="0">
                <a:solidFill>
                  <a:schemeClr val="tx1"/>
                </a:solidFill>
                <a:latin typeface="Arial" panose="020B0604020202020204" pitchFamily="34" charset="0"/>
                <a:cs typeface="Arial" panose="020B0604020202020204" pitchFamily="34" charset="0"/>
              </a:rPr>
              <a:t>Menerbitkan</a:t>
            </a:r>
            <a:r>
              <a:rPr lang="en-US" sz="1600" dirty="0" smtClean="0">
                <a:solidFill>
                  <a:schemeClr val="tx1"/>
                </a:solidFill>
                <a:latin typeface="Arial" panose="020B0604020202020204" pitchFamily="34" charset="0"/>
                <a:cs typeface="Arial" panose="020B0604020202020204" pitchFamily="34" charset="0"/>
              </a:rPr>
              <a:t> Global </a:t>
            </a:r>
            <a:r>
              <a:rPr lang="en-US" sz="1600" dirty="0" err="1" smtClean="0">
                <a:solidFill>
                  <a:schemeClr val="tx1"/>
                </a:solidFill>
                <a:latin typeface="Arial" panose="020B0604020202020204" pitchFamily="34" charset="0"/>
                <a:cs typeface="Arial" panose="020B0604020202020204" pitchFamily="34" charset="0"/>
              </a:rPr>
              <a:t>Sukuk</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dalam</a:t>
            </a:r>
            <a:r>
              <a:rPr lang="en-US" sz="1600" dirty="0" smtClean="0">
                <a:solidFill>
                  <a:schemeClr val="tx1"/>
                </a:solidFill>
                <a:latin typeface="Arial" panose="020B0604020202020204" pitchFamily="34" charset="0"/>
                <a:cs typeface="Arial" panose="020B0604020202020204" pitchFamily="34" charset="0"/>
              </a:rPr>
              <a:t> format Islamic Global Medium Term Notes (GMTN).</a:t>
            </a:r>
          </a:p>
          <a:p>
            <a:pPr>
              <a:spcAft>
                <a:spcPts val="600"/>
              </a:spcAft>
            </a:pPr>
            <a:endParaRPr lang="en-US" sz="1600" dirty="0">
              <a:solidFill>
                <a:schemeClr val="tx1"/>
              </a:solidFill>
              <a:latin typeface="Arial" panose="020B0604020202020204" pitchFamily="34" charset="0"/>
              <a:cs typeface="Arial" panose="020B0604020202020204" pitchFamily="34" charset="0"/>
            </a:endParaRPr>
          </a:p>
          <a:p>
            <a:pPr>
              <a:spcAft>
                <a:spcPts val="600"/>
              </a:spcAft>
            </a:pPr>
            <a:r>
              <a:rPr lang="en-US" sz="1600" dirty="0" err="1" smtClean="0">
                <a:solidFill>
                  <a:schemeClr val="tx1"/>
                </a:solidFill>
                <a:latin typeface="Arial" panose="020B0604020202020204" pitchFamily="34" charset="0"/>
                <a:cs typeface="Arial" panose="020B0604020202020204" pitchFamily="34" charset="0"/>
              </a:rPr>
              <a:t>Inovasi</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berkelanjutan</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dalam</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struktur</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akad</a:t>
            </a:r>
            <a:r>
              <a:rPr lang="en-US" sz="1600" dirty="0" smtClean="0">
                <a:solidFill>
                  <a:schemeClr val="tx1"/>
                </a:solidFill>
                <a:latin typeface="Arial" panose="020B0604020202020204" pitchFamily="34" charset="0"/>
                <a:cs typeface="Arial" panose="020B0604020202020204" pitchFamily="34" charset="0"/>
              </a:rPr>
              <a:t> Global </a:t>
            </a:r>
            <a:r>
              <a:rPr lang="en-US" sz="1600" dirty="0" err="1" smtClean="0">
                <a:solidFill>
                  <a:schemeClr val="tx1"/>
                </a:solidFill>
                <a:latin typeface="Arial" panose="020B0604020202020204" pitchFamily="34" charset="0"/>
                <a:cs typeface="Arial" panose="020B0604020202020204" pitchFamily="34" charset="0"/>
              </a:rPr>
              <a:t>Sukuk</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melalui</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penggunaan</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Sukuk</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Wakalah</a:t>
            </a:r>
            <a:r>
              <a:rPr lang="en-US" sz="1600" dirty="0" smtClean="0">
                <a:solidFill>
                  <a:schemeClr val="tx1"/>
                </a:solidFill>
                <a:latin typeface="Arial" panose="020B0604020202020204" pitchFamily="34" charset="0"/>
                <a:cs typeface="Arial" panose="020B0604020202020204" pitchFamily="34" charset="0"/>
              </a:rPr>
              <a:t> </a:t>
            </a:r>
          </a:p>
          <a:p>
            <a:pPr>
              <a:spcAft>
                <a:spcPts val="600"/>
              </a:spcAft>
            </a:pPr>
            <a:endParaRPr lang="en-US" sz="1600" dirty="0">
              <a:solidFill>
                <a:schemeClr val="tx1"/>
              </a:solidFill>
              <a:latin typeface="Arial" panose="020B0604020202020204" pitchFamily="34" charset="0"/>
              <a:cs typeface="Arial" panose="020B0604020202020204" pitchFamily="34" charset="0"/>
            </a:endParaRPr>
          </a:p>
          <a:p>
            <a:pPr>
              <a:spcAft>
                <a:spcPts val="600"/>
              </a:spcAft>
            </a:pPr>
            <a:r>
              <a:rPr lang="en-US" sz="1600" dirty="0" err="1" smtClean="0">
                <a:solidFill>
                  <a:schemeClr val="tx1"/>
                </a:solidFill>
                <a:latin typeface="Arial" panose="020B0604020202020204" pitchFamily="34" charset="0"/>
                <a:cs typeface="Arial" panose="020B0604020202020204" pitchFamily="34" charset="0"/>
              </a:rPr>
              <a:t>Saat</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ini</a:t>
            </a:r>
            <a:r>
              <a:rPr lang="en-US" sz="1600" dirty="0" smtClean="0">
                <a:solidFill>
                  <a:schemeClr val="tx1"/>
                </a:solidFill>
                <a:latin typeface="Arial" panose="020B0604020202020204" pitchFamily="34" charset="0"/>
                <a:cs typeface="Arial" panose="020B0604020202020204" pitchFamily="34" charset="0"/>
              </a:rPr>
              <a:t>, Indonesia </a:t>
            </a:r>
            <a:r>
              <a:rPr lang="en-US" sz="1600" dirty="0" err="1" smtClean="0">
                <a:solidFill>
                  <a:schemeClr val="tx1"/>
                </a:solidFill>
                <a:latin typeface="Arial" panose="020B0604020202020204" pitchFamily="34" charset="0"/>
                <a:cs typeface="Arial" panose="020B0604020202020204" pitchFamily="34" charset="0"/>
              </a:rPr>
              <a:t>tercatat</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sebagai</a:t>
            </a:r>
            <a:r>
              <a:rPr lang="en-US" sz="1600" dirty="0" smtClean="0">
                <a:solidFill>
                  <a:schemeClr val="tx1"/>
                </a:solidFill>
                <a:latin typeface="Arial" panose="020B0604020202020204" pitchFamily="34" charset="0"/>
                <a:cs typeface="Arial" panose="020B0604020202020204" pitchFamily="34" charset="0"/>
              </a:rPr>
              <a:t> Negara </a:t>
            </a:r>
            <a:r>
              <a:rPr lang="en-US" sz="1600" dirty="0" err="1" smtClean="0">
                <a:solidFill>
                  <a:schemeClr val="tx1"/>
                </a:solidFill>
                <a:latin typeface="Arial" panose="020B0604020202020204" pitchFamily="34" charset="0"/>
                <a:cs typeface="Arial" panose="020B0604020202020204" pitchFamily="34" charset="0"/>
              </a:rPr>
              <a:t>penerbit</a:t>
            </a:r>
            <a:r>
              <a:rPr lang="en-US" sz="1600" dirty="0" smtClean="0">
                <a:solidFill>
                  <a:schemeClr val="tx1"/>
                </a:solidFill>
                <a:latin typeface="Arial" panose="020B0604020202020204" pitchFamily="34" charset="0"/>
                <a:cs typeface="Arial" panose="020B0604020202020204" pitchFamily="34" charset="0"/>
              </a:rPr>
              <a:t> international </a:t>
            </a:r>
            <a:r>
              <a:rPr lang="en-US" sz="1600" dirty="0">
                <a:solidFill>
                  <a:schemeClr val="tx1"/>
                </a:solidFill>
                <a:latin typeface="Arial" panose="020B0604020202020204" pitchFamily="34" charset="0"/>
                <a:cs typeface="Arial" panose="020B0604020202020204" pitchFamily="34" charset="0"/>
              </a:rPr>
              <a:t>sovereign </a:t>
            </a:r>
            <a:r>
              <a:rPr lang="en-US" sz="1600" dirty="0" err="1">
                <a:solidFill>
                  <a:schemeClr val="tx1"/>
                </a:solidFill>
                <a:latin typeface="Arial" panose="020B0604020202020204" pitchFamily="34" charset="0"/>
                <a:cs typeface="Arial" panose="020B0604020202020204" pitchFamily="34" charset="0"/>
              </a:rPr>
              <a:t>sukuk</a:t>
            </a:r>
            <a:r>
              <a:rPr lang="en-US" sz="1600" dirty="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terbesar</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dengan</a:t>
            </a:r>
            <a:r>
              <a:rPr lang="en-US" sz="1600" dirty="0" smtClean="0">
                <a:solidFill>
                  <a:schemeClr val="tx1"/>
                </a:solidFill>
                <a:latin typeface="Arial" panose="020B0604020202020204" pitchFamily="34" charset="0"/>
                <a:cs typeface="Arial" panose="020B0604020202020204" pitchFamily="34" charset="0"/>
              </a:rPr>
              <a:t> total </a:t>
            </a:r>
            <a:r>
              <a:rPr lang="en-US" sz="1600" dirty="0" err="1" smtClean="0">
                <a:solidFill>
                  <a:schemeClr val="tx1"/>
                </a:solidFill>
                <a:latin typeface="Arial" panose="020B0604020202020204" pitchFamily="34" charset="0"/>
                <a:cs typeface="Arial" panose="020B0604020202020204" pitchFamily="34" charset="0"/>
              </a:rPr>
              <a:t>penerbitan</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sebesar</a:t>
            </a:r>
            <a:r>
              <a:rPr lang="en-US" sz="1600" dirty="0" smtClean="0">
                <a:solidFill>
                  <a:schemeClr val="tx1"/>
                </a:solidFill>
                <a:latin typeface="Arial" panose="020B0604020202020204" pitchFamily="34" charset="0"/>
                <a:cs typeface="Arial" panose="020B0604020202020204" pitchFamily="34" charset="0"/>
              </a:rPr>
              <a:t> USD16.15 </a:t>
            </a:r>
            <a:r>
              <a:rPr lang="en-US" sz="1600" dirty="0" err="1" smtClean="0">
                <a:solidFill>
                  <a:schemeClr val="tx1"/>
                </a:solidFill>
                <a:latin typeface="Arial" panose="020B0604020202020204" pitchFamily="34" charset="0"/>
                <a:cs typeface="Arial" panose="020B0604020202020204" pitchFamily="34" charset="0"/>
              </a:rPr>
              <a:t>miliar</a:t>
            </a:r>
            <a:r>
              <a:rPr lang="en-US" sz="1600" dirty="0" smtClean="0">
                <a:solidFill>
                  <a:schemeClr val="tx1"/>
                </a:solidFill>
                <a:latin typeface="Arial" panose="020B0604020202020204" pitchFamily="34" charset="0"/>
                <a:cs typeface="Arial" panose="020B0604020202020204" pitchFamily="34" charset="0"/>
              </a:rPr>
              <a:t>.</a:t>
            </a:r>
            <a:endParaRPr lang="en-US" sz="1600" dirty="0">
              <a:solidFill>
                <a:schemeClr val="tx1"/>
              </a:solidFill>
              <a:latin typeface="Arial" panose="020B0604020202020204" pitchFamily="34" charset="0"/>
              <a:cs typeface="Arial" panose="020B0604020202020204" pitchFamily="34" charset="0"/>
            </a:endParaRPr>
          </a:p>
        </p:txBody>
      </p:sp>
      <p:grpSp>
        <p:nvGrpSpPr>
          <p:cNvPr id="12" name="Group 1"/>
          <p:cNvGrpSpPr/>
          <p:nvPr/>
        </p:nvGrpSpPr>
        <p:grpSpPr>
          <a:xfrm>
            <a:off x="508754" y="1258582"/>
            <a:ext cx="420357" cy="419821"/>
            <a:chOff x="99343" y="1929059"/>
            <a:chExt cx="420357" cy="419821"/>
          </a:xfrm>
        </p:grpSpPr>
        <p:sp>
          <p:nvSpPr>
            <p:cNvPr id="13" name="Oval 12"/>
            <p:cNvSpPr/>
            <p:nvPr/>
          </p:nvSpPr>
          <p:spPr bwMode="auto">
            <a:xfrm>
              <a:off x="99343" y="1929059"/>
              <a:ext cx="420357" cy="41982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95395">
                <a:defRPr/>
              </a:pPr>
              <a:endParaRPr lang="en-US" sz="644" dirty="0">
                <a:latin typeface="Lato Light"/>
              </a:endParaRPr>
            </a:p>
          </p:txBody>
        </p:sp>
        <p:sp>
          <p:nvSpPr>
            <p:cNvPr id="14" name="Freeform 36"/>
            <p:cNvSpPr>
              <a:spLocks noChangeArrowheads="1"/>
            </p:cNvSpPr>
            <p:nvPr/>
          </p:nvSpPr>
          <p:spPr bwMode="auto">
            <a:xfrm>
              <a:off x="237048" y="2034514"/>
              <a:ext cx="149869" cy="194734"/>
            </a:xfrm>
            <a:custGeom>
              <a:avLst/>
              <a:gdLst>
                <a:gd name="T0" fmla="*/ 115 w 320"/>
                <a:gd name="T1" fmla="*/ 62 h 417"/>
                <a:gd name="T2" fmla="*/ 115 w 320"/>
                <a:gd name="T3" fmla="*/ 62 h 417"/>
                <a:gd name="T4" fmla="*/ 62 w 320"/>
                <a:gd name="T5" fmla="*/ 0 h 417"/>
                <a:gd name="T6" fmla="*/ 0 w 320"/>
                <a:gd name="T7" fmla="*/ 62 h 417"/>
                <a:gd name="T8" fmla="*/ 36 w 320"/>
                <a:gd name="T9" fmla="*/ 115 h 417"/>
                <a:gd name="T10" fmla="*/ 36 w 320"/>
                <a:gd name="T11" fmla="*/ 301 h 417"/>
                <a:gd name="T12" fmla="*/ 0 w 320"/>
                <a:gd name="T13" fmla="*/ 354 h 417"/>
                <a:gd name="T14" fmla="*/ 62 w 320"/>
                <a:gd name="T15" fmla="*/ 416 h 417"/>
                <a:gd name="T16" fmla="*/ 115 w 320"/>
                <a:gd name="T17" fmla="*/ 354 h 417"/>
                <a:gd name="T18" fmla="*/ 80 w 320"/>
                <a:gd name="T19" fmla="*/ 301 h 417"/>
                <a:gd name="T20" fmla="*/ 80 w 320"/>
                <a:gd name="T21" fmla="*/ 115 h 417"/>
                <a:gd name="T22" fmla="*/ 115 w 320"/>
                <a:gd name="T23" fmla="*/ 62 h 417"/>
                <a:gd name="T24" fmla="*/ 98 w 320"/>
                <a:gd name="T25" fmla="*/ 354 h 417"/>
                <a:gd name="T26" fmla="*/ 98 w 320"/>
                <a:gd name="T27" fmla="*/ 354 h 417"/>
                <a:gd name="T28" fmla="*/ 62 w 320"/>
                <a:gd name="T29" fmla="*/ 390 h 417"/>
                <a:gd name="T30" fmla="*/ 27 w 320"/>
                <a:gd name="T31" fmla="*/ 354 h 417"/>
                <a:gd name="T32" fmla="*/ 62 w 320"/>
                <a:gd name="T33" fmla="*/ 319 h 417"/>
                <a:gd name="T34" fmla="*/ 98 w 320"/>
                <a:gd name="T35" fmla="*/ 354 h 417"/>
                <a:gd name="T36" fmla="*/ 62 w 320"/>
                <a:gd name="T37" fmla="*/ 88 h 417"/>
                <a:gd name="T38" fmla="*/ 62 w 320"/>
                <a:gd name="T39" fmla="*/ 88 h 417"/>
                <a:gd name="T40" fmla="*/ 27 w 320"/>
                <a:gd name="T41" fmla="*/ 62 h 417"/>
                <a:gd name="T42" fmla="*/ 62 w 320"/>
                <a:gd name="T43" fmla="*/ 27 h 417"/>
                <a:gd name="T44" fmla="*/ 98 w 320"/>
                <a:gd name="T45" fmla="*/ 62 h 417"/>
                <a:gd name="T46" fmla="*/ 62 w 320"/>
                <a:gd name="T47" fmla="*/ 88 h 417"/>
                <a:gd name="T48" fmla="*/ 284 w 320"/>
                <a:gd name="T49" fmla="*/ 301 h 417"/>
                <a:gd name="T50" fmla="*/ 284 w 320"/>
                <a:gd name="T51" fmla="*/ 301 h 417"/>
                <a:gd name="T52" fmla="*/ 284 w 320"/>
                <a:gd name="T53" fmla="*/ 115 h 417"/>
                <a:gd name="T54" fmla="*/ 319 w 320"/>
                <a:gd name="T55" fmla="*/ 62 h 417"/>
                <a:gd name="T56" fmla="*/ 257 w 320"/>
                <a:gd name="T57" fmla="*/ 0 h 417"/>
                <a:gd name="T58" fmla="*/ 195 w 320"/>
                <a:gd name="T59" fmla="*/ 62 h 417"/>
                <a:gd name="T60" fmla="*/ 239 w 320"/>
                <a:gd name="T61" fmla="*/ 115 h 417"/>
                <a:gd name="T62" fmla="*/ 239 w 320"/>
                <a:gd name="T63" fmla="*/ 301 h 417"/>
                <a:gd name="T64" fmla="*/ 195 w 320"/>
                <a:gd name="T65" fmla="*/ 354 h 417"/>
                <a:gd name="T66" fmla="*/ 257 w 320"/>
                <a:gd name="T67" fmla="*/ 416 h 417"/>
                <a:gd name="T68" fmla="*/ 319 w 320"/>
                <a:gd name="T69" fmla="*/ 354 h 417"/>
                <a:gd name="T70" fmla="*/ 284 w 320"/>
                <a:gd name="T71" fmla="*/ 301 h 417"/>
                <a:gd name="T72" fmla="*/ 221 w 320"/>
                <a:gd name="T73" fmla="*/ 62 h 417"/>
                <a:gd name="T74" fmla="*/ 221 w 320"/>
                <a:gd name="T75" fmla="*/ 62 h 417"/>
                <a:gd name="T76" fmla="*/ 257 w 320"/>
                <a:gd name="T77" fmla="*/ 27 h 417"/>
                <a:gd name="T78" fmla="*/ 292 w 320"/>
                <a:gd name="T79" fmla="*/ 62 h 417"/>
                <a:gd name="T80" fmla="*/ 257 w 320"/>
                <a:gd name="T81" fmla="*/ 88 h 417"/>
                <a:gd name="T82" fmla="*/ 221 w 320"/>
                <a:gd name="T83" fmla="*/ 62 h 417"/>
                <a:gd name="T84" fmla="*/ 257 w 320"/>
                <a:gd name="T85" fmla="*/ 390 h 417"/>
                <a:gd name="T86" fmla="*/ 257 w 320"/>
                <a:gd name="T87" fmla="*/ 390 h 417"/>
                <a:gd name="T88" fmla="*/ 221 w 320"/>
                <a:gd name="T89" fmla="*/ 354 h 417"/>
                <a:gd name="T90" fmla="*/ 257 w 320"/>
                <a:gd name="T91" fmla="*/ 319 h 417"/>
                <a:gd name="T92" fmla="*/ 292 w 320"/>
                <a:gd name="T93" fmla="*/ 354 h 417"/>
                <a:gd name="T94" fmla="*/ 257 w 320"/>
                <a:gd name="T95" fmla="*/ 39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417">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644" dirty="0">
                <a:latin typeface="Lato Light"/>
              </a:endParaRPr>
            </a:p>
          </p:txBody>
        </p:sp>
      </p:grpSp>
      <p:grpSp>
        <p:nvGrpSpPr>
          <p:cNvPr id="15" name="Group 30"/>
          <p:cNvGrpSpPr/>
          <p:nvPr/>
        </p:nvGrpSpPr>
        <p:grpSpPr>
          <a:xfrm>
            <a:off x="508753" y="2789990"/>
            <a:ext cx="420357" cy="419821"/>
            <a:chOff x="99343" y="1929059"/>
            <a:chExt cx="420357" cy="419821"/>
          </a:xfrm>
        </p:grpSpPr>
        <p:sp>
          <p:nvSpPr>
            <p:cNvPr id="16" name="Oval 15"/>
            <p:cNvSpPr/>
            <p:nvPr/>
          </p:nvSpPr>
          <p:spPr bwMode="auto">
            <a:xfrm>
              <a:off x="99343" y="1929059"/>
              <a:ext cx="420357" cy="41982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95395">
                <a:defRPr/>
              </a:pPr>
              <a:endParaRPr lang="en-US" sz="644" dirty="0">
                <a:latin typeface="Lato Light"/>
              </a:endParaRPr>
            </a:p>
          </p:txBody>
        </p:sp>
        <p:sp>
          <p:nvSpPr>
            <p:cNvPr id="17" name="Freeform 36"/>
            <p:cNvSpPr>
              <a:spLocks noChangeArrowheads="1"/>
            </p:cNvSpPr>
            <p:nvPr/>
          </p:nvSpPr>
          <p:spPr bwMode="auto">
            <a:xfrm>
              <a:off x="237048" y="2034514"/>
              <a:ext cx="149869" cy="194734"/>
            </a:xfrm>
            <a:custGeom>
              <a:avLst/>
              <a:gdLst>
                <a:gd name="T0" fmla="*/ 115 w 320"/>
                <a:gd name="T1" fmla="*/ 62 h 417"/>
                <a:gd name="T2" fmla="*/ 115 w 320"/>
                <a:gd name="T3" fmla="*/ 62 h 417"/>
                <a:gd name="T4" fmla="*/ 62 w 320"/>
                <a:gd name="T5" fmla="*/ 0 h 417"/>
                <a:gd name="T6" fmla="*/ 0 w 320"/>
                <a:gd name="T7" fmla="*/ 62 h 417"/>
                <a:gd name="T8" fmla="*/ 36 w 320"/>
                <a:gd name="T9" fmla="*/ 115 h 417"/>
                <a:gd name="T10" fmla="*/ 36 w 320"/>
                <a:gd name="T11" fmla="*/ 301 h 417"/>
                <a:gd name="T12" fmla="*/ 0 w 320"/>
                <a:gd name="T13" fmla="*/ 354 h 417"/>
                <a:gd name="T14" fmla="*/ 62 w 320"/>
                <a:gd name="T15" fmla="*/ 416 h 417"/>
                <a:gd name="T16" fmla="*/ 115 w 320"/>
                <a:gd name="T17" fmla="*/ 354 h 417"/>
                <a:gd name="T18" fmla="*/ 80 w 320"/>
                <a:gd name="T19" fmla="*/ 301 h 417"/>
                <a:gd name="T20" fmla="*/ 80 w 320"/>
                <a:gd name="T21" fmla="*/ 115 h 417"/>
                <a:gd name="T22" fmla="*/ 115 w 320"/>
                <a:gd name="T23" fmla="*/ 62 h 417"/>
                <a:gd name="T24" fmla="*/ 98 w 320"/>
                <a:gd name="T25" fmla="*/ 354 h 417"/>
                <a:gd name="T26" fmla="*/ 98 w 320"/>
                <a:gd name="T27" fmla="*/ 354 h 417"/>
                <a:gd name="T28" fmla="*/ 62 w 320"/>
                <a:gd name="T29" fmla="*/ 390 h 417"/>
                <a:gd name="T30" fmla="*/ 27 w 320"/>
                <a:gd name="T31" fmla="*/ 354 h 417"/>
                <a:gd name="T32" fmla="*/ 62 w 320"/>
                <a:gd name="T33" fmla="*/ 319 h 417"/>
                <a:gd name="T34" fmla="*/ 98 w 320"/>
                <a:gd name="T35" fmla="*/ 354 h 417"/>
                <a:gd name="T36" fmla="*/ 62 w 320"/>
                <a:gd name="T37" fmla="*/ 88 h 417"/>
                <a:gd name="T38" fmla="*/ 62 w 320"/>
                <a:gd name="T39" fmla="*/ 88 h 417"/>
                <a:gd name="T40" fmla="*/ 27 w 320"/>
                <a:gd name="T41" fmla="*/ 62 h 417"/>
                <a:gd name="T42" fmla="*/ 62 w 320"/>
                <a:gd name="T43" fmla="*/ 27 h 417"/>
                <a:gd name="T44" fmla="*/ 98 w 320"/>
                <a:gd name="T45" fmla="*/ 62 h 417"/>
                <a:gd name="T46" fmla="*/ 62 w 320"/>
                <a:gd name="T47" fmla="*/ 88 h 417"/>
                <a:gd name="T48" fmla="*/ 284 w 320"/>
                <a:gd name="T49" fmla="*/ 301 h 417"/>
                <a:gd name="T50" fmla="*/ 284 w 320"/>
                <a:gd name="T51" fmla="*/ 301 h 417"/>
                <a:gd name="T52" fmla="*/ 284 w 320"/>
                <a:gd name="T53" fmla="*/ 115 h 417"/>
                <a:gd name="T54" fmla="*/ 319 w 320"/>
                <a:gd name="T55" fmla="*/ 62 h 417"/>
                <a:gd name="T56" fmla="*/ 257 w 320"/>
                <a:gd name="T57" fmla="*/ 0 h 417"/>
                <a:gd name="T58" fmla="*/ 195 w 320"/>
                <a:gd name="T59" fmla="*/ 62 h 417"/>
                <a:gd name="T60" fmla="*/ 239 w 320"/>
                <a:gd name="T61" fmla="*/ 115 h 417"/>
                <a:gd name="T62" fmla="*/ 239 w 320"/>
                <a:gd name="T63" fmla="*/ 301 h 417"/>
                <a:gd name="T64" fmla="*/ 195 w 320"/>
                <a:gd name="T65" fmla="*/ 354 h 417"/>
                <a:gd name="T66" fmla="*/ 257 w 320"/>
                <a:gd name="T67" fmla="*/ 416 h 417"/>
                <a:gd name="T68" fmla="*/ 319 w 320"/>
                <a:gd name="T69" fmla="*/ 354 h 417"/>
                <a:gd name="T70" fmla="*/ 284 w 320"/>
                <a:gd name="T71" fmla="*/ 301 h 417"/>
                <a:gd name="T72" fmla="*/ 221 w 320"/>
                <a:gd name="T73" fmla="*/ 62 h 417"/>
                <a:gd name="T74" fmla="*/ 221 w 320"/>
                <a:gd name="T75" fmla="*/ 62 h 417"/>
                <a:gd name="T76" fmla="*/ 257 w 320"/>
                <a:gd name="T77" fmla="*/ 27 h 417"/>
                <a:gd name="T78" fmla="*/ 292 w 320"/>
                <a:gd name="T79" fmla="*/ 62 h 417"/>
                <a:gd name="T80" fmla="*/ 257 w 320"/>
                <a:gd name="T81" fmla="*/ 88 h 417"/>
                <a:gd name="T82" fmla="*/ 221 w 320"/>
                <a:gd name="T83" fmla="*/ 62 h 417"/>
                <a:gd name="T84" fmla="*/ 257 w 320"/>
                <a:gd name="T85" fmla="*/ 390 h 417"/>
                <a:gd name="T86" fmla="*/ 257 w 320"/>
                <a:gd name="T87" fmla="*/ 390 h 417"/>
                <a:gd name="T88" fmla="*/ 221 w 320"/>
                <a:gd name="T89" fmla="*/ 354 h 417"/>
                <a:gd name="T90" fmla="*/ 257 w 320"/>
                <a:gd name="T91" fmla="*/ 319 h 417"/>
                <a:gd name="T92" fmla="*/ 292 w 320"/>
                <a:gd name="T93" fmla="*/ 354 h 417"/>
                <a:gd name="T94" fmla="*/ 257 w 320"/>
                <a:gd name="T95" fmla="*/ 39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417">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644" dirty="0">
                <a:latin typeface="Lato Light"/>
              </a:endParaRPr>
            </a:p>
          </p:txBody>
        </p:sp>
      </p:grpSp>
      <p:grpSp>
        <p:nvGrpSpPr>
          <p:cNvPr id="18" name="Group 33"/>
          <p:cNvGrpSpPr/>
          <p:nvPr/>
        </p:nvGrpSpPr>
        <p:grpSpPr>
          <a:xfrm>
            <a:off x="524955" y="4321398"/>
            <a:ext cx="420357" cy="419821"/>
            <a:chOff x="99343" y="1929059"/>
            <a:chExt cx="420357" cy="419821"/>
          </a:xfrm>
        </p:grpSpPr>
        <p:sp>
          <p:nvSpPr>
            <p:cNvPr id="19" name="Oval 18"/>
            <p:cNvSpPr/>
            <p:nvPr/>
          </p:nvSpPr>
          <p:spPr bwMode="auto">
            <a:xfrm>
              <a:off x="99343" y="1929059"/>
              <a:ext cx="420357" cy="41982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95395">
                <a:defRPr/>
              </a:pPr>
              <a:endParaRPr lang="en-US" sz="644" dirty="0">
                <a:latin typeface="Lato Light"/>
              </a:endParaRPr>
            </a:p>
          </p:txBody>
        </p:sp>
        <p:sp>
          <p:nvSpPr>
            <p:cNvPr id="20" name="Freeform 36"/>
            <p:cNvSpPr>
              <a:spLocks noChangeArrowheads="1"/>
            </p:cNvSpPr>
            <p:nvPr/>
          </p:nvSpPr>
          <p:spPr bwMode="auto">
            <a:xfrm>
              <a:off x="237048" y="2034514"/>
              <a:ext cx="149869" cy="194734"/>
            </a:xfrm>
            <a:custGeom>
              <a:avLst/>
              <a:gdLst>
                <a:gd name="T0" fmla="*/ 115 w 320"/>
                <a:gd name="T1" fmla="*/ 62 h 417"/>
                <a:gd name="T2" fmla="*/ 115 w 320"/>
                <a:gd name="T3" fmla="*/ 62 h 417"/>
                <a:gd name="T4" fmla="*/ 62 w 320"/>
                <a:gd name="T5" fmla="*/ 0 h 417"/>
                <a:gd name="T6" fmla="*/ 0 w 320"/>
                <a:gd name="T7" fmla="*/ 62 h 417"/>
                <a:gd name="T8" fmla="*/ 36 w 320"/>
                <a:gd name="T9" fmla="*/ 115 h 417"/>
                <a:gd name="T10" fmla="*/ 36 w 320"/>
                <a:gd name="T11" fmla="*/ 301 h 417"/>
                <a:gd name="T12" fmla="*/ 0 w 320"/>
                <a:gd name="T13" fmla="*/ 354 h 417"/>
                <a:gd name="T14" fmla="*/ 62 w 320"/>
                <a:gd name="T15" fmla="*/ 416 h 417"/>
                <a:gd name="T16" fmla="*/ 115 w 320"/>
                <a:gd name="T17" fmla="*/ 354 h 417"/>
                <a:gd name="T18" fmla="*/ 80 w 320"/>
                <a:gd name="T19" fmla="*/ 301 h 417"/>
                <a:gd name="T20" fmla="*/ 80 w 320"/>
                <a:gd name="T21" fmla="*/ 115 h 417"/>
                <a:gd name="T22" fmla="*/ 115 w 320"/>
                <a:gd name="T23" fmla="*/ 62 h 417"/>
                <a:gd name="T24" fmla="*/ 98 w 320"/>
                <a:gd name="T25" fmla="*/ 354 h 417"/>
                <a:gd name="T26" fmla="*/ 98 w 320"/>
                <a:gd name="T27" fmla="*/ 354 h 417"/>
                <a:gd name="T28" fmla="*/ 62 w 320"/>
                <a:gd name="T29" fmla="*/ 390 h 417"/>
                <a:gd name="T30" fmla="*/ 27 w 320"/>
                <a:gd name="T31" fmla="*/ 354 h 417"/>
                <a:gd name="T32" fmla="*/ 62 w 320"/>
                <a:gd name="T33" fmla="*/ 319 h 417"/>
                <a:gd name="T34" fmla="*/ 98 w 320"/>
                <a:gd name="T35" fmla="*/ 354 h 417"/>
                <a:gd name="T36" fmla="*/ 62 w 320"/>
                <a:gd name="T37" fmla="*/ 88 h 417"/>
                <a:gd name="T38" fmla="*/ 62 w 320"/>
                <a:gd name="T39" fmla="*/ 88 h 417"/>
                <a:gd name="T40" fmla="*/ 27 w 320"/>
                <a:gd name="T41" fmla="*/ 62 h 417"/>
                <a:gd name="T42" fmla="*/ 62 w 320"/>
                <a:gd name="T43" fmla="*/ 27 h 417"/>
                <a:gd name="T44" fmla="*/ 98 w 320"/>
                <a:gd name="T45" fmla="*/ 62 h 417"/>
                <a:gd name="T46" fmla="*/ 62 w 320"/>
                <a:gd name="T47" fmla="*/ 88 h 417"/>
                <a:gd name="T48" fmla="*/ 284 w 320"/>
                <a:gd name="T49" fmla="*/ 301 h 417"/>
                <a:gd name="T50" fmla="*/ 284 w 320"/>
                <a:gd name="T51" fmla="*/ 301 h 417"/>
                <a:gd name="T52" fmla="*/ 284 w 320"/>
                <a:gd name="T53" fmla="*/ 115 h 417"/>
                <a:gd name="T54" fmla="*/ 319 w 320"/>
                <a:gd name="T55" fmla="*/ 62 h 417"/>
                <a:gd name="T56" fmla="*/ 257 w 320"/>
                <a:gd name="T57" fmla="*/ 0 h 417"/>
                <a:gd name="T58" fmla="*/ 195 w 320"/>
                <a:gd name="T59" fmla="*/ 62 h 417"/>
                <a:gd name="T60" fmla="*/ 239 w 320"/>
                <a:gd name="T61" fmla="*/ 115 h 417"/>
                <a:gd name="T62" fmla="*/ 239 w 320"/>
                <a:gd name="T63" fmla="*/ 301 h 417"/>
                <a:gd name="T64" fmla="*/ 195 w 320"/>
                <a:gd name="T65" fmla="*/ 354 h 417"/>
                <a:gd name="T66" fmla="*/ 257 w 320"/>
                <a:gd name="T67" fmla="*/ 416 h 417"/>
                <a:gd name="T68" fmla="*/ 319 w 320"/>
                <a:gd name="T69" fmla="*/ 354 h 417"/>
                <a:gd name="T70" fmla="*/ 284 w 320"/>
                <a:gd name="T71" fmla="*/ 301 h 417"/>
                <a:gd name="T72" fmla="*/ 221 w 320"/>
                <a:gd name="T73" fmla="*/ 62 h 417"/>
                <a:gd name="T74" fmla="*/ 221 w 320"/>
                <a:gd name="T75" fmla="*/ 62 h 417"/>
                <a:gd name="T76" fmla="*/ 257 w 320"/>
                <a:gd name="T77" fmla="*/ 27 h 417"/>
                <a:gd name="T78" fmla="*/ 292 w 320"/>
                <a:gd name="T79" fmla="*/ 62 h 417"/>
                <a:gd name="T80" fmla="*/ 257 w 320"/>
                <a:gd name="T81" fmla="*/ 88 h 417"/>
                <a:gd name="T82" fmla="*/ 221 w 320"/>
                <a:gd name="T83" fmla="*/ 62 h 417"/>
                <a:gd name="T84" fmla="*/ 257 w 320"/>
                <a:gd name="T85" fmla="*/ 390 h 417"/>
                <a:gd name="T86" fmla="*/ 257 w 320"/>
                <a:gd name="T87" fmla="*/ 390 h 417"/>
                <a:gd name="T88" fmla="*/ 221 w 320"/>
                <a:gd name="T89" fmla="*/ 354 h 417"/>
                <a:gd name="T90" fmla="*/ 257 w 320"/>
                <a:gd name="T91" fmla="*/ 319 h 417"/>
                <a:gd name="T92" fmla="*/ 292 w 320"/>
                <a:gd name="T93" fmla="*/ 354 h 417"/>
                <a:gd name="T94" fmla="*/ 257 w 320"/>
                <a:gd name="T95" fmla="*/ 39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417">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644" dirty="0">
                <a:latin typeface="Lato Light"/>
              </a:endParaRPr>
            </a:p>
          </p:txBody>
        </p:sp>
      </p:grpSp>
      <p:pic>
        <p:nvPicPr>
          <p:cNvPr id="21" name="Picture 1"/>
          <p:cNvPicPr>
            <a:picLocks noChangeAspect="1" noChangeArrowheads="1"/>
          </p:cNvPicPr>
          <p:nvPr/>
        </p:nvPicPr>
        <p:blipFill>
          <a:blip r:embed="rId2" cstate="print"/>
          <a:srcRect/>
          <a:stretch>
            <a:fillRect/>
          </a:stretch>
        </p:blipFill>
        <p:spPr bwMode="auto">
          <a:xfrm>
            <a:off x="3473188" y="859810"/>
            <a:ext cx="6432811" cy="5213444"/>
          </a:xfrm>
          <a:prstGeom prst="rect">
            <a:avLst/>
          </a:prstGeom>
          <a:noFill/>
          <a:ln w="9525">
            <a:noFill/>
            <a:miter lim="800000"/>
            <a:headEnd/>
            <a:tailEnd/>
          </a:ln>
          <a:effectLst/>
        </p:spPr>
      </p:pic>
    </p:spTree>
    <p:extLst>
      <p:ext uri="{BB962C8B-B14F-4D97-AF65-F5344CB8AC3E}">
        <p14:creationId xmlns:p14="http://schemas.microsoft.com/office/powerpoint/2010/main" xmlns="" val="3004954141"/>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p:cNvSpPr>
            <a:spLocks noGrp="1"/>
          </p:cNvSpPr>
          <p:nvPr>
            <p:ph type="sldNum" sz="quarter" idx="12"/>
          </p:nvPr>
        </p:nvSpPr>
        <p:spPr/>
        <p:txBody>
          <a:bodyPr/>
          <a:lstStyle/>
          <a:p>
            <a:fld id="{205D7B2C-A490-B44A-85E7-3DCE87D4739F}" type="slidenum">
              <a:rPr lang="en-US" smtClean="0"/>
              <a:pPr/>
              <a:t>22</a:t>
            </a:fld>
            <a:endParaRPr lang="en-US" dirty="0"/>
          </a:p>
        </p:txBody>
      </p:sp>
      <p:pic>
        <p:nvPicPr>
          <p:cNvPr id="18" name="Picture 17"/>
          <p:cNvPicPr>
            <a:picLocks noChangeAspect="1"/>
          </p:cNvPicPr>
          <p:nvPr/>
        </p:nvPicPr>
        <p:blipFill>
          <a:blip r:embed="rId2" cstate="print"/>
          <a:stretch>
            <a:fillRect/>
          </a:stretch>
        </p:blipFill>
        <p:spPr>
          <a:xfrm>
            <a:off x="0" y="946526"/>
            <a:ext cx="9906000" cy="5378694"/>
          </a:xfrm>
          <a:prstGeom prst="rect">
            <a:avLst/>
          </a:prstGeom>
        </p:spPr>
      </p:pic>
      <p:sp>
        <p:nvSpPr>
          <p:cNvPr id="22" name="Title 2">
            <a:extLst>
              <a:ext uri="{FF2B5EF4-FFF2-40B4-BE49-F238E27FC236}">
                <a16:creationId xmlns:a16="http://schemas.microsoft.com/office/drawing/2014/main" xmlns="" id="{0D900EDB-4A93-492B-8518-732902EE9D6E}"/>
              </a:ext>
            </a:extLst>
          </p:cNvPr>
          <p:cNvSpPr txBox="1">
            <a:spLocks/>
          </p:cNvSpPr>
          <p:nvPr/>
        </p:nvSpPr>
        <p:spPr>
          <a:xfrm>
            <a:off x="0" y="0"/>
            <a:ext cx="9905999" cy="665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Aft>
                <a:spcPts val="800"/>
              </a:spcAft>
            </a:pPr>
            <a:r>
              <a:rPr lang="en-US" altLang="en-US" sz="2000" b="1" noProof="1" smtClean="0">
                <a:solidFill>
                  <a:srgbClr val="FFFF00"/>
                </a:solidFill>
                <a:latin typeface="Century Gothic" panose="020B0502020202020204" pitchFamily="34" charset="0"/>
                <a:ea typeface="+mn-ea"/>
                <a:cs typeface="+mn-cs"/>
              </a:rPr>
              <a:t>PENERBITAN USD3 MILIAR SUKUK GLOBAL 2023 DAN 2028 </a:t>
            </a:r>
          </a:p>
          <a:p>
            <a:pPr>
              <a:lnSpc>
                <a:spcPct val="90000"/>
              </a:lnSpc>
              <a:spcAft>
                <a:spcPts val="800"/>
              </a:spcAft>
            </a:pPr>
            <a:r>
              <a:rPr lang="en-US" altLang="en-US" sz="1600" noProof="1" smtClean="0">
                <a:solidFill>
                  <a:prstClr val="white"/>
                </a:solidFill>
                <a:latin typeface="Century Gothic" panose="020B0502020202020204" pitchFamily="34" charset="0"/>
                <a:ea typeface="+mn-ea"/>
                <a:cs typeface="+mn-cs"/>
              </a:rPr>
              <a:t>(Setelmen 1 Maret 2018)</a:t>
            </a:r>
          </a:p>
        </p:txBody>
      </p:sp>
    </p:spTree>
    <p:extLst>
      <p:ext uri="{BB962C8B-B14F-4D97-AF65-F5344CB8AC3E}">
        <p14:creationId xmlns:p14="http://schemas.microsoft.com/office/powerpoint/2010/main" xmlns="" val="3004954141"/>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p:cNvSpPr>
            <a:spLocks noGrp="1"/>
          </p:cNvSpPr>
          <p:nvPr>
            <p:ph type="sldNum" sz="quarter" idx="12"/>
          </p:nvPr>
        </p:nvSpPr>
        <p:spPr/>
        <p:txBody>
          <a:bodyPr/>
          <a:lstStyle/>
          <a:p>
            <a:fld id="{205D7B2C-A490-B44A-85E7-3DCE87D4739F}" type="slidenum">
              <a:rPr lang="en-US" smtClean="0"/>
              <a:pPr/>
              <a:t>23</a:t>
            </a:fld>
            <a:endParaRPr lang="en-US" dirty="0"/>
          </a:p>
        </p:txBody>
      </p:sp>
      <p:sp>
        <p:nvSpPr>
          <p:cNvPr id="22" name="Title 2">
            <a:extLst>
              <a:ext uri="{FF2B5EF4-FFF2-40B4-BE49-F238E27FC236}">
                <a16:creationId xmlns:a16="http://schemas.microsoft.com/office/drawing/2014/main" xmlns="" id="{0D900EDB-4A93-492B-8518-732902EE9D6E}"/>
              </a:ext>
            </a:extLst>
          </p:cNvPr>
          <p:cNvSpPr txBox="1">
            <a:spLocks/>
          </p:cNvSpPr>
          <p:nvPr/>
        </p:nvSpPr>
        <p:spPr>
          <a:xfrm>
            <a:off x="0" y="0"/>
            <a:ext cx="9905999" cy="665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ES" altLang="en-US" sz="2000" b="1" noProof="1" smtClean="0">
                <a:solidFill>
                  <a:srgbClr val="FFFF00"/>
                </a:solidFill>
                <a:latin typeface="Century Gothic" panose="020B0502020202020204" pitchFamily="34" charset="0"/>
              </a:rPr>
              <a:t>SUKUK NEGARA RITEL UNTUK INVESTOR INDIVIDU WNI</a:t>
            </a:r>
          </a:p>
          <a:p>
            <a:pPr lvl="0">
              <a:spcBef>
                <a:spcPts val="0"/>
              </a:spcBef>
              <a:spcAft>
                <a:spcPts val="800"/>
              </a:spcAft>
            </a:pPr>
            <a:r>
              <a:rPr lang="en-US" alt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Sebagai</a:t>
            </a:r>
            <a:r>
              <a:rPr lang="en-US" alt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alt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sarana</a:t>
            </a:r>
            <a:r>
              <a:rPr lang="en-US" alt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alt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edukasi</a:t>
            </a:r>
            <a:r>
              <a:rPr lang="en-US" alt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alt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dan</a:t>
            </a:r>
            <a:r>
              <a:rPr lang="en-US" alt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alt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inklusi</a:t>
            </a:r>
            <a:r>
              <a:rPr lang="en-US" alt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alt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keuangan</a:t>
            </a:r>
            <a:r>
              <a:rPr lang="en-US" alt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(financial inclusion) yang </a:t>
            </a:r>
            <a:r>
              <a:rPr lang="en-US" alt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efektif</a:t>
            </a:r>
            <a:r>
              <a:rPr lang="en-US" alt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a:t>
            </a:r>
            <a:endParaRPr lang="en-US" altLang="en-US" sz="1400" dirty="0">
              <a:solidFill>
                <a:prstClr val="white"/>
              </a:solidFill>
              <a:latin typeface="Century Gothic" panose="020B0502020202020204" pitchFamily="34" charset="0"/>
              <a:ea typeface="Yu Mincho" panose="02020400000000000000" pitchFamily="18" charset="-128"/>
              <a:cs typeface="Arial" panose="020B0604020202020204" pitchFamily="34" charset="0"/>
            </a:endParaRPr>
          </a:p>
        </p:txBody>
      </p:sp>
      <p:grpSp>
        <p:nvGrpSpPr>
          <p:cNvPr id="6" name="Group 1"/>
          <p:cNvGrpSpPr/>
          <p:nvPr/>
        </p:nvGrpSpPr>
        <p:grpSpPr>
          <a:xfrm>
            <a:off x="103648" y="1402628"/>
            <a:ext cx="9662145" cy="4845155"/>
            <a:chOff x="253098" y="1568188"/>
            <a:chExt cx="10708812" cy="5084272"/>
          </a:xfrm>
        </p:grpSpPr>
        <p:grpSp>
          <p:nvGrpSpPr>
            <p:cNvPr id="7" name="Group 10"/>
            <p:cNvGrpSpPr/>
            <p:nvPr/>
          </p:nvGrpSpPr>
          <p:grpSpPr>
            <a:xfrm>
              <a:off x="5444584" y="1744914"/>
              <a:ext cx="2291238" cy="570164"/>
              <a:chOff x="2515434" y="3982888"/>
              <a:chExt cx="6784806" cy="1656075"/>
            </a:xfrm>
            <a:solidFill>
              <a:schemeClr val="accent5"/>
            </a:solidFill>
          </p:grpSpPr>
          <p:grpSp>
            <p:nvGrpSpPr>
              <p:cNvPr id="52" name="Group 11"/>
              <p:cNvGrpSpPr/>
              <p:nvPr/>
            </p:nvGrpSpPr>
            <p:grpSpPr>
              <a:xfrm>
                <a:off x="2515434" y="4050616"/>
                <a:ext cx="607828" cy="1588347"/>
                <a:chOff x="1006475" y="1212850"/>
                <a:chExt cx="585788" cy="1530350"/>
              </a:xfrm>
              <a:grpFill/>
            </p:grpSpPr>
            <p:sp>
              <p:nvSpPr>
                <p:cNvPr id="80"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sp>
              <p:nvSpPr>
                <p:cNvPr id="81"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grpSp>
          <p:grpSp>
            <p:nvGrpSpPr>
              <p:cNvPr id="53" name="Group 12"/>
              <p:cNvGrpSpPr/>
              <p:nvPr/>
            </p:nvGrpSpPr>
            <p:grpSpPr>
              <a:xfrm>
                <a:off x="3186625" y="4050616"/>
                <a:ext cx="607828" cy="1588347"/>
                <a:chOff x="1006475" y="1212850"/>
                <a:chExt cx="585788" cy="1530350"/>
              </a:xfrm>
              <a:grpFill/>
            </p:grpSpPr>
            <p:sp>
              <p:nvSpPr>
                <p:cNvPr id="78"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sp>
              <p:nvSpPr>
                <p:cNvPr id="79"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grpSp>
          <p:grpSp>
            <p:nvGrpSpPr>
              <p:cNvPr id="54" name="Group 14"/>
              <p:cNvGrpSpPr/>
              <p:nvPr/>
            </p:nvGrpSpPr>
            <p:grpSpPr>
              <a:xfrm>
                <a:off x="3885190" y="4050616"/>
                <a:ext cx="607828" cy="1588347"/>
                <a:chOff x="1006475" y="1212850"/>
                <a:chExt cx="585788" cy="1530350"/>
              </a:xfrm>
              <a:grpFill/>
            </p:grpSpPr>
            <p:sp>
              <p:nvSpPr>
                <p:cNvPr id="76"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sp>
              <p:nvSpPr>
                <p:cNvPr id="77"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grpSp>
          <p:grpSp>
            <p:nvGrpSpPr>
              <p:cNvPr id="55" name="Group 16"/>
              <p:cNvGrpSpPr/>
              <p:nvPr/>
            </p:nvGrpSpPr>
            <p:grpSpPr>
              <a:xfrm>
                <a:off x="4576255" y="4050616"/>
                <a:ext cx="607828" cy="1588347"/>
                <a:chOff x="1006475" y="1212850"/>
                <a:chExt cx="585788" cy="1530350"/>
              </a:xfrm>
              <a:grpFill/>
            </p:grpSpPr>
            <p:sp>
              <p:nvSpPr>
                <p:cNvPr id="74"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sp>
              <p:nvSpPr>
                <p:cNvPr id="75"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grpSp>
          <p:grpSp>
            <p:nvGrpSpPr>
              <p:cNvPr id="56" name="Group 17"/>
              <p:cNvGrpSpPr/>
              <p:nvPr/>
            </p:nvGrpSpPr>
            <p:grpSpPr>
              <a:xfrm>
                <a:off x="5265539" y="4016752"/>
                <a:ext cx="607828" cy="1588347"/>
                <a:chOff x="1006475" y="1212850"/>
                <a:chExt cx="585788" cy="1530350"/>
              </a:xfrm>
              <a:grpFill/>
            </p:grpSpPr>
            <p:sp>
              <p:nvSpPr>
                <p:cNvPr id="72"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sp>
              <p:nvSpPr>
                <p:cNvPr id="73"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grpSp>
          <p:grpSp>
            <p:nvGrpSpPr>
              <p:cNvPr id="57" name="Group 18"/>
              <p:cNvGrpSpPr/>
              <p:nvPr/>
            </p:nvGrpSpPr>
            <p:grpSpPr>
              <a:xfrm>
                <a:off x="5942296" y="4016751"/>
                <a:ext cx="607828" cy="1588349"/>
                <a:chOff x="2036726" y="1422731"/>
                <a:chExt cx="227995" cy="595631"/>
              </a:xfrm>
              <a:grpFill/>
            </p:grpSpPr>
            <p:sp>
              <p:nvSpPr>
                <p:cNvPr id="70" name="Freeform 1"/>
                <p:cNvSpPr>
                  <a:spLocks noChangeArrowheads="1"/>
                </p:cNvSpPr>
                <p:nvPr/>
              </p:nvSpPr>
              <p:spPr bwMode="auto">
                <a:xfrm>
                  <a:off x="2036726" y="1540746"/>
                  <a:ext cx="227995" cy="477616"/>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p:spPr>
              <p:txBody>
                <a:bodyPr wrap="none" lIns="37149" tIns="18574" rIns="37149" bIns="18574" anchor="ctr"/>
                <a:lstStyle/>
                <a:p>
                  <a:endParaRPr lang="en-US" sz="500" dirty="0">
                    <a:latin typeface="Lato Light"/>
                  </a:endParaRPr>
                </a:p>
              </p:txBody>
            </p:sp>
            <p:sp>
              <p:nvSpPr>
                <p:cNvPr id="71" name="Freeform 2"/>
                <p:cNvSpPr>
                  <a:spLocks noChangeArrowheads="1"/>
                </p:cNvSpPr>
                <p:nvPr/>
              </p:nvSpPr>
              <p:spPr bwMode="auto">
                <a:xfrm>
                  <a:off x="2106538" y="1422731"/>
                  <a:ext cx="87738" cy="87738"/>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p:spPr>
              <p:txBody>
                <a:bodyPr wrap="none" lIns="37149" tIns="18574" rIns="37149" bIns="18574" anchor="ctr"/>
                <a:lstStyle/>
                <a:p>
                  <a:endParaRPr lang="en-US" sz="500" dirty="0">
                    <a:latin typeface="Lato Light"/>
                  </a:endParaRPr>
                </a:p>
              </p:txBody>
            </p:sp>
          </p:grpSp>
          <p:grpSp>
            <p:nvGrpSpPr>
              <p:cNvPr id="58" name="Group 19"/>
              <p:cNvGrpSpPr/>
              <p:nvPr/>
            </p:nvGrpSpPr>
            <p:grpSpPr>
              <a:xfrm>
                <a:off x="6613487" y="4016751"/>
                <a:ext cx="607828" cy="1588349"/>
                <a:chOff x="2288488" y="1422731"/>
                <a:chExt cx="227995" cy="595631"/>
              </a:xfrm>
              <a:grpFill/>
            </p:grpSpPr>
            <p:sp>
              <p:nvSpPr>
                <p:cNvPr id="68" name="Freeform 1"/>
                <p:cNvSpPr>
                  <a:spLocks noChangeArrowheads="1"/>
                </p:cNvSpPr>
                <p:nvPr/>
              </p:nvSpPr>
              <p:spPr bwMode="auto">
                <a:xfrm>
                  <a:off x="2288488" y="1540746"/>
                  <a:ext cx="227995" cy="477616"/>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p:spPr>
              <p:txBody>
                <a:bodyPr wrap="none" lIns="37149" tIns="18574" rIns="37149" bIns="18574" anchor="ctr"/>
                <a:lstStyle/>
                <a:p>
                  <a:endParaRPr lang="en-US" sz="500" dirty="0">
                    <a:latin typeface="Lato Light"/>
                  </a:endParaRPr>
                </a:p>
              </p:txBody>
            </p:sp>
            <p:sp>
              <p:nvSpPr>
                <p:cNvPr id="69" name="Freeform 2"/>
                <p:cNvSpPr>
                  <a:spLocks noChangeArrowheads="1"/>
                </p:cNvSpPr>
                <p:nvPr/>
              </p:nvSpPr>
              <p:spPr bwMode="auto">
                <a:xfrm>
                  <a:off x="2358300" y="1422731"/>
                  <a:ext cx="87738" cy="87738"/>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p:spPr>
              <p:txBody>
                <a:bodyPr wrap="none" lIns="37149" tIns="18574" rIns="37149" bIns="18574" anchor="ctr"/>
                <a:lstStyle/>
                <a:p>
                  <a:endParaRPr lang="en-US" sz="500" dirty="0">
                    <a:latin typeface="Lato Light"/>
                  </a:endParaRPr>
                </a:p>
              </p:txBody>
            </p:sp>
          </p:grpSp>
          <p:grpSp>
            <p:nvGrpSpPr>
              <p:cNvPr id="59" name="Group 20"/>
              <p:cNvGrpSpPr/>
              <p:nvPr/>
            </p:nvGrpSpPr>
            <p:grpSpPr>
              <a:xfrm>
                <a:off x="7312052" y="4016752"/>
                <a:ext cx="607828" cy="1588347"/>
                <a:chOff x="1006475" y="1212850"/>
                <a:chExt cx="585788" cy="1530350"/>
              </a:xfrm>
              <a:grpFill/>
            </p:grpSpPr>
            <p:sp>
              <p:nvSpPr>
                <p:cNvPr id="66"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solidFill>
                  <a:schemeClr val="bg1">
                    <a:lumMod val="8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sp>
              <p:nvSpPr>
                <p:cNvPr id="67"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solidFill>
                  <a:schemeClr val="bg1">
                    <a:lumMod val="8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grpSp>
          <p:grpSp>
            <p:nvGrpSpPr>
              <p:cNvPr id="60" name="Group 21"/>
              <p:cNvGrpSpPr/>
              <p:nvPr/>
            </p:nvGrpSpPr>
            <p:grpSpPr>
              <a:xfrm>
                <a:off x="8003112" y="4016752"/>
                <a:ext cx="607828" cy="1588347"/>
                <a:chOff x="1006475" y="1212850"/>
                <a:chExt cx="585788" cy="1530350"/>
              </a:xfrm>
              <a:grpFill/>
            </p:grpSpPr>
            <p:sp>
              <p:nvSpPr>
                <p:cNvPr id="64"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solidFill>
                  <a:schemeClr val="bg1">
                    <a:lumMod val="8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sp>
              <p:nvSpPr>
                <p:cNvPr id="65"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solidFill>
                  <a:schemeClr val="bg1">
                    <a:lumMod val="8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grpSp>
          <p:grpSp>
            <p:nvGrpSpPr>
              <p:cNvPr id="61" name="Group 23"/>
              <p:cNvGrpSpPr/>
              <p:nvPr/>
            </p:nvGrpSpPr>
            <p:grpSpPr>
              <a:xfrm>
                <a:off x="8692412" y="3982888"/>
                <a:ext cx="607828" cy="1588347"/>
                <a:chOff x="1006475" y="1212850"/>
                <a:chExt cx="585788" cy="1530350"/>
              </a:xfrm>
              <a:grpFill/>
            </p:grpSpPr>
            <p:sp>
              <p:nvSpPr>
                <p:cNvPr id="62" name="Freeform 1"/>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solidFill>
                  <a:schemeClr val="bg1">
                    <a:lumMod val="8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sp>
              <p:nvSpPr>
                <p:cNvPr id="63" name="Freeform 2"/>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solidFill>
                  <a:schemeClr val="bg1">
                    <a:lumMod val="8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00" dirty="0">
                    <a:latin typeface="Lato Light"/>
                  </a:endParaRPr>
                </a:p>
              </p:txBody>
            </p:sp>
          </p:grpSp>
        </p:grpSp>
        <p:grpSp>
          <p:nvGrpSpPr>
            <p:cNvPr id="8" name="Group 44"/>
            <p:cNvGrpSpPr/>
            <p:nvPr/>
          </p:nvGrpSpPr>
          <p:grpSpPr>
            <a:xfrm>
              <a:off x="7895976" y="1652884"/>
              <a:ext cx="2731432" cy="895554"/>
              <a:chOff x="15192526" y="3880610"/>
              <a:chExt cx="8088301" cy="2601190"/>
            </a:xfrm>
          </p:grpSpPr>
          <p:sp>
            <p:nvSpPr>
              <p:cNvPr id="50" name="TextBox 49"/>
              <p:cNvSpPr txBox="1"/>
              <p:nvPr/>
            </p:nvSpPr>
            <p:spPr>
              <a:xfrm>
                <a:off x="15192526" y="3880610"/>
                <a:ext cx="8088301" cy="979130"/>
              </a:xfrm>
              <a:prstGeom prst="rect">
                <a:avLst/>
              </a:prstGeom>
              <a:noFill/>
            </p:spPr>
            <p:txBody>
              <a:bodyPr wrap="none" lIns="74299" tIns="37150" rIns="74299" bIns="37150" rtlCol="0">
                <a:spAutoFit/>
              </a:bodyPr>
              <a:lstStyle/>
              <a:p>
                <a:r>
                  <a:rPr lang="en-US" sz="1600" dirty="0">
                    <a:solidFill>
                      <a:schemeClr val="tx2"/>
                    </a:solidFill>
                    <a:latin typeface="Lato Regular"/>
                    <a:cs typeface="Lato Regular"/>
                  </a:rPr>
                  <a:t>Total Investor </a:t>
                </a:r>
                <a:r>
                  <a:rPr lang="en-US" sz="1600" dirty="0" err="1">
                    <a:solidFill>
                      <a:schemeClr val="tx2"/>
                    </a:solidFill>
                    <a:latin typeface="Lato Regular"/>
                    <a:cs typeface="Lato Regular"/>
                  </a:rPr>
                  <a:t>Sukuk</a:t>
                </a:r>
                <a:r>
                  <a:rPr lang="en-US" sz="1600" dirty="0">
                    <a:solidFill>
                      <a:schemeClr val="tx2"/>
                    </a:solidFill>
                    <a:latin typeface="Lato Regular"/>
                    <a:cs typeface="Lato Regular"/>
                  </a:rPr>
                  <a:t> </a:t>
                </a:r>
                <a:r>
                  <a:rPr lang="en-US" sz="1600" dirty="0" err="1">
                    <a:solidFill>
                      <a:schemeClr val="tx2"/>
                    </a:solidFill>
                    <a:latin typeface="Lato Regular"/>
                    <a:cs typeface="Lato Regular"/>
                  </a:rPr>
                  <a:t>Ritel</a:t>
                </a:r>
                <a:endParaRPr lang="id-ID" sz="1600" dirty="0">
                  <a:solidFill>
                    <a:schemeClr val="tx2"/>
                  </a:solidFill>
                  <a:latin typeface="Lato Regular"/>
                  <a:cs typeface="Lato Regular"/>
                </a:endParaRPr>
              </a:p>
            </p:txBody>
          </p:sp>
          <p:sp>
            <p:nvSpPr>
              <p:cNvPr id="51" name="TextBox 50"/>
              <p:cNvSpPr txBox="1"/>
              <p:nvPr/>
            </p:nvSpPr>
            <p:spPr>
              <a:xfrm>
                <a:off x="16067677" y="4376982"/>
                <a:ext cx="6579445" cy="2104818"/>
              </a:xfrm>
              <a:prstGeom prst="rect">
                <a:avLst/>
              </a:prstGeom>
              <a:noFill/>
            </p:spPr>
            <p:txBody>
              <a:bodyPr wrap="none" lIns="74299" tIns="37150" rIns="74299" bIns="37150" rtlCol="0">
                <a:spAutoFit/>
              </a:bodyPr>
              <a:lstStyle/>
              <a:p>
                <a:r>
                  <a:rPr lang="en-US" sz="4000" b="1" dirty="0">
                    <a:latin typeface="Lato Light"/>
                  </a:rPr>
                  <a:t>225.442</a:t>
                </a:r>
                <a:endParaRPr lang="id-ID" sz="4000" b="1" dirty="0">
                  <a:latin typeface="Lato Light"/>
                </a:endParaRPr>
              </a:p>
            </p:txBody>
          </p:sp>
        </p:grpSp>
        <p:sp>
          <p:nvSpPr>
            <p:cNvPr id="9" name="TextBox 8"/>
            <p:cNvSpPr txBox="1"/>
            <p:nvPr/>
          </p:nvSpPr>
          <p:spPr>
            <a:xfrm>
              <a:off x="9613490" y="2399056"/>
              <a:ext cx="798791" cy="337101"/>
            </a:xfrm>
            <a:prstGeom prst="rect">
              <a:avLst/>
            </a:prstGeom>
            <a:noFill/>
          </p:spPr>
          <p:txBody>
            <a:bodyPr wrap="none" lIns="74299" tIns="37150" rIns="74299" bIns="37150" rtlCol="0">
              <a:spAutoFit/>
            </a:bodyPr>
            <a:lstStyle/>
            <a:p>
              <a:r>
                <a:rPr lang="en-US" sz="1600" dirty="0">
                  <a:solidFill>
                    <a:schemeClr val="tx2"/>
                  </a:solidFill>
                  <a:latin typeface="Lato Regular"/>
                  <a:cs typeface="Lato Regular"/>
                </a:rPr>
                <a:t>Orang</a:t>
              </a:r>
              <a:endParaRPr lang="id-ID" sz="1600" dirty="0">
                <a:solidFill>
                  <a:schemeClr val="tx2"/>
                </a:solidFill>
                <a:latin typeface="Lato Regular"/>
                <a:cs typeface="Lato Regular"/>
              </a:endParaRPr>
            </a:p>
          </p:txBody>
        </p:sp>
        <p:grpSp>
          <p:nvGrpSpPr>
            <p:cNvPr id="10" name="Group 88"/>
            <p:cNvGrpSpPr/>
            <p:nvPr/>
          </p:nvGrpSpPr>
          <p:grpSpPr>
            <a:xfrm>
              <a:off x="5431243" y="3066013"/>
              <a:ext cx="2836254" cy="867758"/>
              <a:chOff x="15192526" y="3880610"/>
              <a:chExt cx="8398697" cy="2520457"/>
            </a:xfrm>
          </p:grpSpPr>
          <p:sp>
            <p:nvSpPr>
              <p:cNvPr id="48" name="TextBox 47"/>
              <p:cNvSpPr txBox="1"/>
              <p:nvPr/>
            </p:nvSpPr>
            <p:spPr>
              <a:xfrm>
                <a:off x="15192526" y="3880610"/>
                <a:ext cx="8398697" cy="979131"/>
              </a:xfrm>
              <a:prstGeom prst="rect">
                <a:avLst/>
              </a:prstGeom>
              <a:noFill/>
            </p:spPr>
            <p:txBody>
              <a:bodyPr wrap="none" lIns="74299" tIns="37150" rIns="74299" bIns="37150" rtlCol="0">
                <a:spAutoFit/>
              </a:bodyPr>
              <a:lstStyle/>
              <a:p>
                <a:r>
                  <a:rPr lang="en-US" sz="1600" spc="-70" dirty="0" err="1">
                    <a:solidFill>
                      <a:schemeClr val="tx2"/>
                    </a:solidFill>
                    <a:latin typeface="Arial" panose="020B0604020202020204" pitchFamily="34" charset="0"/>
                    <a:cs typeface="Arial" panose="020B0604020202020204" pitchFamily="34" charset="0"/>
                  </a:rPr>
                  <a:t>Dibeli</a:t>
                </a:r>
                <a:r>
                  <a:rPr lang="en-US" sz="1600" spc="-70" dirty="0">
                    <a:solidFill>
                      <a:schemeClr val="tx2"/>
                    </a:solidFill>
                    <a:latin typeface="Arial" panose="020B0604020202020204" pitchFamily="34" charset="0"/>
                    <a:cs typeface="Arial" panose="020B0604020202020204" pitchFamily="34" charset="0"/>
                  </a:rPr>
                  <a:t> </a:t>
                </a:r>
                <a:r>
                  <a:rPr lang="en-US" sz="1600" spc="-70" dirty="0" err="1">
                    <a:solidFill>
                      <a:schemeClr val="tx2"/>
                    </a:solidFill>
                    <a:latin typeface="Arial" panose="020B0604020202020204" pitchFamily="34" charset="0"/>
                    <a:cs typeface="Arial" panose="020B0604020202020204" pitchFamily="34" charset="0"/>
                  </a:rPr>
                  <a:t>oleh</a:t>
                </a:r>
                <a:r>
                  <a:rPr lang="en-US" sz="1600" spc="-70" dirty="0">
                    <a:solidFill>
                      <a:schemeClr val="tx2"/>
                    </a:solidFill>
                    <a:latin typeface="Arial" panose="020B0604020202020204" pitchFamily="34" charset="0"/>
                    <a:cs typeface="Arial" panose="020B0604020202020204" pitchFamily="34" charset="0"/>
                  </a:rPr>
                  <a:t> investor </a:t>
                </a:r>
                <a:r>
                  <a:rPr lang="en-US" sz="1600" spc="-70" dirty="0" err="1">
                    <a:solidFill>
                      <a:schemeClr val="tx2"/>
                    </a:solidFill>
                    <a:latin typeface="Arial" panose="020B0604020202020204" pitchFamily="34" charset="0"/>
                    <a:cs typeface="Arial" panose="020B0604020202020204" pitchFamily="34" charset="0"/>
                  </a:rPr>
                  <a:t>individu</a:t>
                </a:r>
                <a:r>
                  <a:rPr lang="en-US" sz="1600" spc="-70" dirty="0">
                    <a:solidFill>
                      <a:schemeClr val="tx2"/>
                    </a:solidFill>
                    <a:latin typeface="Arial" panose="020B0604020202020204" pitchFamily="34" charset="0"/>
                    <a:cs typeface="Arial" panose="020B0604020202020204" pitchFamily="34" charset="0"/>
                  </a:rPr>
                  <a:t> di</a:t>
                </a:r>
                <a:endParaRPr lang="id-ID" sz="1600" spc="-70" dirty="0">
                  <a:solidFill>
                    <a:schemeClr val="tx2"/>
                  </a:solidFill>
                  <a:latin typeface="Arial" panose="020B0604020202020204" pitchFamily="34" charset="0"/>
                  <a:cs typeface="Arial" panose="020B0604020202020204" pitchFamily="34" charset="0"/>
                </a:endParaRPr>
              </a:p>
            </p:txBody>
          </p:sp>
          <p:sp>
            <p:nvSpPr>
              <p:cNvPr id="49" name="TextBox 48"/>
              <p:cNvSpPr txBox="1"/>
              <p:nvPr/>
            </p:nvSpPr>
            <p:spPr>
              <a:xfrm>
                <a:off x="15259367" y="4296247"/>
                <a:ext cx="7484337" cy="2104820"/>
              </a:xfrm>
              <a:prstGeom prst="rect">
                <a:avLst/>
              </a:prstGeom>
              <a:noFill/>
            </p:spPr>
            <p:txBody>
              <a:bodyPr wrap="none" lIns="74299" tIns="37150" rIns="74299" bIns="37150" rtlCol="0">
                <a:spAutoFit/>
              </a:bodyPr>
              <a:lstStyle/>
              <a:p>
                <a:r>
                  <a:rPr lang="en-US" sz="4000" b="1" dirty="0">
                    <a:solidFill>
                      <a:schemeClr val="accent5">
                        <a:lumMod val="75000"/>
                      </a:schemeClr>
                    </a:solidFill>
                    <a:latin typeface="Lato Light"/>
                  </a:rPr>
                  <a:t>34</a:t>
                </a:r>
                <a:r>
                  <a:rPr lang="en-US" sz="4000" b="1" dirty="0">
                    <a:solidFill>
                      <a:schemeClr val="accent2"/>
                    </a:solidFill>
                    <a:latin typeface="Lato Light"/>
                  </a:rPr>
                  <a:t> </a:t>
                </a:r>
                <a:r>
                  <a:rPr lang="en-US" sz="2800" b="1" dirty="0" err="1">
                    <a:latin typeface="Lato Light"/>
                  </a:rPr>
                  <a:t>Provinsi</a:t>
                </a:r>
                <a:endParaRPr lang="id-ID" sz="4000" b="1" dirty="0">
                  <a:latin typeface="Lato Light"/>
                </a:endParaRPr>
              </a:p>
            </p:txBody>
          </p:sp>
        </p:grpSp>
        <p:sp>
          <p:nvSpPr>
            <p:cNvPr id="11" name="Freeform 118"/>
            <p:cNvSpPr>
              <a:spLocks noChangeArrowheads="1"/>
            </p:cNvSpPr>
            <p:nvPr/>
          </p:nvSpPr>
          <p:spPr bwMode="auto">
            <a:xfrm>
              <a:off x="8542013" y="3232048"/>
              <a:ext cx="1693943" cy="315148"/>
            </a:xfrm>
            <a:custGeom>
              <a:avLst/>
              <a:gdLst>
                <a:gd name="T0" fmla="*/ 0 w 1615"/>
                <a:gd name="T1" fmla="*/ 0 h 311"/>
                <a:gd name="T2" fmla="*/ 1614 w 1615"/>
                <a:gd name="T3" fmla="*/ 0 h 311"/>
                <a:gd name="T4" fmla="*/ 1614 w 1615"/>
                <a:gd name="T5" fmla="*/ 310 h 311"/>
                <a:gd name="T6" fmla="*/ 0 w 1615"/>
                <a:gd name="T7" fmla="*/ 310 h 311"/>
                <a:gd name="T8" fmla="*/ 0 w 1615"/>
                <a:gd name="T9" fmla="*/ 0 h 311"/>
              </a:gdLst>
              <a:ahLst/>
              <a:cxnLst>
                <a:cxn ang="0">
                  <a:pos x="T0" y="T1"/>
                </a:cxn>
                <a:cxn ang="0">
                  <a:pos x="T2" y="T3"/>
                </a:cxn>
                <a:cxn ang="0">
                  <a:pos x="T4" y="T5"/>
                </a:cxn>
                <a:cxn ang="0">
                  <a:pos x="T6" y="T7"/>
                </a:cxn>
                <a:cxn ang="0">
                  <a:pos x="T8" y="T9"/>
                </a:cxn>
              </a:cxnLst>
              <a:rect l="0" t="0" r="r" b="b"/>
              <a:pathLst>
                <a:path w="1615" h="311">
                  <a:moveTo>
                    <a:pt x="0" y="0"/>
                  </a:moveTo>
                  <a:lnTo>
                    <a:pt x="1614" y="0"/>
                  </a:lnTo>
                  <a:lnTo>
                    <a:pt x="1614" y="310"/>
                  </a:lnTo>
                  <a:lnTo>
                    <a:pt x="0" y="310"/>
                  </a:lnTo>
                  <a:lnTo>
                    <a:pt x="0" y="0"/>
                  </a:lnTo>
                </a:path>
              </a:pathLst>
            </a:custGeom>
            <a:solidFill>
              <a:srgbClr val="1EA18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49516" tIns="24758" rIns="49516" bIns="24758" anchor="ctr"/>
            <a:lstStyle/>
            <a:p>
              <a:pPr defTabSz="804511">
                <a:defRPr/>
              </a:pPr>
              <a:endParaRPr lang="en-US" sz="600" kern="0" dirty="0">
                <a:solidFill>
                  <a:srgbClr val="445469"/>
                </a:solidFill>
                <a:latin typeface="Lato Light"/>
              </a:endParaRPr>
            </a:p>
          </p:txBody>
        </p:sp>
        <p:sp>
          <p:nvSpPr>
            <p:cNvPr id="12" name="Freeform 119"/>
            <p:cNvSpPr>
              <a:spLocks noChangeArrowheads="1"/>
            </p:cNvSpPr>
            <p:nvPr/>
          </p:nvSpPr>
          <p:spPr bwMode="auto">
            <a:xfrm>
              <a:off x="8542012" y="3589022"/>
              <a:ext cx="1322597" cy="255792"/>
            </a:xfrm>
            <a:custGeom>
              <a:avLst/>
              <a:gdLst>
                <a:gd name="T0" fmla="*/ 0 w 2218"/>
                <a:gd name="T1" fmla="*/ 0 h 311"/>
                <a:gd name="T2" fmla="*/ 2217 w 2218"/>
                <a:gd name="T3" fmla="*/ 0 h 311"/>
                <a:gd name="T4" fmla="*/ 2217 w 2218"/>
                <a:gd name="T5" fmla="*/ 310 h 311"/>
                <a:gd name="T6" fmla="*/ 0 w 2218"/>
                <a:gd name="T7" fmla="*/ 310 h 311"/>
                <a:gd name="T8" fmla="*/ 0 w 2218"/>
                <a:gd name="T9" fmla="*/ 0 h 311"/>
              </a:gdLst>
              <a:ahLst/>
              <a:cxnLst>
                <a:cxn ang="0">
                  <a:pos x="T0" y="T1"/>
                </a:cxn>
                <a:cxn ang="0">
                  <a:pos x="T2" y="T3"/>
                </a:cxn>
                <a:cxn ang="0">
                  <a:pos x="T4" y="T5"/>
                </a:cxn>
                <a:cxn ang="0">
                  <a:pos x="T6" y="T7"/>
                </a:cxn>
                <a:cxn ang="0">
                  <a:pos x="T8" y="T9"/>
                </a:cxn>
              </a:cxnLst>
              <a:rect l="0" t="0" r="r" b="b"/>
              <a:pathLst>
                <a:path w="2218" h="311">
                  <a:moveTo>
                    <a:pt x="0" y="0"/>
                  </a:moveTo>
                  <a:lnTo>
                    <a:pt x="2217" y="0"/>
                  </a:lnTo>
                  <a:lnTo>
                    <a:pt x="2217" y="310"/>
                  </a:lnTo>
                  <a:lnTo>
                    <a:pt x="0" y="310"/>
                  </a:lnTo>
                  <a:lnTo>
                    <a:pt x="0" y="0"/>
                  </a:lnTo>
                </a:path>
              </a:pathLst>
            </a:custGeom>
            <a:solidFill>
              <a:srgbClr val="9BBB5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49516" tIns="24758" rIns="49516" bIns="24758" anchor="ctr"/>
            <a:lstStyle/>
            <a:p>
              <a:pPr defTabSz="804511">
                <a:defRPr/>
              </a:pPr>
              <a:endParaRPr lang="en-US" sz="600" kern="0" dirty="0">
                <a:solidFill>
                  <a:srgbClr val="445469"/>
                </a:solidFill>
                <a:latin typeface="Lato Light"/>
              </a:endParaRPr>
            </a:p>
          </p:txBody>
        </p:sp>
        <p:sp>
          <p:nvSpPr>
            <p:cNvPr id="13" name="Freeform 120"/>
            <p:cNvSpPr>
              <a:spLocks noChangeArrowheads="1"/>
            </p:cNvSpPr>
            <p:nvPr/>
          </p:nvSpPr>
          <p:spPr bwMode="auto">
            <a:xfrm>
              <a:off x="8542012" y="3908453"/>
              <a:ext cx="861662" cy="231990"/>
            </a:xfrm>
            <a:custGeom>
              <a:avLst/>
              <a:gdLst>
                <a:gd name="T0" fmla="*/ 0 w 1148"/>
                <a:gd name="T1" fmla="*/ 0 h 310"/>
                <a:gd name="T2" fmla="*/ 1147 w 1148"/>
                <a:gd name="T3" fmla="*/ 0 h 310"/>
                <a:gd name="T4" fmla="*/ 1147 w 1148"/>
                <a:gd name="T5" fmla="*/ 309 h 310"/>
                <a:gd name="T6" fmla="*/ 0 w 1148"/>
                <a:gd name="T7" fmla="*/ 309 h 310"/>
                <a:gd name="T8" fmla="*/ 0 w 1148"/>
                <a:gd name="T9" fmla="*/ 0 h 310"/>
              </a:gdLst>
              <a:ahLst/>
              <a:cxnLst>
                <a:cxn ang="0">
                  <a:pos x="T0" y="T1"/>
                </a:cxn>
                <a:cxn ang="0">
                  <a:pos x="T2" y="T3"/>
                </a:cxn>
                <a:cxn ang="0">
                  <a:pos x="T4" y="T5"/>
                </a:cxn>
                <a:cxn ang="0">
                  <a:pos x="T6" y="T7"/>
                </a:cxn>
                <a:cxn ang="0">
                  <a:pos x="T8" y="T9"/>
                </a:cxn>
              </a:cxnLst>
              <a:rect l="0" t="0" r="r" b="b"/>
              <a:pathLst>
                <a:path w="1148" h="310">
                  <a:moveTo>
                    <a:pt x="0" y="0"/>
                  </a:moveTo>
                  <a:lnTo>
                    <a:pt x="1147" y="0"/>
                  </a:lnTo>
                  <a:lnTo>
                    <a:pt x="1147" y="309"/>
                  </a:lnTo>
                  <a:lnTo>
                    <a:pt x="0" y="309"/>
                  </a:lnTo>
                  <a:lnTo>
                    <a:pt x="0" y="0"/>
                  </a:lnTo>
                </a:path>
              </a:pathLst>
            </a:custGeom>
            <a:solidFill>
              <a:srgbClr val="F29B2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49516" tIns="24758" rIns="49516" bIns="24758" anchor="ctr"/>
            <a:lstStyle/>
            <a:p>
              <a:pPr defTabSz="804511">
                <a:defRPr/>
              </a:pPr>
              <a:endParaRPr lang="en-US" sz="600" kern="0" dirty="0">
                <a:solidFill>
                  <a:srgbClr val="445469"/>
                </a:solidFill>
                <a:latin typeface="Lato Light"/>
              </a:endParaRPr>
            </a:p>
          </p:txBody>
        </p:sp>
        <p:sp>
          <p:nvSpPr>
            <p:cNvPr id="14" name="Freeform 124"/>
            <p:cNvSpPr>
              <a:spLocks noChangeArrowheads="1"/>
            </p:cNvSpPr>
            <p:nvPr/>
          </p:nvSpPr>
          <p:spPr bwMode="auto">
            <a:xfrm>
              <a:off x="8542013" y="4178243"/>
              <a:ext cx="444694" cy="276533"/>
            </a:xfrm>
            <a:custGeom>
              <a:avLst/>
              <a:gdLst>
                <a:gd name="T0" fmla="*/ 0 w 1773"/>
                <a:gd name="T1" fmla="*/ 0 h 311"/>
                <a:gd name="T2" fmla="*/ 1772 w 1773"/>
                <a:gd name="T3" fmla="*/ 0 h 311"/>
                <a:gd name="T4" fmla="*/ 1772 w 1773"/>
                <a:gd name="T5" fmla="*/ 310 h 311"/>
                <a:gd name="T6" fmla="*/ 0 w 1773"/>
                <a:gd name="T7" fmla="*/ 310 h 311"/>
                <a:gd name="T8" fmla="*/ 0 w 1773"/>
                <a:gd name="T9" fmla="*/ 0 h 311"/>
              </a:gdLst>
              <a:ahLst/>
              <a:cxnLst>
                <a:cxn ang="0">
                  <a:pos x="T0" y="T1"/>
                </a:cxn>
                <a:cxn ang="0">
                  <a:pos x="T2" y="T3"/>
                </a:cxn>
                <a:cxn ang="0">
                  <a:pos x="T4" y="T5"/>
                </a:cxn>
                <a:cxn ang="0">
                  <a:pos x="T6" y="T7"/>
                </a:cxn>
                <a:cxn ang="0">
                  <a:pos x="T8" y="T9"/>
                </a:cxn>
              </a:cxnLst>
              <a:rect l="0" t="0" r="r" b="b"/>
              <a:pathLst>
                <a:path w="1773" h="311">
                  <a:moveTo>
                    <a:pt x="0" y="0"/>
                  </a:moveTo>
                  <a:lnTo>
                    <a:pt x="1772" y="0"/>
                  </a:lnTo>
                  <a:lnTo>
                    <a:pt x="1772" y="310"/>
                  </a:lnTo>
                  <a:lnTo>
                    <a:pt x="0" y="310"/>
                  </a:lnTo>
                  <a:lnTo>
                    <a:pt x="0" y="0"/>
                  </a:lnTo>
                </a:path>
              </a:pathLst>
            </a:custGeom>
            <a:solidFill>
              <a:srgbClr val="BD392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49516" tIns="24758" rIns="49516" bIns="24758" anchor="ctr"/>
            <a:lstStyle/>
            <a:p>
              <a:pPr defTabSz="804511">
                <a:defRPr/>
              </a:pPr>
              <a:endParaRPr lang="en-US" sz="600" kern="0" dirty="0">
                <a:solidFill>
                  <a:srgbClr val="445469"/>
                </a:solidFill>
                <a:latin typeface="Lato Light"/>
              </a:endParaRPr>
            </a:p>
          </p:txBody>
        </p:sp>
        <p:sp>
          <p:nvSpPr>
            <p:cNvPr id="15" name="TextBox 14"/>
            <p:cNvSpPr txBox="1"/>
            <p:nvPr/>
          </p:nvSpPr>
          <p:spPr>
            <a:xfrm>
              <a:off x="8548948" y="3613264"/>
              <a:ext cx="990670" cy="248285"/>
            </a:xfrm>
            <a:prstGeom prst="rect">
              <a:avLst/>
            </a:prstGeom>
            <a:noFill/>
          </p:spPr>
          <p:txBody>
            <a:bodyPr wrap="none" lIns="74299" tIns="37150" rIns="74299" bIns="37150" rtlCol="0">
              <a:spAutoFit/>
            </a:bodyPr>
            <a:lstStyle/>
            <a:p>
              <a:pPr defTabSz="804511"/>
              <a:r>
                <a:rPr lang="en-US" sz="1050" b="1" dirty="0">
                  <a:solidFill>
                    <a:srgbClr val="FFFFFF"/>
                  </a:solidFill>
                  <a:latin typeface="Lato Bold" charset="0"/>
                </a:rPr>
                <a:t>DKI Jakarta</a:t>
              </a:r>
              <a:endParaRPr lang="id-ID" sz="1050" b="1" dirty="0">
                <a:solidFill>
                  <a:srgbClr val="FFFFFF"/>
                </a:solidFill>
                <a:latin typeface="Lato Bold" charset="0"/>
              </a:endParaRPr>
            </a:p>
          </p:txBody>
        </p:sp>
        <p:sp>
          <p:nvSpPr>
            <p:cNvPr id="16" name="TextBox 15"/>
            <p:cNvSpPr txBox="1"/>
            <p:nvPr/>
          </p:nvSpPr>
          <p:spPr>
            <a:xfrm>
              <a:off x="8548948" y="3913210"/>
              <a:ext cx="736609" cy="248285"/>
            </a:xfrm>
            <a:prstGeom prst="rect">
              <a:avLst/>
            </a:prstGeom>
            <a:noFill/>
          </p:spPr>
          <p:txBody>
            <a:bodyPr wrap="none" lIns="74299" tIns="37150" rIns="74299" bIns="37150" rtlCol="0">
              <a:spAutoFit/>
            </a:bodyPr>
            <a:lstStyle/>
            <a:p>
              <a:pPr defTabSz="804511"/>
              <a:r>
                <a:rPr lang="en-US" sz="1050" b="1" dirty="0">
                  <a:solidFill>
                    <a:srgbClr val="FFFFFF"/>
                  </a:solidFill>
                  <a:latin typeface="Lato Bold" charset="0"/>
                </a:rPr>
                <a:t>Tengah </a:t>
              </a:r>
              <a:endParaRPr lang="id-ID" sz="1050" b="1" dirty="0">
                <a:solidFill>
                  <a:srgbClr val="FFFFFF"/>
                </a:solidFill>
                <a:latin typeface="Lato Bold" charset="0"/>
              </a:endParaRPr>
            </a:p>
          </p:txBody>
        </p:sp>
        <p:sp>
          <p:nvSpPr>
            <p:cNvPr id="17" name="TextBox 16"/>
            <p:cNvSpPr txBox="1"/>
            <p:nvPr/>
          </p:nvSpPr>
          <p:spPr>
            <a:xfrm>
              <a:off x="8548948" y="4215586"/>
              <a:ext cx="580263" cy="248285"/>
            </a:xfrm>
            <a:prstGeom prst="rect">
              <a:avLst/>
            </a:prstGeom>
            <a:noFill/>
          </p:spPr>
          <p:txBody>
            <a:bodyPr wrap="none" lIns="74299" tIns="37150" rIns="74299" bIns="37150" rtlCol="0">
              <a:spAutoFit/>
            </a:bodyPr>
            <a:lstStyle/>
            <a:p>
              <a:pPr defTabSz="804511"/>
              <a:r>
                <a:rPr lang="en-US" sz="1050" b="1" dirty="0" err="1">
                  <a:solidFill>
                    <a:srgbClr val="FFFFFF"/>
                  </a:solidFill>
                  <a:latin typeface="Lato Bold" charset="0"/>
                </a:rPr>
                <a:t>Timur</a:t>
              </a:r>
              <a:endParaRPr lang="id-ID" sz="1050" b="1" dirty="0">
                <a:solidFill>
                  <a:srgbClr val="FFFFFF"/>
                </a:solidFill>
                <a:latin typeface="Lato Bold" charset="0"/>
              </a:endParaRPr>
            </a:p>
          </p:txBody>
        </p:sp>
        <p:sp>
          <p:nvSpPr>
            <p:cNvPr id="19" name="TextBox 18"/>
            <p:cNvSpPr txBox="1"/>
            <p:nvPr/>
          </p:nvSpPr>
          <p:spPr>
            <a:xfrm>
              <a:off x="8548949" y="3268024"/>
              <a:ext cx="1751076" cy="248285"/>
            </a:xfrm>
            <a:prstGeom prst="rect">
              <a:avLst/>
            </a:prstGeom>
            <a:noFill/>
          </p:spPr>
          <p:txBody>
            <a:bodyPr wrap="none" lIns="74299" tIns="37150" rIns="74299" bIns="37150" rtlCol="0">
              <a:spAutoFit/>
            </a:bodyPr>
            <a:lstStyle/>
            <a:p>
              <a:pPr defTabSz="804511"/>
              <a:r>
                <a:rPr lang="en-US" sz="1050" b="1" dirty="0" err="1">
                  <a:solidFill>
                    <a:srgbClr val="FFFFFF"/>
                  </a:solidFill>
                  <a:latin typeface="Lato Bold" charset="0"/>
                </a:rPr>
                <a:t>Bagian</a:t>
              </a:r>
              <a:r>
                <a:rPr lang="en-US" sz="1050" b="1" dirty="0">
                  <a:solidFill>
                    <a:srgbClr val="FFFFFF"/>
                  </a:solidFill>
                  <a:latin typeface="Lato Bold" charset="0"/>
                </a:rPr>
                <a:t> Barat (Ex. DKI)</a:t>
              </a:r>
              <a:endParaRPr lang="id-ID" sz="1050" b="1" dirty="0">
                <a:solidFill>
                  <a:srgbClr val="FFFFFF"/>
                </a:solidFill>
                <a:latin typeface="Lato Bold" charset="0"/>
              </a:endParaRPr>
            </a:p>
          </p:txBody>
        </p:sp>
        <p:sp>
          <p:nvSpPr>
            <p:cNvPr id="20" name="Rectangle 19"/>
            <p:cNvSpPr/>
            <p:nvPr/>
          </p:nvSpPr>
          <p:spPr>
            <a:xfrm>
              <a:off x="9388985" y="3874773"/>
              <a:ext cx="683656" cy="355262"/>
            </a:xfrm>
            <a:prstGeom prst="rect">
              <a:avLst/>
            </a:prstGeom>
          </p:spPr>
          <p:txBody>
            <a:bodyPr wrap="none">
              <a:spAutoFit/>
            </a:bodyPr>
            <a:lstStyle/>
            <a:p>
              <a:r>
                <a:rPr lang="en-US" sz="1600" spc="-70" dirty="0">
                  <a:solidFill>
                    <a:schemeClr val="tx2"/>
                  </a:solidFill>
                  <a:latin typeface="Arial" panose="020B0604020202020204" pitchFamily="34" charset="0"/>
                  <a:cs typeface="Arial" panose="020B0604020202020204" pitchFamily="34" charset="0"/>
                </a:rPr>
                <a:t>7,2%</a:t>
              </a:r>
              <a:endParaRPr lang="en-US" sz="1600" dirty="0"/>
            </a:p>
          </p:txBody>
        </p:sp>
        <p:sp>
          <p:nvSpPr>
            <p:cNvPr id="21" name="Rectangle 20"/>
            <p:cNvSpPr/>
            <p:nvPr/>
          </p:nvSpPr>
          <p:spPr>
            <a:xfrm>
              <a:off x="8972842" y="4187690"/>
              <a:ext cx="683656" cy="355262"/>
            </a:xfrm>
            <a:prstGeom prst="rect">
              <a:avLst/>
            </a:prstGeom>
          </p:spPr>
          <p:txBody>
            <a:bodyPr wrap="none">
              <a:spAutoFit/>
            </a:bodyPr>
            <a:lstStyle/>
            <a:p>
              <a:r>
                <a:rPr lang="en-US" sz="1600" spc="-70" dirty="0">
                  <a:solidFill>
                    <a:schemeClr val="tx2"/>
                  </a:solidFill>
                  <a:latin typeface="Arial" panose="020B0604020202020204" pitchFamily="34" charset="0"/>
                  <a:cs typeface="Arial" panose="020B0604020202020204" pitchFamily="34" charset="0"/>
                </a:rPr>
                <a:t>0,6%</a:t>
              </a:r>
              <a:endParaRPr lang="en-US" sz="1600" dirty="0"/>
            </a:p>
          </p:txBody>
        </p:sp>
        <p:sp>
          <p:nvSpPr>
            <p:cNvPr id="23" name="Rectangle 22"/>
            <p:cNvSpPr/>
            <p:nvPr/>
          </p:nvSpPr>
          <p:spPr>
            <a:xfrm>
              <a:off x="8506985" y="2981463"/>
              <a:ext cx="2154367" cy="274521"/>
            </a:xfrm>
            <a:prstGeom prst="rect">
              <a:avLst/>
            </a:prstGeom>
          </p:spPr>
          <p:txBody>
            <a:bodyPr wrap="none">
              <a:spAutoFit/>
            </a:bodyPr>
            <a:lstStyle/>
            <a:p>
              <a:r>
                <a:rPr lang="en-US" sz="1100" i="1" spc="-70" dirty="0">
                  <a:solidFill>
                    <a:schemeClr val="tx2"/>
                  </a:solidFill>
                  <a:latin typeface="Arial" panose="020B0604020202020204" pitchFamily="34" charset="0"/>
                  <a:cs typeface="Arial" panose="020B0604020202020204" pitchFamily="34" charset="0"/>
                </a:rPr>
                <a:t>(case study </a:t>
              </a:r>
              <a:r>
                <a:rPr lang="en-US" sz="1100" i="1" spc="-70" dirty="0" err="1">
                  <a:solidFill>
                    <a:schemeClr val="tx2"/>
                  </a:solidFill>
                  <a:latin typeface="Arial" panose="020B0604020202020204" pitchFamily="34" charset="0"/>
                  <a:cs typeface="Arial" panose="020B0604020202020204" pitchFamily="34" charset="0"/>
                </a:rPr>
                <a:t>Sukuk</a:t>
              </a:r>
              <a:r>
                <a:rPr lang="en-US" sz="1100" i="1" spc="-70" dirty="0">
                  <a:solidFill>
                    <a:schemeClr val="tx2"/>
                  </a:solidFill>
                  <a:latin typeface="Arial" panose="020B0604020202020204" pitchFamily="34" charset="0"/>
                  <a:cs typeface="Arial" panose="020B0604020202020204" pitchFamily="34" charset="0"/>
                </a:rPr>
                <a:t> </a:t>
              </a:r>
              <a:r>
                <a:rPr lang="en-US" sz="1100" i="1" spc="-70" dirty="0" err="1">
                  <a:solidFill>
                    <a:schemeClr val="tx2"/>
                  </a:solidFill>
                  <a:latin typeface="Arial" panose="020B0604020202020204" pitchFamily="34" charset="0"/>
                  <a:cs typeface="Arial" panose="020B0604020202020204" pitchFamily="34" charset="0"/>
                </a:rPr>
                <a:t>Ritel</a:t>
              </a:r>
              <a:r>
                <a:rPr lang="en-US" sz="1100" i="1" spc="-70" dirty="0">
                  <a:solidFill>
                    <a:schemeClr val="tx2"/>
                  </a:solidFill>
                  <a:latin typeface="Arial" panose="020B0604020202020204" pitchFamily="34" charset="0"/>
                  <a:cs typeface="Arial" panose="020B0604020202020204" pitchFamily="34" charset="0"/>
                </a:rPr>
                <a:t> SR-009)</a:t>
              </a:r>
              <a:endParaRPr lang="en-US" sz="1100" i="1" dirty="0"/>
            </a:p>
          </p:txBody>
        </p:sp>
        <p:sp>
          <p:nvSpPr>
            <p:cNvPr id="24" name="Rectangle 23"/>
            <p:cNvSpPr/>
            <p:nvPr/>
          </p:nvSpPr>
          <p:spPr>
            <a:xfrm>
              <a:off x="393617" y="6377939"/>
              <a:ext cx="2603325" cy="274521"/>
            </a:xfrm>
            <a:prstGeom prst="rect">
              <a:avLst/>
            </a:prstGeom>
          </p:spPr>
          <p:txBody>
            <a:bodyPr wrap="square">
              <a:spAutoFit/>
            </a:bodyPr>
            <a:lstStyle/>
            <a:p>
              <a:r>
                <a:rPr lang="en-US" sz="1100" i="1" spc="-70" dirty="0">
                  <a:solidFill>
                    <a:schemeClr val="tx2"/>
                  </a:solidFill>
                  <a:latin typeface="Arial" panose="020B0604020202020204" pitchFamily="34" charset="0"/>
                  <a:cs typeface="Arial" panose="020B0604020202020204" pitchFamily="34" charset="0"/>
                </a:rPr>
                <a:t>(case study </a:t>
              </a:r>
              <a:r>
                <a:rPr lang="en-US" sz="1100" i="1" spc="-70" dirty="0" err="1">
                  <a:solidFill>
                    <a:schemeClr val="tx2"/>
                  </a:solidFill>
                  <a:latin typeface="Arial" panose="020B0604020202020204" pitchFamily="34" charset="0"/>
                  <a:cs typeface="Arial" panose="020B0604020202020204" pitchFamily="34" charset="0"/>
                </a:rPr>
                <a:t>Sukuk</a:t>
              </a:r>
              <a:r>
                <a:rPr lang="en-US" sz="1100" i="1" spc="-70" dirty="0">
                  <a:solidFill>
                    <a:schemeClr val="tx2"/>
                  </a:solidFill>
                  <a:latin typeface="Arial" panose="020B0604020202020204" pitchFamily="34" charset="0"/>
                  <a:cs typeface="Arial" panose="020B0604020202020204" pitchFamily="34" charset="0"/>
                </a:rPr>
                <a:t> </a:t>
              </a:r>
              <a:r>
                <a:rPr lang="en-US" sz="1100" i="1" spc="-70" dirty="0" err="1">
                  <a:solidFill>
                    <a:schemeClr val="tx2"/>
                  </a:solidFill>
                  <a:latin typeface="Arial" panose="020B0604020202020204" pitchFamily="34" charset="0"/>
                  <a:cs typeface="Arial" panose="020B0604020202020204" pitchFamily="34" charset="0"/>
                </a:rPr>
                <a:t>Ritel</a:t>
              </a:r>
              <a:r>
                <a:rPr lang="en-US" sz="1100" i="1" spc="-70" dirty="0">
                  <a:solidFill>
                    <a:schemeClr val="tx2"/>
                  </a:solidFill>
                  <a:latin typeface="Arial" panose="020B0604020202020204" pitchFamily="34" charset="0"/>
                  <a:cs typeface="Arial" panose="020B0604020202020204" pitchFamily="34" charset="0"/>
                </a:rPr>
                <a:t> SR-009)</a:t>
              </a:r>
              <a:endParaRPr lang="en-US" sz="1100" i="1" dirty="0"/>
            </a:p>
          </p:txBody>
        </p:sp>
        <p:pic>
          <p:nvPicPr>
            <p:cNvPr id="25" name="Picture 24"/>
            <p:cNvPicPr>
              <a:picLocks noChangeAspect="1"/>
            </p:cNvPicPr>
            <p:nvPr/>
          </p:nvPicPr>
          <p:blipFill rotWithShape="1">
            <a:blip r:embed="rId2" cstate="print">
              <a:clrChange>
                <a:clrFrom>
                  <a:srgbClr val="000000"/>
                </a:clrFrom>
                <a:clrTo>
                  <a:srgbClr val="000000">
                    <a:alpha val="0"/>
                  </a:srgbClr>
                </a:clrTo>
              </a:clrChange>
            </a:blip>
            <a:srcRect r="69138" b="63550"/>
            <a:stretch/>
          </p:blipFill>
          <p:spPr>
            <a:xfrm>
              <a:off x="253098" y="5073109"/>
              <a:ext cx="810944" cy="917875"/>
            </a:xfrm>
            <a:prstGeom prst="rect">
              <a:avLst/>
            </a:prstGeom>
          </p:spPr>
        </p:pic>
        <p:pic>
          <p:nvPicPr>
            <p:cNvPr id="26" name="Picture 25"/>
            <p:cNvPicPr>
              <a:picLocks noChangeAspect="1"/>
            </p:cNvPicPr>
            <p:nvPr/>
          </p:nvPicPr>
          <p:blipFill rotWithShape="1">
            <a:blip r:embed="rId2" cstate="print">
              <a:clrChange>
                <a:clrFrom>
                  <a:srgbClr val="000000"/>
                </a:clrFrom>
                <a:clrTo>
                  <a:srgbClr val="000000">
                    <a:alpha val="0"/>
                  </a:srgbClr>
                </a:clrTo>
              </a:clrChange>
            </a:blip>
            <a:srcRect l="33396" t="-1099" r="33639" b="64649"/>
            <a:stretch/>
          </p:blipFill>
          <p:spPr>
            <a:xfrm>
              <a:off x="5928929" y="5099585"/>
              <a:ext cx="866204" cy="917875"/>
            </a:xfrm>
            <a:prstGeom prst="rect">
              <a:avLst/>
            </a:prstGeom>
          </p:spPr>
        </p:pic>
        <p:sp>
          <p:nvSpPr>
            <p:cNvPr id="27" name="Rectangle 26"/>
            <p:cNvSpPr/>
            <p:nvPr/>
          </p:nvSpPr>
          <p:spPr>
            <a:xfrm>
              <a:off x="379686" y="5779357"/>
              <a:ext cx="1178631" cy="549042"/>
            </a:xfrm>
            <a:prstGeom prst="rect">
              <a:avLst/>
            </a:prstGeom>
          </p:spPr>
          <p:txBody>
            <a:bodyPr wrap="none">
              <a:spAutoFit/>
            </a:bodyPr>
            <a:lstStyle/>
            <a:p>
              <a:pPr algn="ctr"/>
              <a:r>
                <a:rPr lang="en-US" sz="1400" spc="-70" dirty="0" err="1">
                  <a:solidFill>
                    <a:schemeClr val="tx2"/>
                  </a:solidFill>
                  <a:latin typeface="Arial" panose="020B0604020202020204" pitchFamily="34" charset="0"/>
                  <a:cs typeface="Arial" panose="020B0604020202020204" pitchFamily="34" charset="0"/>
                </a:rPr>
                <a:t>Profesional</a:t>
              </a:r>
              <a:r>
                <a:rPr lang="en-US" sz="1400" spc="-70" dirty="0">
                  <a:solidFill>
                    <a:schemeClr val="tx2"/>
                  </a:solidFill>
                  <a:latin typeface="Arial" panose="020B0604020202020204" pitchFamily="34" charset="0"/>
                  <a:cs typeface="Arial" panose="020B0604020202020204" pitchFamily="34" charset="0"/>
                </a:rPr>
                <a:t>, </a:t>
              </a:r>
            </a:p>
            <a:p>
              <a:pPr algn="ctr"/>
              <a:r>
                <a:rPr lang="en-US" sz="1400" spc="-70" dirty="0" err="1">
                  <a:solidFill>
                    <a:schemeClr val="tx2"/>
                  </a:solidFill>
                  <a:latin typeface="Arial" panose="020B0604020202020204" pitchFamily="34" charset="0"/>
                  <a:cs typeface="Arial" panose="020B0604020202020204" pitchFamily="34" charset="0"/>
                </a:rPr>
                <a:t>Pegawai</a:t>
              </a:r>
              <a:endParaRPr lang="en-US" sz="1400" dirty="0"/>
            </a:p>
          </p:txBody>
        </p:sp>
        <p:sp>
          <p:nvSpPr>
            <p:cNvPr id="28" name="Rectangle 27"/>
            <p:cNvSpPr/>
            <p:nvPr/>
          </p:nvSpPr>
          <p:spPr>
            <a:xfrm>
              <a:off x="2031775" y="5790172"/>
              <a:ext cx="1785898" cy="549042"/>
            </a:xfrm>
            <a:prstGeom prst="rect">
              <a:avLst/>
            </a:prstGeom>
          </p:spPr>
          <p:txBody>
            <a:bodyPr wrap="square">
              <a:spAutoFit/>
            </a:bodyPr>
            <a:lstStyle/>
            <a:p>
              <a:r>
                <a:rPr lang="en-US" sz="1400" spc="-70" dirty="0" err="1">
                  <a:solidFill>
                    <a:schemeClr val="tx2"/>
                  </a:solidFill>
                  <a:latin typeface="Arial" panose="020B0604020202020204" pitchFamily="34" charset="0"/>
                  <a:cs typeface="Arial" panose="020B0604020202020204" pitchFamily="34" charset="0"/>
                </a:rPr>
                <a:t>Pekerja</a:t>
              </a:r>
              <a:r>
                <a:rPr lang="en-US" sz="1400" spc="-70" dirty="0">
                  <a:solidFill>
                    <a:schemeClr val="tx2"/>
                  </a:solidFill>
                  <a:latin typeface="Arial" panose="020B0604020202020204" pitchFamily="34" charset="0"/>
                  <a:cs typeface="Arial" panose="020B0604020202020204" pitchFamily="34" charset="0"/>
                </a:rPr>
                <a:t> </a:t>
              </a:r>
              <a:r>
                <a:rPr lang="en-US" sz="1400" spc="-70" dirty="0" err="1">
                  <a:solidFill>
                    <a:schemeClr val="tx2"/>
                  </a:solidFill>
                  <a:latin typeface="Arial" panose="020B0604020202020204" pitchFamily="34" charset="0"/>
                  <a:cs typeface="Arial" panose="020B0604020202020204" pitchFamily="34" charset="0"/>
                </a:rPr>
                <a:t>Seni</a:t>
              </a:r>
              <a:r>
                <a:rPr lang="en-US" sz="1400" spc="-70" dirty="0">
                  <a:solidFill>
                    <a:schemeClr val="tx2"/>
                  </a:solidFill>
                  <a:latin typeface="Arial" panose="020B0604020202020204" pitchFamily="34" charset="0"/>
                  <a:cs typeface="Arial" panose="020B0604020202020204" pitchFamily="34" charset="0"/>
                </a:rPr>
                <a:t>,</a:t>
              </a:r>
            </a:p>
            <a:p>
              <a:r>
                <a:rPr lang="en-US" sz="1400" spc="-70" dirty="0" err="1">
                  <a:solidFill>
                    <a:schemeClr val="tx2"/>
                  </a:solidFill>
                  <a:latin typeface="Arial" panose="020B0604020202020204" pitchFamily="34" charset="0"/>
                  <a:cs typeface="Arial" panose="020B0604020202020204" pitchFamily="34" charset="0"/>
                </a:rPr>
                <a:t>Pelajar</a:t>
              </a:r>
              <a:r>
                <a:rPr lang="en-US" sz="1400" spc="-70" dirty="0">
                  <a:solidFill>
                    <a:schemeClr val="tx2"/>
                  </a:solidFill>
                  <a:latin typeface="Arial" panose="020B0604020202020204" pitchFamily="34" charset="0"/>
                  <a:cs typeface="Arial" panose="020B0604020202020204" pitchFamily="34" charset="0"/>
                </a:rPr>
                <a:t>, </a:t>
              </a:r>
              <a:r>
                <a:rPr lang="en-US" sz="1400" spc="-70" dirty="0" err="1">
                  <a:solidFill>
                    <a:schemeClr val="tx2"/>
                  </a:solidFill>
                  <a:latin typeface="Arial" panose="020B0604020202020204" pitchFamily="34" charset="0"/>
                  <a:cs typeface="Arial" panose="020B0604020202020204" pitchFamily="34" charset="0"/>
                </a:rPr>
                <a:t>Pensiunan</a:t>
              </a:r>
              <a:endParaRPr lang="en-US" sz="1400" dirty="0"/>
            </a:p>
          </p:txBody>
        </p:sp>
        <p:sp>
          <p:nvSpPr>
            <p:cNvPr id="29" name="Rectangle 28"/>
            <p:cNvSpPr/>
            <p:nvPr/>
          </p:nvSpPr>
          <p:spPr>
            <a:xfrm>
              <a:off x="3995746" y="5842806"/>
              <a:ext cx="1132081" cy="322966"/>
            </a:xfrm>
            <a:prstGeom prst="rect">
              <a:avLst/>
            </a:prstGeom>
          </p:spPr>
          <p:txBody>
            <a:bodyPr wrap="none">
              <a:spAutoFit/>
            </a:bodyPr>
            <a:lstStyle/>
            <a:p>
              <a:r>
                <a:rPr lang="en-US" sz="1400" spc="-70" dirty="0" err="1">
                  <a:solidFill>
                    <a:schemeClr val="tx2"/>
                  </a:solidFill>
                  <a:latin typeface="Arial" panose="020B0604020202020204" pitchFamily="34" charset="0"/>
                  <a:cs typeface="Arial" panose="020B0604020202020204" pitchFamily="34" charset="0"/>
                </a:rPr>
                <a:t>Wiraswasta</a:t>
              </a:r>
              <a:endParaRPr lang="en-US" sz="1400" dirty="0"/>
            </a:p>
          </p:txBody>
        </p:sp>
        <p:sp>
          <p:nvSpPr>
            <p:cNvPr id="30" name="Rectangle 29"/>
            <p:cNvSpPr/>
            <p:nvPr/>
          </p:nvSpPr>
          <p:spPr>
            <a:xfrm>
              <a:off x="6069410" y="5812269"/>
              <a:ext cx="1516036" cy="549042"/>
            </a:xfrm>
            <a:prstGeom prst="rect">
              <a:avLst/>
            </a:prstGeom>
          </p:spPr>
          <p:txBody>
            <a:bodyPr wrap="square">
              <a:spAutoFit/>
            </a:bodyPr>
            <a:lstStyle/>
            <a:p>
              <a:r>
                <a:rPr lang="en-US" sz="1400" spc="-70" dirty="0" err="1">
                  <a:solidFill>
                    <a:schemeClr val="tx2"/>
                  </a:solidFill>
                  <a:latin typeface="Arial" panose="020B0604020202020204" pitchFamily="34" charset="0"/>
                  <a:cs typeface="Arial" panose="020B0604020202020204" pitchFamily="34" charset="0"/>
                </a:rPr>
                <a:t>Ibu</a:t>
              </a:r>
              <a:r>
                <a:rPr lang="en-US" sz="1400" spc="-70" dirty="0">
                  <a:solidFill>
                    <a:schemeClr val="tx2"/>
                  </a:solidFill>
                  <a:latin typeface="Arial" panose="020B0604020202020204" pitchFamily="34" charset="0"/>
                  <a:cs typeface="Arial" panose="020B0604020202020204" pitchFamily="34" charset="0"/>
                </a:rPr>
                <a:t> </a:t>
              </a:r>
              <a:r>
                <a:rPr lang="en-US" sz="1400" spc="-70" dirty="0" err="1">
                  <a:solidFill>
                    <a:schemeClr val="tx2"/>
                  </a:solidFill>
                  <a:latin typeface="Arial" panose="020B0604020202020204" pitchFamily="34" charset="0"/>
                  <a:cs typeface="Arial" panose="020B0604020202020204" pitchFamily="34" charset="0"/>
                </a:rPr>
                <a:t>Rumah</a:t>
              </a:r>
              <a:r>
                <a:rPr lang="en-US" sz="1400" spc="-70" dirty="0">
                  <a:solidFill>
                    <a:schemeClr val="tx2"/>
                  </a:solidFill>
                  <a:latin typeface="Arial" panose="020B0604020202020204" pitchFamily="34" charset="0"/>
                  <a:cs typeface="Arial" panose="020B0604020202020204" pitchFamily="34" charset="0"/>
                </a:rPr>
                <a:t> </a:t>
              </a:r>
            </a:p>
            <a:p>
              <a:r>
                <a:rPr lang="en-US" sz="1400" spc="-70" dirty="0" err="1">
                  <a:solidFill>
                    <a:schemeClr val="tx2"/>
                  </a:solidFill>
                  <a:latin typeface="Arial" panose="020B0604020202020204" pitchFamily="34" charset="0"/>
                  <a:cs typeface="Arial" panose="020B0604020202020204" pitchFamily="34" charset="0"/>
                </a:rPr>
                <a:t>Tangga</a:t>
              </a:r>
              <a:r>
                <a:rPr lang="en-US" sz="1400" spc="-70" dirty="0">
                  <a:solidFill>
                    <a:schemeClr val="tx2"/>
                  </a:solidFill>
                  <a:latin typeface="Arial" panose="020B0604020202020204" pitchFamily="34" charset="0"/>
                  <a:cs typeface="Arial" panose="020B0604020202020204" pitchFamily="34" charset="0"/>
                </a:rPr>
                <a:t> </a:t>
              </a:r>
              <a:endParaRPr lang="en-US" sz="1400" dirty="0"/>
            </a:p>
          </p:txBody>
        </p:sp>
        <p:sp>
          <p:nvSpPr>
            <p:cNvPr id="31" name="Rectangle 30"/>
            <p:cNvSpPr/>
            <p:nvPr/>
          </p:nvSpPr>
          <p:spPr>
            <a:xfrm>
              <a:off x="7872288" y="5830954"/>
              <a:ext cx="887970" cy="549042"/>
            </a:xfrm>
            <a:prstGeom prst="rect">
              <a:avLst/>
            </a:prstGeom>
          </p:spPr>
          <p:txBody>
            <a:bodyPr wrap="none">
              <a:spAutoFit/>
            </a:bodyPr>
            <a:lstStyle/>
            <a:p>
              <a:r>
                <a:rPr lang="en-US" sz="1400" spc="-70" dirty="0">
                  <a:solidFill>
                    <a:schemeClr val="tx2"/>
                  </a:solidFill>
                  <a:latin typeface="Arial" panose="020B0604020202020204" pitchFamily="34" charset="0"/>
                  <a:cs typeface="Arial" panose="020B0604020202020204" pitchFamily="34" charset="0"/>
                </a:rPr>
                <a:t>PNS, </a:t>
              </a:r>
            </a:p>
            <a:p>
              <a:r>
                <a:rPr lang="en-US" sz="1400" spc="-70" dirty="0">
                  <a:solidFill>
                    <a:schemeClr val="tx2"/>
                  </a:solidFill>
                  <a:latin typeface="Arial" panose="020B0604020202020204" pitchFamily="34" charset="0"/>
                  <a:cs typeface="Arial" panose="020B0604020202020204" pitchFamily="34" charset="0"/>
                </a:rPr>
                <a:t>TNI/</a:t>
              </a:r>
              <a:r>
                <a:rPr lang="en-US" sz="1400" spc="-70" dirty="0" err="1">
                  <a:solidFill>
                    <a:schemeClr val="tx2"/>
                  </a:solidFill>
                  <a:latin typeface="Arial" panose="020B0604020202020204" pitchFamily="34" charset="0"/>
                  <a:cs typeface="Arial" panose="020B0604020202020204" pitchFamily="34" charset="0"/>
                </a:rPr>
                <a:t>Polri</a:t>
              </a:r>
              <a:endParaRPr lang="en-US" sz="1400" dirty="0"/>
            </a:p>
          </p:txBody>
        </p:sp>
        <p:pic>
          <p:nvPicPr>
            <p:cNvPr id="32" name="Picture 31"/>
            <p:cNvPicPr>
              <a:picLocks noChangeAspect="1"/>
            </p:cNvPicPr>
            <p:nvPr/>
          </p:nvPicPr>
          <p:blipFill rotWithShape="1">
            <a:blip r:embed="rId2" cstate="print">
              <a:clrChange>
                <a:clrFrom>
                  <a:srgbClr val="000000"/>
                </a:clrFrom>
                <a:clrTo>
                  <a:srgbClr val="000000">
                    <a:alpha val="0"/>
                  </a:srgbClr>
                </a:clrTo>
              </a:clrChange>
            </a:blip>
            <a:srcRect l="68168" t="-366" r="970" b="63916"/>
            <a:stretch/>
          </p:blipFill>
          <p:spPr>
            <a:xfrm>
              <a:off x="2051028" y="5077489"/>
              <a:ext cx="810944" cy="917875"/>
            </a:xfrm>
            <a:prstGeom prst="rect">
              <a:avLst/>
            </a:prstGeom>
          </p:spPr>
        </p:pic>
        <p:pic>
          <p:nvPicPr>
            <p:cNvPr id="33" name="Picture 32"/>
            <p:cNvPicPr>
              <a:picLocks noChangeAspect="1"/>
            </p:cNvPicPr>
            <p:nvPr/>
          </p:nvPicPr>
          <p:blipFill rotWithShape="1">
            <a:blip r:embed="rId2" cstate="print">
              <a:clrChange>
                <a:clrFrom>
                  <a:srgbClr val="000000"/>
                </a:clrFrom>
                <a:clrTo>
                  <a:srgbClr val="000000">
                    <a:alpha val="0"/>
                  </a:srgbClr>
                </a:clrTo>
              </a:clrChange>
            </a:blip>
            <a:srcRect l="34773" t="66292" r="34365" b="-2742"/>
            <a:stretch/>
          </p:blipFill>
          <p:spPr>
            <a:xfrm>
              <a:off x="3890479" y="5056655"/>
              <a:ext cx="810944" cy="917875"/>
            </a:xfrm>
            <a:prstGeom prst="rect">
              <a:avLst/>
            </a:prstGeom>
          </p:spPr>
        </p:pic>
        <p:pic>
          <p:nvPicPr>
            <p:cNvPr id="34" name="Picture 33"/>
            <p:cNvPicPr>
              <a:picLocks noChangeAspect="1"/>
            </p:cNvPicPr>
            <p:nvPr/>
          </p:nvPicPr>
          <p:blipFill>
            <a:blip r:embed="rId3" cstate="print">
              <a:clrChange>
                <a:clrFrom>
                  <a:srgbClr val="000000"/>
                </a:clrFrom>
                <a:clrTo>
                  <a:srgbClr val="000000">
                    <a:alpha val="0"/>
                  </a:srgbClr>
                </a:clrTo>
              </a:clrChange>
            </a:blip>
            <a:stretch>
              <a:fillRect/>
            </a:stretch>
          </p:blipFill>
          <p:spPr>
            <a:xfrm>
              <a:off x="7867676" y="5190978"/>
              <a:ext cx="465057" cy="599193"/>
            </a:xfrm>
            <a:prstGeom prst="rect">
              <a:avLst/>
            </a:prstGeom>
          </p:spPr>
        </p:pic>
        <p:sp>
          <p:nvSpPr>
            <p:cNvPr id="35" name="Rectangle 34"/>
            <p:cNvSpPr/>
            <p:nvPr/>
          </p:nvSpPr>
          <p:spPr>
            <a:xfrm>
              <a:off x="929961" y="5283510"/>
              <a:ext cx="1002387" cy="549042"/>
            </a:xfrm>
            <a:prstGeom prst="rect">
              <a:avLst/>
            </a:prstGeom>
          </p:spPr>
          <p:txBody>
            <a:bodyPr wrap="none">
              <a:spAutoFit/>
            </a:bodyPr>
            <a:lstStyle/>
            <a:p>
              <a:r>
                <a:rPr lang="en-US" sz="2800" b="1" dirty="0">
                  <a:solidFill>
                    <a:srgbClr val="ED7D31"/>
                  </a:solidFill>
                  <a:latin typeface="Lato Light"/>
                </a:rPr>
                <a:t>41%</a:t>
              </a:r>
              <a:endParaRPr lang="en-US" sz="1100" dirty="0"/>
            </a:p>
          </p:txBody>
        </p:sp>
        <p:sp>
          <p:nvSpPr>
            <p:cNvPr id="36" name="Rectangle 35"/>
            <p:cNvSpPr/>
            <p:nvPr/>
          </p:nvSpPr>
          <p:spPr>
            <a:xfrm>
              <a:off x="2729485" y="5266316"/>
              <a:ext cx="1002387" cy="549042"/>
            </a:xfrm>
            <a:prstGeom prst="rect">
              <a:avLst/>
            </a:prstGeom>
          </p:spPr>
          <p:txBody>
            <a:bodyPr wrap="none">
              <a:spAutoFit/>
            </a:bodyPr>
            <a:lstStyle/>
            <a:p>
              <a:r>
                <a:rPr lang="en-US" sz="2800" b="1" dirty="0">
                  <a:solidFill>
                    <a:srgbClr val="ED7D31"/>
                  </a:solidFill>
                  <a:latin typeface="Lato Light"/>
                </a:rPr>
                <a:t>25%</a:t>
              </a:r>
              <a:endParaRPr lang="en-US" sz="1100" dirty="0"/>
            </a:p>
          </p:txBody>
        </p:sp>
        <p:sp>
          <p:nvSpPr>
            <p:cNvPr id="37" name="Rectangle 36"/>
            <p:cNvSpPr/>
            <p:nvPr/>
          </p:nvSpPr>
          <p:spPr>
            <a:xfrm>
              <a:off x="4557088" y="5302354"/>
              <a:ext cx="1002387" cy="549042"/>
            </a:xfrm>
            <a:prstGeom prst="rect">
              <a:avLst/>
            </a:prstGeom>
          </p:spPr>
          <p:txBody>
            <a:bodyPr wrap="none">
              <a:spAutoFit/>
            </a:bodyPr>
            <a:lstStyle/>
            <a:p>
              <a:r>
                <a:rPr lang="en-US" sz="2800" b="1" dirty="0">
                  <a:solidFill>
                    <a:srgbClr val="ED7D31"/>
                  </a:solidFill>
                  <a:latin typeface="Lato Light"/>
                </a:rPr>
                <a:t>17%</a:t>
              </a:r>
              <a:endParaRPr lang="en-US" sz="1100" dirty="0"/>
            </a:p>
          </p:txBody>
        </p:sp>
        <p:sp>
          <p:nvSpPr>
            <p:cNvPr id="38" name="Rectangle 37"/>
            <p:cNvSpPr/>
            <p:nvPr/>
          </p:nvSpPr>
          <p:spPr>
            <a:xfrm>
              <a:off x="6646350" y="5281500"/>
              <a:ext cx="780305" cy="549042"/>
            </a:xfrm>
            <a:prstGeom prst="rect">
              <a:avLst/>
            </a:prstGeom>
          </p:spPr>
          <p:txBody>
            <a:bodyPr wrap="none">
              <a:spAutoFit/>
            </a:bodyPr>
            <a:lstStyle/>
            <a:p>
              <a:r>
                <a:rPr lang="en-US" sz="2800" b="1" dirty="0">
                  <a:solidFill>
                    <a:srgbClr val="ED7D31"/>
                  </a:solidFill>
                  <a:latin typeface="Lato Light"/>
                </a:rPr>
                <a:t>9%</a:t>
              </a:r>
              <a:endParaRPr lang="en-US" sz="1100" dirty="0"/>
            </a:p>
          </p:txBody>
        </p:sp>
        <p:sp>
          <p:nvSpPr>
            <p:cNvPr id="39" name="Rectangle 38"/>
            <p:cNvSpPr/>
            <p:nvPr/>
          </p:nvSpPr>
          <p:spPr>
            <a:xfrm>
              <a:off x="318657" y="4793735"/>
              <a:ext cx="5719394" cy="387559"/>
            </a:xfrm>
            <a:prstGeom prst="rect">
              <a:avLst/>
            </a:prstGeom>
          </p:spPr>
          <p:txBody>
            <a:bodyPr wrap="none">
              <a:spAutoFit/>
            </a:bodyPr>
            <a:lstStyle/>
            <a:p>
              <a:r>
                <a:rPr lang="en-US" b="1" dirty="0">
                  <a:solidFill>
                    <a:prstClr val="black"/>
                  </a:solidFill>
                  <a:latin typeface="Lato Light"/>
                </a:rPr>
                <a:t>Investor </a:t>
              </a:r>
              <a:r>
                <a:rPr lang="en-US" b="1" dirty="0" err="1">
                  <a:solidFill>
                    <a:prstClr val="black"/>
                  </a:solidFill>
                  <a:latin typeface="Lato Light"/>
                </a:rPr>
                <a:t>berasal</a:t>
              </a:r>
              <a:r>
                <a:rPr lang="en-US" b="1" dirty="0">
                  <a:solidFill>
                    <a:prstClr val="black"/>
                  </a:solidFill>
                  <a:latin typeface="Lato Light"/>
                </a:rPr>
                <a:t> </a:t>
              </a:r>
              <a:r>
                <a:rPr lang="en-US" b="1" dirty="0" err="1">
                  <a:solidFill>
                    <a:prstClr val="black"/>
                  </a:solidFill>
                  <a:latin typeface="Lato Light"/>
                </a:rPr>
                <a:t>dari</a:t>
              </a:r>
              <a:r>
                <a:rPr lang="en-US" b="1" dirty="0">
                  <a:solidFill>
                    <a:prstClr val="black"/>
                  </a:solidFill>
                  <a:latin typeface="Lato Light"/>
                </a:rPr>
                <a:t> </a:t>
              </a:r>
              <a:r>
                <a:rPr lang="en-US" b="1" dirty="0" err="1">
                  <a:solidFill>
                    <a:prstClr val="black"/>
                  </a:solidFill>
                  <a:latin typeface="Lato Light"/>
                </a:rPr>
                <a:t>berbagai</a:t>
              </a:r>
              <a:r>
                <a:rPr lang="en-US" b="1" dirty="0">
                  <a:solidFill>
                    <a:prstClr val="black"/>
                  </a:solidFill>
                  <a:latin typeface="Lato Light"/>
                </a:rPr>
                <a:t> </a:t>
              </a:r>
              <a:r>
                <a:rPr lang="en-US" b="1" dirty="0" err="1">
                  <a:solidFill>
                    <a:prstClr val="black"/>
                  </a:solidFill>
                  <a:latin typeface="Lato Light"/>
                </a:rPr>
                <a:t>macam</a:t>
              </a:r>
              <a:r>
                <a:rPr lang="en-US" b="1" dirty="0">
                  <a:solidFill>
                    <a:prstClr val="black"/>
                  </a:solidFill>
                  <a:latin typeface="Lato Light"/>
                </a:rPr>
                <a:t> </a:t>
              </a:r>
              <a:r>
                <a:rPr lang="en-US" b="1" dirty="0" err="1">
                  <a:solidFill>
                    <a:prstClr val="black"/>
                  </a:solidFill>
                  <a:latin typeface="Lato Light"/>
                </a:rPr>
                <a:t>profesi</a:t>
              </a:r>
              <a:endParaRPr lang="en-US" sz="1100" dirty="0"/>
            </a:p>
          </p:txBody>
        </p:sp>
        <p:sp>
          <p:nvSpPr>
            <p:cNvPr id="40" name="Rectangle 39"/>
            <p:cNvSpPr/>
            <p:nvPr/>
          </p:nvSpPr>
          <p:spPr>
            <a:xfrm>
              <a:off x="10332265" y="3138605"/>
              <a:ext cx="629645" cy="355262"/>
            </a:xfrm>
            <a:prstGeom prst="rect">
              <a:avLst/>
            </a:prstGeom>
          </p:spPr>
          <p:txBody>
            <a:bodyPr wrap="none">
              <a:spAutoFit/>
            </a:bodyPr>
            <a:lstStyle/>
            <a:p>
              <a:r>
                <a:rPr lang="en-US" sz="1600" spc="-70" dirty="0" smtClean="0">
                  <a:solidFill>
                    <a:schemeClr val="tx2"/>
                  </a:solidFill>
                  <a:latin typeface="Arial" panose="020B0604020202020204" pitchFamily="34" charset="0"/>
                  <a:cs typeface="Arial" panose="020B0604020202020204" pitchFamily="34" charset="0"/>
                </a:rPr>
                <a:t>58%</a:t>
              </a:r>
              <a:endParaRPr lang="en-US" sz="1600" dirty="0"/>
            </a:p>
          </p:txBody>
        </p:sp>
        <p:sp>
          <p:nvSpPr>
            <p:cNvPr id="41" name="Rectangle 40"/>
            <p:cNvSpPr/>
            <p:nvPr/>
          </p:nvSpPr>
          <p:spPr>
            <a:xfrm>
              <a:off x="9864609" y="3526822"/>
              <a:ext cx="793807" cy="369332"/>
            </a:xfrm>
            <a:prstGeom prst="rect">
              <a:avLst/>
            </a:prstGeom>
          </p:spPr>
          <p:txBody>
            <a:bodyPr wrap="none">
              <a:spAutoFit/>
            </a:bodyPr>
            <a:lstStyle/>
            <a:p>
              <a:r>
                <a:rPr lang="en-US" sz="1600" spc="-70" dirty="0" smtClean="0">
                  <a:solidFill>
                    <a:schemeClr val="tx2"/>
                  </a:solidFill>
                  <a:latin typeface="Arial" panose="020B0604020202020204" pitchFamily="34" charset="0"/>
                  <a:cs typeface="Arial" panose="020B0604020202020204" pitchFamily="34" charset="0"/>
                </a:rPr>
                <a:t>34,2%</a:t>
              </a:r>
              <a:endParaRPr lang="en-US" sz="1600" dirty="0"/>
            </a:p>
          </p:txBody>
        </p:sp>
        <p:sp>
          <p:nvSpPr>
            <p:cNvPr id="42" name="Rectangle 41"/>
            <p:cNvSpPr/>
            <p:nvPr/>
          </p:nvSpPr>
          <p:spPr>
            <a:xfrm>
              <a:off x="8497134" y="5176993"/>
              <a:ext cx="780305" cy="549042"/>
            </a:xfrm>
            <a:prstGeom prst="rect">
              <a:avLst/>
            </a:prstGeom>
          </p:spPr>
          <p:txBody>
            <a:bodyPr wrap="none">
              <a:spAutoFit/>
            </a:bodyPr>
            <a:lstStyle/>
            <a:p>
              <a:r>
                <a:rPr lang="en-US" sz="2800" b="1" dirty="0" smtClean="0">
                  <a:solidFill>
                    <a:srgbClr val="ED7D31"/>
                  </a:solidFill>
                  <a:latin typeface="Lato Light"/>
                </a:rPr>
                <a:t>8%</a:t>
              </a:r>
              <a:endParaRPr lang="en-US" sz="1100" dirty="0"/>
            </a:p>
          </p:txBody>
        </p:sp>
        <p:sp>
          <p:nvSpPr>
            <p:cNvPr id="43" name="TextBox 42"/>
            <p:cNvSpPr txBox="1"/>
            <p:nvPr/>
          </p:nvSpPr>
          <p:spPr>
            <a:xfrm>
              <a:off x="544888" y="1568188"/>
              <a:ext cx="3108437" cy="918440"/>
            </a:xfrm>
            <a:prstGeom prst="rect">
              <a:avLst/>
            </a:prstGeom>
            <a:noFill/>
          </p:spPr>
          <p:txBody>
            <a:bodyPr wrap="none" lIns="74299" tIns="37150" rIns="74299" bIns="37150" rtlCol="0">
              <a:spAutoFit/>
            </a:bodyPr>
            <a:lstStyle/>
            <a:p>
              <a:r>
                <a:rPr lang="en-US" sz="3200" b="1" dirty="0" smtClean="0">
                  <a:solidFill>
                    <a:srgbClr val="0070C0"/>
                  </a:solidFill>
                  <a:latin typeface="Lato Light"/>
                </a:rPr>
                <a:t>9</a:t>
              </a:r>
              <a:r>
                <a:rPr lang="en-US" sz="2400" b="1" dirty="0" smtClean="0">
                  <a:latin typeface="Lato Light"/>
                </a:rPr>
                <a:t> Seri </a:t>
              </a:r>
              <a:r>
                <a:rPr lang="en-US" sz="2400" b="1" dirty="0" err="1" smtClean="0">
                  <a:latin typeface="Lato Light"/>
                </a:rPr>
                <a:t>Sukuk</a:t>
              </a:r>
              <a:r>
                <a:rPr lang="en-US" sz="2400" b="1" dirty="0" smtClean="0">
                  <a:latin typeface="Lato Light"/>
                </a:rPr>
                <a:t> </a:t>
              </a:r>
              <a:r>
                <a:rPr lang="en-US" sz="2400" b="1" dirty="0" err="1" smtClean="0">
                  <a:latin typeface="Lato Light"/>
                </a:rPr>
                <a:t>Ritel</a:t>
              </a:r>
              <a:endParaRPr lang="en-US" sz="2400" b="1" dirty="0" smtClean="0">
                <a:latin typeface="Lato Light"/>
              </a:endParaRPr>
            </a:p>
            <a:p>
              <a:r>
                <a:rPr lang="en-US" b="1" dirty="0" smtClean="0">
                  <a:solidFill>
                    <a:prstClr val="black"/>
                  </a:solidFill>
                  <a:latin typeface="Lato Light"/>
                </a:rPr>
                <a:t>yang </a:t>
              </a:r>
              <a:r>
                <a:rPr lang="en-US" b="1" dirty="0" err="1" smtClean="0">
                  <a:solidFill>
                    <a:prstClr val="black"/>
                  </a:solidFill>
                  <a:latin typeface="Lato Light"/>
                </a:rPr>
                <a:t>diterbitkan</a:t>
              </a:r>
              <a:endParaRPr lang="id-ID" sz="2800" b="1" dirty="0">
                <a:solidFill>
                  <a:prstClr val="black"/>
                </a:solidFill>
                <a:latin typeface="Lato Light"/>
              </a:endParaRPr>
            </a:p>
          </p:txBody>
        </p:sp>
        <p:sp>
          <p:nvSpPr>
            <p:cNvPr id="44" name="Rectangle 43"/>
            <p:cNvSpPr/>
            <p:nvPr/>
          </p:nvSpPr>
          <p:spPr>
            <a:xfrm>
              <a:off x="2715210" y="2152377"/>
              <a:ext cx="1330172" cy="400110"/>
            </a:xfrm>
            <a:prstGeom prst="rect">
              <a:avLst/>
            </a:prstGeom>
          </p:spPr>
          <p:txBody>
            <a:bodyPr wrap="none">
              <a:spAutoFit/>
            </a:bodyPr>
            <a:lstStyle/>
            <a:p>
              <a:r>
                <a:rPr lang="en-US" spc="-70" dirty="0" smtClean="0">
                  <a:solidFill>
                    <a:srgbClr val="44546A"/>
                  </a:solidFill>
                  <a:latin typeface="Arial" panose="020B0604020202020204" pitchFamily="34" charset="0"/>
                  <a:cs typeface="Arial" panose="020B0604020202020204" pitchFamily="34" charset="0"/>
                </a:rPr>
                <a:t>2009-2017</a:t>
              </a:r>
              <a:endParaRPr lang="en-US" dirty="0"/>
            </a:p>
          </p:txBody>
        </p:sp>
        <p:grpSp>
          <p:nvGrpSpPr>
            <p:cNvPr id="45" name="Group 88"/>
            <p:cNvGrpSpPr/>
            <p:nvPr/>
          </p:nvGrpSpPr>
          <p:grpSpPr>
            <a:xfrm>
              <a:off x="598463" y="2924585"/>
              <a:ext cx="3396042" cy="852166"/>
              <a:chOff x="15151454" y="3880610"/>
              <a:chExt cx="10056341" cy="2475169"/>
            </a:xfrm>
          </p:grpSpPr>
          <p:sp>
            <p:nvSpPr>
              <p:cNvPr id="46" name="TextBox 45"/>
              <p:cNvSpPr txBox="1"/>
              <p:nvPr/>
            </p:nvSpPr>
            <p:spPr>
              <a:xfrm>
                <a:off x="15192525" y="3880610"/>
                <a:ext cx="8922696" cy="979131"/>
              </a:xfrm>
              <a:prstGeom prst="rect">
                <a:avLst/>
              </a:prstGeom>
              <a:noFill/>
            </p:spPr>
            <p:txBody>
              <a:bodyPr wrap="none" lIns="74299" tIns="37150" rIns="74299" bIns="37150" rtlCol="0">
                <a:spAutoFit/>
              </a:bodyPr>
              <a:lstStyle/>
              <a:p>
                <a:r>
                  <a:rPr lang="en-US" sz="1600" spc="-70" dirty="0" err="1" smtClean="0">
                    <a:solidFill>
                      <a:schemeClr val="tx2"/>
                    </a:solidFill>
                    <a:latin typeface="Arial" panose="020B0604020202020204" pitchFamily="34" charset="0"/>
                    <a:cs typeface="Arial" panose="020B0604020202020204" pitchFamily="34" charset="0"/>
                  </a:rPr>
                  <a:t>Dengan</a:t>
                </a:r>
                <a:r>
                  <a:rPr lang="en-US" sz="1600" spc="-70" dirty="0" smtClean="0">
                    <a:solidFill>
                      <a:schemeClr val="tx2"/>
                    </a:solidFill>
                    <a:latin typeface="Arial" panose="020B0604020202020204" pitchFamily="34" charset="0"/>
                    <a:cs typeface="Arial" panose="020B0604020202020204" pitchFamily="34" charset="0"/>
                  </a:rPr>
                  <a:t> total </a:t>
                </a:r>
                <a:r>
                  <a:rPr lang="en-US" sz="1600" spc="-70" dirty="0" err="1" smtClean="0">
                    <a:solidFill>
                      <a:schemeClr val="tx2"/>
                    </a:solidFill>
                    <a:latin typeface="Arial" panose="020B0604020202020204" pitchFamily="34" charset="0"/>
                    <a:cs typeface="Arial" panose="020B0604020202020204" pitchFamily="34" charset="0"/>
                  </a:rPr>
                  <a:t>Penerbitan</a:t>
                </a:r>
                <a:r>
                  <a:rPr lang="en-US" sz="1600" spc="-70" dirty="0" smtClean="0">
                    <a:solidFill>
                      <a:schemeClr val="tx2"/>
                    </a:solidFill>
                    <a:latin typeface="Arial" panose="020B0604020202020204" pitchFamily="34" charset="0"/>
                    <a:cs typeface="Arial" panose="020B0604020202020204" pitchFamily="34" charset="0"/>
                  </a:rPr>
                  <a:t> </a:t>
                </a:r>
                <a:r>
                  <a:rPr lang="en-US" sz="1600" spc="-70" dirty="0" err="1" smtClean="0">
                    <a:solidFill>
                      <a:schemeClr val="tx2"/>
                    </a:solidFill>
                    <a:latin typeface="Arial" panose="020B0604020202020204" pitchFamily="34" charset="0"/>
                    <a:cs typeface="Arial" panose="020B0604020202020204" pitchFamily="34" charset="0"/>
                  </a:rPr>
                  <a:t>senilai</a:t>
                </a:r>
                <a:endParaRPr lang="id-ID" sz="1600" spc="-70" dirty="0">
                  <a:solidFill>
                    <a:schemeClr val="tx2"/>
                  </a:solidFill>
                  <a:latin typeface="Arial" panose="020B0604020202020204" pitchFamily="34" charset="0"/>
                  <a:cs typeface="Arial" panose="020B0604020202020204" pitchFamily="34" charset="0"/>
                </a:endParaRPr>
              </a:p>
            </p:txBody>
          </p:sp>
          <p:sp>
            <p:nvSpPr>
              <p:cNvPr id="47" name="TextBox 46"/>
              <p:cNvSpPr txBox="1"/>
              <p:nvPr/>
            </p:nvSpPr>
            <p:spPr>
              <a:xfrm>
                <a:off x="15151454" y="4626189"/>
                <a:ext cx="10056341" cy="1729590"/>
              </a:xfrm>
              <a:prstGeom prst="rect">
                <a:avLst/>
              </a:prstGeom>
              <a:noFill/>
            </p:spPr>
            <p:txBody>
              <a:bodyPr wrap="none" lIns="74299" tIns="37150" rIns="74299" bIns="37150" rtlCol="0">
                <a:spAutoFit/>
              </a:bodyPr>
              <a:lstStyle/>
              <a:p>
                <a:r>
                  <a:rPr lang="en-US" sz="3200" b="1" dirty="0" smtClean="0">
                    <a:solidFill>
                      <a:schemeClr val="accent2"/>
                    </a:solidFill>
                    <a:latin typeface="Lato Light"/>
                  </a:rPr>
                  <a:t>Rp136,3 </a:t>
                </a:r>
                <a:r>
                  <a:rPr lang="en-US" sz="3200" b="1" dirty="0" err="1" smtClean="0">
                    <a:solidFill>
                      <a:schemeClr val="accent2"/>
                    </a:solidFill>
                    <a:latin typeface="Lato Light"/>
                  </a:rPr>
                  <a:t>Triliun</a:t>
                </a:r>
                <a:endParaRPr lang="id-ID" sz="3200" b="1" dirty="0">
                  <a:latin typeface="Lato Light"/>
                </a:endParaRPr>
              </a:p>
            </p:txBody>
          </p:sp>
        </p:grpSp>
      </p:grpSp>
    </p:spTree>
    <p:extLst>
      <p:ext uri="{BB962C8B-B14F-4D97-AF65-F5344CB8AC3E}">
        <p14:creationId xmlns:p14="http://schemas.microsoft.com/office/powerpoint/2010/main" xmlns="" val="3004954141"/>
      </p:ext>
    </p:extLst>
  </p:cSld>
  <p:clrMapOvr>
    <a:masterClrMapping/>
  </p:clrMapOvr>
  <mc:AlternateContent xmlns:mc="http://schemas.openxmlformats.org/markup-compatibility/2006">
    <mc:Choice xmlns:p14="http://schemas.microsoft.com/office/powerpoint/2010/main" xmlns=""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906000" cy="764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a:extLst>
              <a:ext uri="{FF2B5EF4-FFF2-40B4-BE49-F238E27FC236}">
                <a16:creationId xmlns="" xmlns:a16="http://schemas.microsoft.com/office/drawing/2014/main" id="{9B97D0BF-FF63-49D2-B419-510E76FA9EB1}"/>
              </a:ext>
            </a:extLst>
          </p:cNvPr>
          <p:cNvSpPr>
            <a:spLocks noGrp="1"/>
          </p:cNvSpPr>
          <p:nvPr>
            <p:ph type="sldNum" sz="quarter" idx="12"/>
          </p:nvPr>
        </p:nvSpPr>
        <p:spPr/>
        <p:txBody>
          <a:bodyPr/>
          <a:lstStyle/>
          <a:p>
            <a:fld id="{205D7B2C-A490-B44A-85E7-3DCE87D4739F}" type="slidenum">
              <a:rPr lang="en-US" smtClean="0"/>
              <a:pPr/>
              <a:t>24</a:t>
            </a:fld>
            <a:endParaRPr lang="en-US" dirty="0"/>
          </a:p>
        </p:txBody>
      </p:sp>
      <p:sp>
        <p:nvSpPr>
          <p:cNvPr id="41" name="Rectangle 40">
            <a:extLst>
              <a:ext uri="{FF2B5EF4-FFF2-40B4-BE49-F238E27FC236}">
                <a16:creationId xmlns="" xmlns:a16="http://schemas.microsoft.com/office/drawing/2014/main" id="{20CD5643-C324-4F02-B6D3-1EDC8FB37A2C}"/>
              </a:ext>
            </a:extLst>
          </p:cNvPr>
          <p:cNvSpPr/>
          <p:nvPr/>
        </p:nvSpPr>
        <p:spPr>
          <a:xfrm>
            <a:off x="0" y="15968"/>
            <a:ext cx="9906000" cy="718145"/>
          </a:xfrm>
          <a:prstGeom prst="rect">
            <a:avLst/>
          </a:prstGeom>
        </p:spPr>
        <p:txBody>
          <a:bodyPr wrap="square">
            <a:spAutoFit/>
          </a:bodyPr>
          <a:lstStyle/>
          <a:p>
            <a:pPr algn="ctr">
              <a:spcBef>
                <a:spcPct val="0"/>
              </a:spcBef>
              <a:spcAft>
                <a:spcPts val="800"/>
              </a:spcAft>
            </a:pPr>
            <a:r>
              <a:rPr lang="en-US" sz="2000" b="1" dirty="0" smtClean="0">
                <a:solidFill>
                  <a:srgbClr val="FFFF00"/>
                </a:solidFill>
                <a:latin typeface="Century Gothic" panose="020B0502020202020204" pitchFamily="34" charset="0"/>
                <a:ea typeface="Yu Mincho" panose="02020400000000000000" pitchFamily="18" charset="-128"/>
                <a:cs typeface="Arial" panose="020B0604020202020204" pitchFamily="34" charset="0"/>
              </a:rPr>
              <a:t>PENERBITAN SUKUK RITEL 2009 - 2017</a:t>
            </a:r>
            <a:endParaRPr lang="en-US" sz="2000" b="1" dirty="0">
              <a:solidFill>
                <a:srgbClr val="FFFF00"/>
              </a:solidFill>
              <a:latin typeface="Century Gothic" panose="020B0502020202020204" pitchFamily="34" charset="0"/>
              <a:ea typeface="Yu Mincho" panose="02020400000000000000" pitchFamily="18" charset="-128"/>
              <a:cs typeface="Arial" panose="020B0604020202020204" pitchFamily="34" charset="0"/>
            </a:endParaRPr>
          </a:p>
          <a:p>
            <a:pPr algn="ctr">
              <a:spcAft>
                <a:spcPts val="800"/>
              </a:spcAft>
            </a:pPr>
            <a:r>
              <a:rPr lang="en-US" sz="1400" dirty="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Sukuk</a:t>
            </a:r>
            <a:r>
              <a:rPr 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Ritel</a:t>
            </a:r>
            <a:r>
              <a:rPr 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mendukung</a:t>
            </a:r>
            <a:r>
              <a:rPr 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inklusi</a:t>
            </a:r>
            <a:r>
              <a:rPr 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dan</a:t>
            </a:r>
            <a:r>
              <a:rPr 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literasi</a:t>
            </a:r>
            <a:r>
              <a:rPr 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keuangan</a:t>
            </a:r>
            <a:endParaRPr lang="en-ID" sz="1400" dirty="0">
              <a:solidFill>
                <a:prstClr val="white"/>
              </a:solidFill>
              <a:latin typeface="Century Gothic" panose="020B0502020202020204" pitchFamily="34" charset="0"/>
              <a:ea typeface="Yu Mincho" panose="02020400000000000000" pitchFamily="18" charset="-128"/>
              <a:cs typeface="Arial" panose="020B0604020202020204" pitchFamily="34" charset="0"/>
            </a:endParaRPr>
          </a:p>
        </p:txBody>
      </p:sp>
      <p:pic>
        <p:nvPicPr>
          <p:cNvPr id="4" name="Picture 3"/>
          <p:cNvPicPr>
            <a:picLocks noChangeAspect="1"/>
          </p:cNvPicPr>
          <p:nvPr/>
        </p:nvPicPr>
        <p:blipFill>
          <a:blip r:embed="rId2" cstate="print"/>
          <a:stretch>
            <a:fillRect/>
          </a:stretch>
        </p:blipFill>
        <p:spPr>
          <a:xfrm>
            <a:off x="0" y="1101705"/>
            <a:ext cx="9906000" cy="4654591"/>
          </a:xfrm>
          <a:prstGeom prst="rect">
            <a:avLst/>
          </a:prstGeom>
        </p:spPr>
      </p:pic>
    </p:spTree>
    <p:extLst>
      <p:ext uri="{BB962C8B-B14F-4D97-AF65-F5344CB8AC3E}">
        <p14:creationId xmlns:p14="http://schemas.microsoft.com/office/powerpoint/2010/main" xmlns="" val="3535660614"/>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906000" cy="764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a:extLst>
              <a:ext uri="{FF2B5EF4-FFF2-40B4-BE49-F238E27FC236}">
                <a16:creationId xmlns="" xmlns:a16="http://schemas.microsoft.com/office/drawing/2014/main" id="{9B97D0BF-FF63-49D2-B419-510E76FA9EB1}"/>
              </a:ext>
            </a:extLst>
          </p:cNvPr>
          <p:cNvSpPr>
            <a:spLocks noGrp="1"/>
          </p:cNvSpPr>
          <p:nvPr>
            <p:ph type="sldNum" sz="quarter" idx="12"/>
          </p:nvPr>
        </p:nvSpPr>
        <p:spPr/>
        <p:txBody>
          <a:bodyPr/>
          <a:lstStyle/>
          <a:p>
            <a:fld id="{205D7B2C-A490-B44A-85E7-3DCE87D4739F}" type="slidenum">
              <a:rPr lang="en-US" smtClean="0"/>
              <a:pPr/>
              <a:t>25</a:t>
            </a:fld>
            <a:endParaRPr lang="en-US" dirty="0"/>
          </a:p>
        </p:txBody>
      </p:sp>
      <p:sp>
        <p:nvSpPr>
          <p:cNvPr id="6" name="TextBox 5"/>
          <p:cNvSpPr txBox="1"/>
          <p:nvPr/>
        </p:nvSpPr>
        <p:spPr>
          <a:xfrm>
            <a:off x="416496" y="1015451"/>
            <a:ext cx="8811268" cy="1508105"/>
          </a:xfrm>
          <a:prstGeom prst="rect">
            <a:avLst/>
          </a:prstGeom>
          <a:noFill/>
        </p:spPr>
        <p:txBody>
          <a:bodyPr wrap="square" rtlCol="0">
            <a:spAutoFit/>
          </a:bodyPr>
          <a:lstStyle/>
          <a:p>
            <a:pPr marL="261938" indent="-261938">
              <a:buFont typeface="Wingdings" pitchFamily="2" charset="2"/>
              <a:buChar char="§"/>
            </a:pPr>
            <a:r>
              <a:rPr lang="en-US" sz="1600" dirty="0" err="1">
                <a:latin typeface="Arial" panose="020B0604020202020204" pitchFamily="34" charset="0"/>
                <a:cs typeface="Arial" panose="020B0604020202020204" pitchFamily="34" charset="0"/>
              </a:rPr>
              <a:t>Penawaran</a:t>
            </a:r>
            <a:r>
              <a:rPr lang="en-US" sz="1600" dirty="0">
                <a:latin typeface="Arial" panose="020B0604020202020204" pitchFamily="34" charset="0"/>
                <a:cs typeface="Arial" panose="020B0604020202020204" pitchFamily="34" charset="0"/>
              </a:rPr>
              <a:t> yang </a:t>
            </a:r>
            <a:r>
              <a:rPr lang="en-US" sz="1600" dirty="0" err="1">
                <a:latin typeface="Arial" panose="020B0604020202020204" pitchFamily="34" charset="0"/>
                <a:cs typeface="Arial" panose="020B0604020202020204" pitchFamily="34" charset="0"/>
              </a:rPr>
              <a:t>masuk</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incoming bids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terus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mengalami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peningkatan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menunjukkan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perkembangan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pasar</a:t>
            </a:r>
            <a:r>
              <a:rPr lang="en-US" sz="1600" dirty="0">
                <a:latin typeface="Arial" panose="020B0604020202020204" pitchFamily="34" charset="0"/>
                <a:cs typeface="Arial" panose="020B0604020202020204" pitchFamily="34" charset="0"/>
              </a:rPr>
              <a:t> SBSN yang </a:t>
            </a:r>
            <a:r>
              <a:rPr lang="en-US" sz="1600" dirty="0" err="1">
                <a:latin typeface="Arial" panose="020B0604020202020204" pitchFamily="34" charset="0"/>
                <a:cs typeface="Arial" panose="020B0604020202020204" pitchFamily="34" charset="0"/>
              </a:rPr>
              <a:t>baik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perluasan</a:t>
            </a:r>
            <a:r>
              <a:rPr lang="en-US" sz="1600" dirty="0">
                <a:latin typeface="Arial" panose="020B0604020202020204" pitchFamily="34" charset="0"/>
                <a:cs typeface="Arial" panose="020B0604020202020204" pitchFamily="34" charset="0"/>
              </a:rPr>
              <a:t> basis investor </a:t>
            </a:r>
            <a:r>
              <a:rPr lang="en-US" sz="1600" dirty="0" err="1">
                <a:latin typeface="Arial" panose="020B0604020202020204" pitchFamily="34" charset="0"/>
                <a:cs typeface="Arial" panose="020B0604020202020204" pitchFamily="34" charset="0"/>
              </a:rPr>
              <a:t>dan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pendalaman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pasar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keuangan</a:t>
            </a:r>
            <a:r>
              <a:rPr lang="en-US" sz="1600" dirty="0" smtClean="0">
                <a:latin typeface="Arial" panose="020B0604020202020204" pitchFamily="34" charset="0"/>
                <a:cs typeface="Arial" panose="020B0604020202020204" pitchFamily="34" charset="0"/>
              </a:rPr>
              <a:t>)</a:t>
            </a:r>
          </a:p>
          <a:p>
            <a:pPr marL="261938" indent="-261938">
              <a:buFont typeface="Wingdings" pitchFamily="2" charset="2"/>
              <a:buChar char="§"/>
            </a:pPr>
            <a:endParaRPr lang="en-US" sz="1050" dirty="0">
              <a:latin typeface="Arial" panose="020B0604020202020204" pitchFamily="34" charset="0"/>
              <a:cs typeface="Arial" panose="020B0604020202020204" pitchFamily="34" charset="0"/>
            </a:endParaRPr>
          </a:p>
          <a:p>
            <a:pPr marL="261938" indent="-261938">
              <a:buFont typeface="Wingdings" pitchFamily="2" charset="2"/>
              <a:buChar char="§"/>
            </a:pPr>
            <a:r>
              <a:rPr lang="en-US" sz="1600" dirty="0" smtClean="0">
                <a:latin typeface="Arial" panose="020B0604020202020204" pitchFamily="34" charset="0"/>
                <a:cs typeface="Arial" panose="020B0604020202020204" pitchFamily="34" charset="0"/>
              </a:rPr>
              <a:t>Di </a:t>
            </a:r>
            <a:r>
              <a:rPr lang="en-US" sz="1600" dirty="0" err="1" smtClean="0">
                <a:latin typeface="Arial" panose="020B0604020202020204" pitchFamily="34" charset="0"/>
                <a:cs typeface="Arial" panose="020B0604020202020204" pitchFamily="34" charset="0"/>
              </a:rPr>
              <a:t>tahun</a:t>
            </a:r>
            <a:r>
              <a:rPr lang="en-US" sz="1600" dirty="0" smtClean="0">
                <a:latin typeface="Arial" panose="020B0604020202020204" pitchFamily="34" charset="0"/>
                <a:cs typeface="Arial" panose="020B0604020202020204" pitchFamily="34" charset="0"/>
              </a:rPr>
              <a:t> 2017, total incoming bids </a:t>
            </a:r>
            <a:r>
              <a:rPr lang="en-US" sz="1600" dirty="0" err="1" smtClean="0">
                <a:latin typeface="Arial" panose="020B0604020202020204" pitchFamily="34" charset="0"/>
                <a:cs typeface="Arial" panose="020B0604020202020204" pitchFamily="34" charset="0"/>
              </a:rPr>
              <a:t>mencapai</a:t>
            </a:r>
            <a:r>
              <a:rPr lang="en-US" sz="1600" dirty="0" smtClean="0">
                <a:latin typeface="Arial" panose="020B0604020202020204" pitchFamily="34" charset="0"/>
                <a:cs typeface="Arial" panose="020B0604020202020204" pitchFamily="34" charset="0"/>
              </a:rPr>
              <a:t> Rp374.23 </a:t>
            </a:r>
            <a:r>
              <a:rPr lang="en-US" sz="1600" dirty="0" err="1" smtClean="0">
                <a:latin typeface="Arial" panose="020B0604020202020204" pitchFamily="34" charset="0"/>
                <a:cs typeface="Arial" panose="020B0604020202020204" pitchFamily="34" charset="0"/>
              </a:rPr>
              <a:t>triliun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dengan</a:t>
            </a:r>
            <a:r>
              <a:rPr lang="en-US" sz="1600" dirty="0" smtClean="0">
                <a:latin typeface="Arial" panose="020B0604020202020204" pitchFamily="34" charset="0"/>
                <a:cs typeface="Arial" panose="020B0604020202020204" pitchFamily="34" charset="0"/>
              </a:rPr>
              <a:t> total awarded bids </a:t>
            </a:r>
            <a:r>
              <a:rPr lang="en-US" sz="1600" dirty="0" err="1" smtClean="0">
                <a:latin typeface="Arial" panose="020B0604020202020204" pitchFamily="34" charset="0"/>
                <a:cs typeface="Arial" panose="020B0604020202020204" pitchFamily="34" charset="0"/>
              </a:rPr>
              <a:t>sebesar</a:t>
            </a:r>
            <a:r>
              <a:rPr lang="en-US" sz="1600" dirty="0" smtClean="0">
                <a:latin typeface="Arial" panose="020B0604020202020204" pitchFamily="34" charset="0"/>
                <a:cs typeface="Arial" panose="020B0604020202020204" pitchFamily="34" charset="0"/>
              </a:rPr>
              <a:t> Rp135.14 </a:t>
            </a:r>
            <a:r>
              <a:rPr lang="en-US" sz="1600" dirty="0" err="1" smtClean="0">
                <a:latin typeface="Arial" panose="020B0604020202020204" pitchFamily="34" charset="0"/>
                <a:cs typeface="Arial" panose="020B0604020202020204" pitchFamily="34" charset="0"/>
              </a:rPr>
              <a:t>triliun</a:t>
            </a:r>
            <a:r>
              <a:rPr lang="en-US" sz="1600" dirty="0" smtClean="0">
                <a:latin typeface="Arial" panose="020B0604020202020204" pitchFamily="34" charset="0"/>
                <a:cs typeface="Arial" panose="020B0604020202020204" pitchFamily="34" charset="0"/>
              </a:rPr>
              <a:t>.</a:t>
            </a:r>
          </a:p>
        </p:txBody>
      </p:sp>
      <p:graphicFrame>
        <p:nvGraphicFramePr>
          <p:cNvPr id="7" name="Chart 6"/>
          <p:cNvGraphicFramePr/>
          <p:nvPr/>
        </p:nvGraphicFramePr>
        <p:xfrm>
          <a:off x="698310" y="3016155"/>
          <a:ext cx="8582167" cy="350747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0" y="2620370"/>
            <a:ext cx="9905999" cy="369332"/>
          </a:xfrm>
          <a:prstGeom prst="rect">
            <a:avLst/>
          </a:prstGeom>
          <a:noFill/>
        </p:spPr>
        <p:txBody>
          <a:bodyPr wrap="square" rtlCol="0">
            <a:spAutoFit/>
          </a:bodyPr>
          <a:lstStyle/>
          <a:p>
            <a:pPr algn="ctr"/>
            <a:r>
              <a:rPr lang="en-GB" b="1" dirty="0" err="1" smtClean="0"/>
              <a:t>Kinerja</a:t>
            </a:r>
            <a:r>
              <a:rPr lang="en-GB" b="1" dirty="0" smtClean="0"/>
              <a:t> </a:t>
            </a:r>
            <a:r>
              <a:rPr lang="en-GB" b="1" dirty="0" err="1" smtClean="0"/>
              <a:t>Lelang</a:t>
            </a:r>
            <a:r>
              <a:rPr lang="en-GB" b="1" dirty="0" smtClean="0"/>
              <a:t> </a:t>
            </a:r>
            <a:r>
              <a:rPr lang="en-GB" b="1" dirty="0" err="1" smtClean="0"/>
              <a:t>Sukuk</a:t>
            </a:r>
            <a:r>
              <a:rPr lang="en-GB" b="1" dirty="0" smtClean="0"/>
              <a:t> Negara 2013 </a:t>
            </a:r>
            <a:r>
              <a:rPr lang="en-GB" b="1" dirty="0" err="1" smtClean="0"/>
              <a:t>s.d</a:t>
            </a:r>
            <a:r>
              <a:rPr lang="en-GB" b="1" dirty="0" smtClean="0"/>
              <a:t>. 2017</a:t>
            </a:r>
            <a:endParaRPr lang="id-ID" dirty="0" smtClean="0"/>
          </a:p>
        </p:txBody>
      </p:sp>
      <p:sp>
        <p:nvSpPr>
          <p:cNvPr id="10" name="Title 2">
            <a:extLst>
              <a:ext uri="{FF2B5EF4-FFF2-40B4-BE49-F238E27FC236}">
                <a16:creationId xmlns:a16="http://schemas.microsoft.com/office/drawing/2014/main" xmlns="" id="{0D900EDB-4A93-492B-8518-732902EE9D6E}"/>
              </a:ext>
            </a:extLst>
          </p:cNvPr>
          <p:cNvSpPr txBox="1">
            <a:spLocks/>
          </p:cNvSpPr>
          <p:nvPr/>
        </p:nvSpPr>
        <p:spPr>
          <a:xfrm>
            <a:off x="0" y="0"/>
            <a:ext cx="9905999" cy="665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Aft>
                <a:spcPts val="800"/>
              </a:spcAft>
            </a:pPr>
            <a:r>
              <a:rPr lang="en-US" altLang="en-US" sz="2000" b="1" noProof="1" smtClean="0">
                <a:solidFill>
                  <a:srgbClr val="FFFF00"/>
                </a:solidFill>
                <a:latin typeface="Century Gothic" panose="020B0502020202020204" pitchFamily="34" charset="0"/>
                <a:ea typeface="+mn-ea"/>
                <a:cs typeface="+mn-cs"/>
              </a:rPr>
              <a:t>PERKEMBANGAN LELANG SBSN</a:t>
            </a:r>
          </a:p>
          <a:p>
            <a:pPr>
              <a:lnSpc>
                <a:spcPct val="90000"/>
              </a:lnSpc>
              <a:spcAft>
                <a:spcPts val="800"/>
              </a:spcAft>
            </a:pPr>
            <a:r>
              <a:rPr lang="en-US" altLang="en-US" sz="1600" noProof="1" smtClean="0">
                <a:solidFill>
                  <a:prstClr val="white"/>
                </a:solidFill>
                <a:latin typeface="Century Gothic" panose="020B0502020202020204" pitchFamily="34" charset="0"/>
                <a:ea typeface="+mn-ea"/>
                <a:cs typeface="+mn-cs"/>
              </a:rPr>
              <a:t>Kinerja lelang SBSN terus mengalami peningkatan</a:t>
            </a:r>
          </a:p>
        </p:txBody>
      </p:sp>
    </p:spTree>
    <p:extLst>
      <p:ext uri="{BB962C8B-B14F-4D97-AF65-F5344CB8AC3E}">
        <p14:creationId xmlns:p14="http://schemas.microsoft.com/office/powerpoint/2010/main" xmlns="" val="3535660614"/>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
            <a:ext cx="9906000" cy="764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a:extLst>
              <a:ext uri="{FF2B5EF4-FFF2-40B4-BE49-F238E27FC236}">
                <a16:creationId xmlns="" xmlns:a16="http://schemas.microsoft.com/office/drawing/2014/main" id="{9B97D0BF-FF63-49D2-B419-510E76FA9EB1}"/>
              </a:ext>
            </a:extLst>
          </p:cNvPr>
          <p:cNvSpPr>
            <a:spLocks noGrp="1"/>
          </p:cNvSpPr>
          <p:nvPr>
            <p:ph type="sldNum" sz="quarter" idx="12"/>
          </p:nvPr>
        </p:nvSpPr>
        <p:spPr/>
        <p:txBody>
          <a:bodyPr/>
          <a:lstStyle/>
          <a:p>
            <a:fld id="{205D7B2C-A490-B44A-85E7-3DCE87D4739F}" type="slidenum">
              <a:rPr lang="en-US" smtClean="0"/>
              <a:pPr/>
              <a:t>26</a:t>
            </a:fld>
            <a:endParaRPr lang="en-US" dirty="0"/>
          </a:p>
        </p:txBody>
      </p:sp>
      <p:sp>
        <p:nvSpPr>
          <p:cNvPr id="41" name="Rectangle 40">
            <a:extLst>
              <a:ext uri="{FF2B5EF4-FFF2-40B4-BE49-F238E27FC236}">
                <a16:creationId xmlns="" xmlns:a16="http://schemas.microsoft.com/office/drawing/2014/main" id="{20CD5643-C324-4F02-B6D3-1EDC8FB37A2C}"/>
              </a:ext>
            </a:extLst>
          </p:cNvPr>
          <p:cNvSpPr/>
          <p:nvPr/>
        </p:nvSpPr>
        <p:spPr>
          <a:xfrm>
            <a:off x="0" y="15968"/>
            <a:ext cx="9906000" cy="718145"/>
          </a:xfrm>
          <a:prstGeom prst="rect">
            <a:avLst/>
          </a:prstGeom>
        </p:spPr>
        <p:txBody>
          <a:bodyPr wrap="square">
            <a:spAutoFit/>
          </a:bodyPr>
          <a:lstStyle/>
          <a:p>
            <a:pPr algn="ctr">
              <a:spcAft>
                <a:spcPts val="800"/>
              </a:spcAft>
            </a:pPr>
            <a:r>
              <a:rPr lang="en-US" sz="2000" b="1" dirty="0" smtClean="0">
                <a:solidFill>
                  <a:srgbClr val="FFFF00"/>
                </a:solidFill>
                <a:latin typeface="Century Gothic" panose="020B0502020202020204" pitchFamily="34" charset="0"/>
                <a:ea typeface="Yu Mincho" panose="02020400000000000000" pitchFamily="18" charset="-128"/>
                <a:cs typeface="Arial" panose="020B0604020202020204" pitchFamily="34" charset="0"/>
              </a:rPr>
              <a:t>PENERBITAN SUKUK DANA HAJI INDONESIA (SDHI)</a:t>
            </a:r>
          </a:p>
          <a:p>
            <a:pPr algn="ctr">
              <a:spcAft>
                <a:spcPts val="800"/>
              </a:spcAft>
            </a:pPr>
            <a:r>
              <a:rPr lang="en-US" sz="1400" dirty="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a:solidFill>
                  <a:prstClr val="white"/>
                </a:solidFill>
                <a:latin typeface="Century Gothic" panose="020B0502020202020204" pitchFamily="34" charset="0"/>
                <a:ea typeface="Yu Mincho" panose="02020400000000000000" pitchFamily="18" charset="-128"/>
                <a:cs typeface="Arial" panose="020B0604020202020204" pitchFamily="34" charset="0"/>
              </a:rPr>
              <a:t>kerja</a:t>
            </a:r>
            <a:r>
              <a:rPr lang="en-US" sz="1400" dirty="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a:solidFill>
                  <a:prstClr val="white"/>
                </a:solidFill>
                <a:latin typeface="Century Gothic" panose="020B0502020202020204" pitchFamily="34" charset="0"/>
                <a:ea typeface="Yu Mincho" panose="02020400000000000000" pitchFamily="18" charset="-128"/>
                <a:cs typeface="Arial" panose="020B0604020202020204" pitchFamily="34" charset="0"/>
              </a:rPr>
              <a:t>sama</a:t>
            </a:r>
            <a:r>
              <a:rPr lang="en-US" sz="1400" dirty="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antara</a:t>
            </a:r>
            <a:r>
              <a:rPr lang="en-US" sz="1400" dirty="0" smtClean="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a:solidFill>
                  <a:prstClr val="white"/>
                </a:solidFill>
                <a:latin typeface="Century Gothic" panose="020B0502020202020204" pitchFamily="34" charset="0"/>
                <a:ea typeface="Yu Mincho" panose="02020400000000000000" pitchFamily="18" charset="-128"/>
                <a:cs typeface="Arial" panose="020B0604020202020204" pitchFamily="34" charset="0"/>
              </a:rPr>
              <a:t>Kementerian</a:t>
            </a:r>
            <a:r>
              <a:rPr lang="en-US" sz="1400" dirty="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a:solidFill>
                  <a:prstClr val="white"/>
                </a:solidFill>
                <a:latin typeface="Century Gothic" panose="020B0502020202020204" pitchFamily="34" charset="0"/>
                <a:ea typeface="Yu Mincho" panose="02020400000000000000" pitchFamily="18" charset="-128"/>
                <a:cs typeface="Arial" panose="020B0604020202020204" pitchFamily="34" charset="0"/>
              </a:rPr>
              <a:t>Keuangan</a:t>
            </a:r>
            <a:r>
              <a:rPr lang="en-US" sz="1400" dirty="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a:solidFill>
                  <a:prstClr val="white"/>
                </a:solidFill>
                <a:latin typeface="Century Gothic" panose="020B0502020202020204" pitchFamily="34" charset="0"/>
                <a:ea typeface="Yu Mincho" panose="02020400000000000000" pitchFamily="18" charset="-128"/>
                <a:cs typeface="Arial" panose="020B0604020202020204" pitchFamily="34" charset="0"/>
              </a:rPr>
              <a:t>dan</a:t>
            </a:r>
            <a:r>
              <a:rPr lang="en-US" sz="1400" dirty="0">
                <a:solidFill>
                  <a:prstClr val="white"/>
                </a:solidFill>
                <a:latin typeface="Century Gothic" panose="020B0502020202020204" pitchFamily="34" charset="0"/>
                <a:ea typeface="Yu Mincho" panose="02020400000000000000" pitchFamily="18" charset="-128"/>
                <a:cs typeface="Arial" panose="020B0604020202020204" pitchFamily="34" charset="0"/>
              </a:rPr>
              <a:t> </a:t>
            </a:r>
            <a:r>
              <a:rPr lang="en-US" sz="1400" dirty="0" err="1">
                <a:solidFill>
                  <a:prstClr val="white"/>
                </a:solidFill>
                <a:latin typeface="Century Gothic" panose="020B0502020202020204" pitchFamily="34" charset="0"/>
                <a:ea typeface="Yu Mincho" panose="02020400000000000000" pitchFamily="18" charset="-128"/>
                <a:cs typeface="Arial" panose="020B0604020202020204" pitchFamily="34" charset="0"/>
              </a:rPr>
              <a:t>Kementerian</a:t>
            </a:r>
            <a:r>
              <a:rPr lang="en-US" sz="1400" dirty="0">
                <a:solidFill>
                  <a:prstClr val="white"/>
                </a:solidFill>
                <a:latin typeface="Century Gothic" panose="020B0502020202020204" pitchFamily="34" charset="0"/>
                <a:ea typeface="Yu Mincho" panose="02020400000000000000" pitchFamily="18" charset="-128"/>
                <a:cs typeface="Arial" panose="020B0604020202020204" pitchFamily="34" charset="0"/>
              </a:rPr>
              <a:t> Agama/BPKH </a:t>
            </a:r>
            <a:endParaRPr lang="en-ID" sz="1400" dirty="0">
              <a:solidFill>
                <a:prstClr val="white"/>
              </a:solidFill>
              <a:latin typeface="Century Gothic" panose="020B0502020202020204" pitchFamily="34" charset="0"/>
              <a:ea typeface="Yu Mincho" panose="02020400000000000000" pitchFamily="18" charset="-128"/>
              <a:cs typeface="Arial" panose="020B0604020202020204" pitchFamily="34" charset="0"/>
            </a:endParaRPr>
          </a:p>
        </p:txBody>
      </p:sp>
      <p:sp>
        <p:nvSpPr>
          <p:cNvPr id="5" name="Round Same Side Corner Rectangle 4"/>
          <p:cNvSpPr/>
          <p:nvPr/>
        </p:nvSpPr>
        <p:spPr>
          <a:xfrm>
            <a:off x="194472" y="980728"/>
            <a:ext cx="3666407" cy="576064"/>
          </a:xfrm>
          <a:prstGeom prst="round2Same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lIns="91414" tIns="45706" rIns="91414" bIns="45706" anchor="ctr"/>
          <a:lstStyle/>
          <a:p>
            <a:pPr algn="ctr" fontAlgn="auto">
              <a:spcBef>
                <a:spcPts val="0"/>
              </a:spcBef>
              <a:spcAft>
                <a:spcPts val="0"/>
              </a:spcAft>
              <a:defRPr/>
            </a:pPr>
            <a:r>
              <a:rPr lang="en-US" b="1" dirty="0">
                <a:solidFill>
                  <a:schemeClr val="bg1"/>
                </a:solidFill>
              </a:rPr>
              <a:t>Profile</a:t>
            </a:r>
          </a:p>
        </p:txBody>
      </p:sp>
      <p:sp>
        <p:nvSpPr>
          <p:cNvPr id="6" name="Rectangle 3"/>
          <p:cNvSpPr>
            <a:spLocks noChangeArrowheads="1"/>
          </p:cNvSpPr>
          <p:nvPr/>
        </p:nvSpPr>
        <p:spPr bwMode="auto">
          <a:xfrm>
            <a:off x="194471" y="1629111"/>
            <a:ext cx="3588399" cy="2802905"/>
          </a:xfrm>
          <a:prstGeom prst="rect">
            <a:avLst/>
          </a:prstGeom>
          <a:noFill/>
          <a:ln w="3175">
            <a:solidFill>
              <a:schemeClr val="accent5">
                <a:lumMod val="75000"/>
              </a:schemeClr>
            </a:solidFill>
            <a:miter lim="800000"/>
            <a:headEnd/>
            <a:tailEnd/>
          </a:ln>
          <a:effectLst>
            <a:outerShdw blurRad="50800" dist="38100" dir="2700000" algn="tl" rotWithShape="0">
              <a:prstClr val="black">
                <a:alpha val="40000"/>
              </a:prstClr>
            </a:outerShdw>
          </a:effectLst>
        </p:spPr>
        <p:txBody>
          <a:bodyPr wrap="square" lIns="89961" tIns="46779" rIns="89961" bIns="46779" anchor="ctr">
            <a:spAutoFit/>
          </a:bodyPr>
          <a:lstStyle/>
          <a:p>
            <a:pPr marL="90462" indent="-265036" fontAlgn="auto">
              <a:spcBef>
                <a:spcPts val="600"/>
              </a:spcBef>
              <a:spcAft>
                <a:spcPts val="0"/>
              </a:spcAft>
              <a:buClr>
                <a:schemeClr val="accent4">
                  <a:lumMod val="75000"/>
                </a:schemeClr>
              </a:buClr>
              <a:buFont typeface="Wingdings" pitchFamily="2" charset="2"/>
              <a:buChar char="§"/>
              <a:tabLst>
                <a:tab pos="265036" algn="l"/>
                <a:tab pos="684015" algn="l"/>
              </a:tabLst>
              <a:defRPr/>
            </a:pPr>
            <a:r>
              <a:rPr lang="fi-FI" sz="1400" smtClean="0">
                <a:latin typeface="+mn-lt"/>
              </a:rPr>
              <a:t>Struktur Akad: </a:t>
            </a:r>
            <a:r>
              <a:rPr lang="fi-FI" sz="1400" dirty="0">
                <a:latin typeface="+mn-lt"/>
              </a:rPr>
              <a:t>Ijarah Al-khadamat</a:t>
            </a:r>
          </a:p>
          <a:p>
            <a:pPr marL="293603" indent="-265036" fontAlgn="auto">
              <a:spcBef>
                <a:spcPts val="1200"/>
              </a:spcBef>
              <a:spcAft>
                <a:spcPts val="0"/>
              </a:spcAft>
              <a:buClr>
                <a:schemeClr val="accent4">
                  <a:lumMod val="75000"/>
                </a:schemeClr>
              </a:buClr>
              <a:buFont typeface="Wingdings" pitchFamily="2" charset="2"/>
              <a:buChar char="§"/>
              <a:tabLst>
                <a:tab pos="265036" algn="l"/>
                <a:tab pos="684015" algn="l"/>
              </a:tabLst>
              <a:defRPr/>
            </a:pPr>
            <a:r>
              <a:rPr lang="fi-FI" sz="1400" smtClean="0">
                <a:latin typeface="+mn-lt"/>
              </a:rPr>
              <a:t>Total penerbitan sejak 2009 </a:t>
            </a:r>
            <a:r>
              <a:rPr lang="fi-FI" sz="1400">
                <a:latin typeface="+mn-lt"/>
              </a:rPr>
              <a:t>: </a:t>
            </a:r>
            <a:r>
              <a:rPr lang="fi-FI" sz="1400" smtClean="0">
                <a:latin typeface="+mn-lt"/>
              </a:rPr>
              <a:t>Rp62,</a:t>
            </a:r>
            <a:r>
              <a:rPr lang="id-ID" sz="1400" smtClean="0">
                <a:latin typeface="+mn-lt"/>
              </a:rPr>
              <a:t>1</a:t>
            </a:r>
            <a:r>
              <a:rPr lang="en-US" sz="1400" smtClean="0">
                <a:latin typeface="+mn-lt"/>
              </a:rPr>
              <a:t>7 </a:t>
            </a:r>
            <a:r>
              <a:rPr lang="fi-FI" sz="1400" smtClean="0">
                <a:latin typeface="+mn-lt"/>
              </a:rPr>
              <a:t>Triliun</a:t>
            </a:r>
            <a:r>
              <a:rPr lang="fi-FI" sz="1400" dirty="0">
                <a:latin typeface="+mn-lt"/>
              </a:rPr>
              <a:t>.</a:t>
            </a:r>
          </a:p>
          <a:p>
            <a:pPr marL="293603" indent="-265036" fontAlgn="auto">
              <a:spcBef>
                <a:spcPts val="1200"/>
              </a:spcBef>
              <a:spcAft>
                <a:spcPts val="0"/>
              </a:spcAft>
              <a:buClr>
                <a:schemeClr val="accent4">
                  <a:lumMod val="75000"/>
                </a:schemeClr>
              </a:buClr>
              <a:buFont typeface="Wingdings" pitchFamily="2" charset="2"/>
              <a:buChar char="§"/>
              <a:tabLst>
                <a:tab pos="265036" algn="l"/>
                <a:tab pos="684015" algn="l"/>
              </a:tabLst>
              <a:defRPr/>
            </a:pPr>
            <a:r>
              <a:rPr lang="fi-FI" sz="1400">
                <a:latin typeface="+mn-lt"/>
              </a:rPr>
              <a:t>SDHI </a:t>
            </a:r>
            <a:r>
              <a:rPr lang="fi-FI" sz="1400" smtClean="0">
                <a:latin typeface="+mn-lt"/>
              </a:rPr>
              <a:t>jatuh tempo Rp</a:t>
            </a:r>
            <a:r>
              <a:rPr lang="id-ID" sz="1400" smtClean="0">
                <a:latin typeface="+mn-lt"/>
              </a:rPr>
              <a:t>2</a:t>
            </a:r>
            <a:r>
              <a:rPr lang="en-US" sz="1400" smtClean="0">
                <a:latin typeface="+mn-lt"/>
              </a:rPr>
              <a:t>5</a:t>
            </a:r>
            <a:r>
              <a:rPr lang="fi-FI" sz="1400" smtClean="0">
                <a:latin typeface="+mn-lt"/>
              </a:rPr>
              <a:t>,</a:t>
            </a:r>
            <a:r>
              <a:rPr lang="en-US" sz="1400" smtClean="0">
                <a:latin typeface="+mn-lt"/>
              </a:rPr>
              <a:t>47</a:t>
            </a:r>
            <a:r>
              <a:rPr lang="fi-FI" sz="1400"/>
              <a:t> Triliun</a:t>
            </a:r>
            <a:endParaRPr lang="fi-FI" sz="1400" dirty="0">
              <a:latin typeface="+mn-lt"/>
            </a:endParaRPr>
          </a:p>
          <a:p>
            <a:pPr marL="293603" indent="-265036" fontAlgn="auto">
              <a:spcBef>
                <a:spcPts val="1200"/>
              </a:spcBef>
              <a:spcAft>
                <a:spcPts val="0"/>
              </a:spcAft>
              <a:buClr>
                <a:schemeClr val="accent4">
                  <a:lumMod val="75000"/>
                </a:schemeClr>
              </a:buClr>
              <a:buFont typeface="Wingdings" pitchFamily="2" charset="2"/>
              <a:buChar char="§"/>
              <a:tabLst>
                <a:tab pos="265036" algn="l"/>
                <a:tab pos="684015" algn="l"/>
              </a:tabLst>
              <a:defRPr/>
            </a:pPr>
            <a:r>
              <a:rPr lang="fi-FI" sz="1400">
                <a:latin typeface="+mn-lt"/>
              </a:rPr>
              <a:t>Outstanding </a:t>
            </a:r>
            <a:r>
              <a:rPr lang="fi-FI" sz="1400" smtClean="0">
                <a:latin typeface="+mn-lt"/>
              </a:rPr>
              <a:t>per Februari 2018: </a:t>
            </a:r>
            <a:r>
              <a:rPr lang="fi-FI" sz="1400"/>
              <a:t>Rp36,70 Triliun.</a:t>
            </a:r>
            <a:endParaRPr lang="fi-FI" sz="1400" dirty="0">
              <a:latin typeface="+mn-lt"/>
            </a:endParaRPr>
          </a:p>
          <a:p>
            <a:pPr marL="293603" indent="-265036" fontAlgn="auto">
              <a:spcBef>
                <a:spcPts val="1200"/>
              </a:spcBef>
              <a:spcAft>
                <a:spcPts val="0"/>
              </a:spcAft>
              <a:buClr>
                <a:schemeClr val="accent4">
                  <a:lumMod val="75000"/>
                </a:schemeClr>
              </a:buClr>
              <a:buFont typeface="Wingdings" pitchFamily="2" charset="2"/>
              <a:buChar char="§"/>
              <a:tabLst>
                <a:tab pos="265036" algn="l"/>
                <a:tab pos="684015" algn="l"/>
              </a:tabLst>
              <a:defRPr/>
            </a:pPr>
            <a:r>
              <a:rPr lang="fi-FI" sz="1400" dirty="0">
                <a:latin typeface="+mn-lt"/>
              </a:rPr>
              <a:t>Underlying</a:t>
            </a:r>
            <a:r>
              <a:rPr lang="fi-FI" sz="1400">
                <a:latin typeface="+mn-lt"/>
              </a:rPr>
              <a:t>: </a:t>
            </a:r>
            <a:r>
              <a:rPr lang="fi-FI" sz="1400" smtClean="0">
                <a:latin typeface="+mn-lt"/>
              </a:rPr>
              <a:t>jasa haji.</a:t>
            </a:r>
            <a:endParaRPr lang="fi-FI" sz="1400" dirty="0">
              <a:latin typeface="+mn-lt"/>
            </a:endParaRPr>
          </a:p>
          <a:p>
            <a:pPr marL="293603" indent="-265036" fontAlgn="auto">
              <a:spcBef>
                <a:spcPts val="1200"/>
              </a:spcBef>
              <a:spcAft>
                <a:spcPts val="0"/>
              </a:spcAft>
              <a:buClr>
                <a:schemeClr val="accent4">
                  <a:lumMod val="75000"/>
                </a:schemeClr>
              </a:buClr>
              <a:buFont typeface="Wingdings" pitchFamily="2" charset="2"/>
              <a:buChar char="§"/>
              <a:tabLst>
                <a:tab pos="265036" algn="l"/>
                <a:tab pos="684015" algn="l"/>
              </a:tabLst>
              <a:defRPr/>
            </a:pPr>
            <a:r>
              <a:rPr lang="fi-FI" sz="1400" smtClean="0">
                <a:latin typeface="+mn-lt"/>
              </a:rPr>
              <a:t>Penerbit: </a:t>
            </a:r>
            <a:r>
              <a:rPr lang="fi-FI" sz="1400" dirty="0">
                <a:latin typeface="+mn-lt"/>
              </a:rPr>
              <a:t>Perusahaan Penerbit SBSN Indonesia</a:t>
            </a:r>
            <a:endParaRPr lang="en-US" sz="1400" dirty="0">
              <a:latin typeface="+mn-lt"/>
            </a:endParaRPr>
          </a:p>
        </p:txBody>
      </p:sp>
      <p:sp>
        <p:nvSpPr>
          <p:cNvPr id="7" name="Round Same Side Corner Rectangle 6"/>
          <p:cNvSpPr/>
          <p:nvPr/>
        </p:nvSpPr>
        <p:spPr>
          <a:xfrm>
            <a:off x="3938888" y="980728"/>
            <a:ext cx="5772641" cy="576064"/>
          </a:xfrm>
          <a:prstGeom prst="round2Same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lIns="91414" tIns="45706" rIns="91414" bIns="45706" anchor="ctr"/>
          <a:lstStyle/>
          <a:p>
            <a:pPr algn="ctr" fontAlgn="auto">
              <a:spcBef>
                <a:spcPts val="0"/>
              </a:spcBef>
              <a:spcAft>
                <a:spcPts val="0"/>
              </a:spcAft>
              <a:defRPr/>
            </a:pPr>
            <a:r>
              <a:rPr lang="en-US" b="1">
                <a:solidFill>
                  <a:schemeClr val="bg1"/>
                </a:solidFill>
              </a:rPr>
              <a:t>Outstanding</a:t>
            </a:r>
            <a:r>
              <a:rPr lang="en-US" b="1">
                <a:solidFill>
                  <a:schemeClr val="tx1"/>
                </a:solidFill>
              </a:rPr>
              <a:t> </a:t>
            </a:r>
            <a:r>
              <a:rPr lang="en-US" b="1" smtClean="0">
                <a:solidFill>
                  <a:schemeClr val="bg1"/>
                </a:solidFill>
              </a:rPr>
              <a:t>per Februari 2018</a:t>
            </a:r>
            <a:endParaRPr lang="en-US" b="1" dirty="0">
              <a:solidFill>
                <a:schemeClr val="bg1"/>
              </a:solidFill>
            </a:endParaRPr>
          </a:p>
        </p:txBody>
      </p:sp>
      <p:graphicFrame>
        <p:nvGraphicFramePr>
          <p:cNvPr id="8" name="Table 7"/>
          <p:cNvGraphicFramePr>
            <a:graphicFrameLocks noGrp="1"/>
          </p:cNvGraphicFramePr>
          <p:nvPr>
            <p:extLst>
              <p:ext uri="{D42A27DB-BD31-4B8C-83A1-F6EECF244321}">
                <p14:modId xmlns:p14="http://schemas.microsoft.com/office/powerpoint/2010/main" xmlns="" val="2205749862"/>
              </p:ext>
            </p:extLst>
          </p:nvPr>
        </p:nvGraphicFramePr>
        <p:xfrm>
          <a:off x="3938887" y="1628800"/>
          <a:ext cx="5772642" cy="4064004"/>
        </p:xfrm>
        <a:graphic>
          <a:graphicData uri="http://schemas.openxmlformats.org/drawingml/2006/table">
            <a:tbl>
              <a:tblPr/>
              <a:tblGrid>
                <a:gridCol w="407565"/>
                <a:gridCol w="1014681"/>
                <a:gridCol w="1003937"/>
                <a:gridCol w="1003937"/>
                <a:gridCol w="669292"/>
                <a:gridCol w="1673230"/>
              </a:tblGrid>
              <a:tr h="387048">
                <a:tc>
                  <a:txBody>
                    <a:bodyPr/>
                    <a:lstStyle/>
                    <a:p>
                      <a:pPr algn="ctr" fontAlgn="ctr"/>
                      <a:r>
                        <a:rPr lang="id-ID" sz="1200" b="1" i="0" u="none" strike="noStrike" dirty="0">
                          <a:solidFill>
                            <a:srgbClr val="FFFFFF"/>
                          </a:solidFill>
                          <a:latin typeface="Calibri"/>
                        </a:rPr>
                        <a:t>No</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1849B"/>
                    </a:solidFill>
                  </a:tcPr>
                </a:tc>
                <a:tc>
                  <a:txBody>
                    <a:bodyPr/>
                    <a:lstStyle/>
                    <a:p>
                      <a:pPr algn="ctr" fontAlgn="ctr"/>
                      <a:r>
                        <a:rPr lang="id-ID" sz="1200" b="1" i="0" u="none" strike="noStrike">
                          <a:solidFill>
                            <a:srgbClr val="FFFFFF"/>
                          </a:solidFill>
                          <a:latin typeface="Calibri"/>
                        </a:rPr>
                        <a:t>Series</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1849B"/>
                    </a:solidFill>
                  </a:tcPr>
                </a:tc>
                <a:tc>
                  <a:txBody>
                    <a:bodyPr/>
                    <a:lstStyle/>
                    <a:p>
                      <a:pPr algn="ctr" fontAlgn="ctr"/>
                      <a:r>
                        <a:rPr lang="en-US" sz="1200" b="1" i="0" u="none" strike="noStrike" smtClean="0">
                          <a:solidFill>
                            <a:srgbClr val="FFFFFF"/>
                          </a:solidFill>
                          <a:latin typeface="Calibri"/>
                        </a:rPr>
                        <a:t>Tgl</a:t>
                      </a:r>
                      <a:r>
                        <a:rPr lang="en-US" sz="1200" b="1" i="0" u="none" strike="noStrike" baseline="0" smtClean="0">
                          <a:solidFill>
                            <a:srgbClr val="FFFFFF"/>
                          </a:solidFill>
                          <a:latin typeface="Calibri"/>
                        </a:rPr>
                        <a:t> Penerbitan</a:t>
                      </a:r>
                      <a:endParaRPr lang="id-ID" sz="1200" b="1" i="0" u="none" strike="noStrike">
                        <a:solidFill>
                          <a:srgbClr val="FFFFFF"/>
                        </a:solidFill>
                        <a:latin typeface="Calibri"/>
                      </a:endParaRP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1849B"/>
                    </a:solidFill>
                  </a:tcPr>
                </a:tc>
                <a:tc>
                  <a:txBody>
                    <a:bodyPr/>
                    <a:lstStyle/>
                    <a:p>
                      <a:pPr algn="ctr" fontAlgn="ctr"/>
                      <a:r>
                        <a:rPr lang="en-US" sz="1200" b="1" i="0" u="none" strike="noStrike" smtClean="0">
                          <a:solidFill>
                            <a:srgbClr val="FFFFFF"/>
                          </a:solidFill>
                          <a:latin typeface="Calibri"/>
                        </a:rPr>
                        <a:t>Tgl Jatuh Tempo</a:t>
                      </a:r>
                      <a:endParaRPr lang="id-ID" sz="1200" b="1" i="0" u="none" strike="noStrike">
                        <a:solidFill>
                          <a:srgbClr val="FFFFFF"/>
                        </a:solidFill>
                        <a:latin typeface="Calibri"/>
                      </a:endParaRP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1849B"/>
                    </a:solidFill>
                  </a:tcPr>
                </a:tc>
                <a:tc>
                  <a:txBody>
                    <a:bodyPr/>
                    <a:lstStyle/>
                    <a:p>
                      <a:pPr algn="ctr" fontAlgn="ctr"/>
                      <a:r>
                        <a:rPr lang="en-US" sz="1200" b="1" i="0" u="none" strike="noStrike" smtClean="0">
                          <a:solidFill>
                            <a:srgbClr val="FFFFFF"/>
                          </a:solidFill>
                          <a:latin typeface="Calibri"/>
                        </a:rPr>
                        <a:t>Imbalan</a:t>
                      </a:r>
                      <a:endParaRPr lang="id-ID" sz="1200" b="1" i="0" u="none" strike="noStrike" dirty="0">
                        <a:solidFill>
                          <a:srgbClr val="FFFFFF"/>
                        </a:solidFill>
                        <a:latin typeface="Calibri"/>
                      </a:endParaRP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1849B"/>
                    </a:solidFill>
                  </a:tcPr>
                </a:tc>
                <a:tc>
                  <a:txBody>
                    <a:bodyPr/>
                    <a:lstStyle/>
                    <a:p>
                      <a:pPr algn="ctr" fontAlgn="ctr"/>
                      <a:r>
                        <a:rPr lang="en-US" sz="1200" b="1" i="0" u="none" strike="noStrike" smtClean="0">
                          <a:solidFill>
                            <a:srgbClr val="FFFFFF"/>
                          </a:solidFill>
                          <a:latin typeface="Calibri"/>
                        </a:rPr>
                        <a:t>Jumlah</a:t>
                      </a:r>
                      <a:r>
                        <a:rPr lang="id-ID" sz="1200" b="1" i="0" u="none" strike="noStrike" smtClean="0">
                          <a:solidFill>
                            <a:srgbClr val="FFFFFF"/>
                          </a:solidFill>
                          <a:latin typeface="Calibri"/>
                        </a:rPr>
                        <a:t> </a:t>
                      </a:r>
                      <a:r>
                        <a:rPr lang="id-ID" sz="1200" b="1" i="0" u="none" strike="noStrike">
                          <a:solidFill>
                            <a:srgbClr val="FFFFFF"/>
                          </a:solidFill>
                          <a:latin typeface="Calibri"/>
                        </a:rPr>
                        <a:t/>
                      </a:r>
                      <a:br>
                        <a:rPr lang="id-ID" sz="1200" b="1" i="0" u="none" strike="noStrike">
                          <a:solidFill>
                            <a:srgbClr val="FFFFFF"/>
                          </a:solidFill>
                          <a:latin typeface="Calibri"/>
                        </a:rPr>
                      </a:br>
                      <a:r>
                        <a:rPr lang="id-ID" sz="1200" b="1" i="0" u="none" strike="noStrike" smtClean="0">
                          <a:solidFill>
                            <a:srgbClr val="FFFFFF"/>
                          </a:solidFill>
                          <a:latin typeface="Calibri"/>
                        </a:rPr>
                        <a:t>(</a:t>
                      </a:r>
                      <a:r>
                        <a:rPr lang="en-US" sz="1200" b="1" i="0" u="none" strike="noStrike" smtClean="0">
                          <a:solidFill>
                            <a:srgbClr val="FFFFFF"/>
                          </a:solidFill>
                          <a:latin typeface="Calibri"/>
                        </a:rPr>
                        <a:t>Rp</a:t>
                      </a:r>
                      <a:r>
                        <a:rPr lang="id-ID" sz="1200" b="1" i="0" u="none" strike="noStrike" smtClean="0">
                          <a:solidFill>
                            <a:srgbClr val="FFFFFF"/>
                          </a:solidFill>
                          <a:latin typeface="Calibri"/>
                        </a:rPr>
                        <a:t>)</a:t>
                      </a:r>
                      <a:endParaRPr lang="id-ID" sz="1200" b="1" i="0" u="none" strike="noStrike">
                        <a:solidFill>
                          <a:srgbClr val="FFFFFF"/>
                        </a:solidFill>
                        <a:latin typeface="Calibri"/>
                      </a:endParaRP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1849B"/>
                    </a:solidFill>
                  </a:tcPr>
                </a:tc>
              </a:tr>
              <a:tr h="193524">
                <a:tc>
                  <a:txBody>
                    <a:bodyPr/>
                    <a:lstStyle/>
                    <a:p>
                      <a:pPr algn="ctr" fontAlgn="b"/>
                      <a:r>
                        <a:rPr lang="id-ID" sz="1200" b="0" i="0" u="none" strike="noStrike">
                          <a:solidFill>
                            <a:srgbClr val="000000"/>
                          </a:solidFill>
                          <a:latin typeface="Calibri"/>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6DDE8"/>
                    </a:solidFill>
                  </a:tcPr>
                </a:tc>
                <a:tc>
                  <a:txBody>
                    <a:bodyPr/>
                    <a:lstStyle/>
                    <a:p>
                      <a:pPr algn="l" fontAlgn="b"/>
                      <a:r>
                        <a:rPr lang="id-ID" sz="1200" b="0" i="0" u="none" strike="noStrike">
                          <a:solidFill>
                            <a:srgbClr val="000000"/>
                          </a:solidFill>
                          <a:latin typeface="Calibri"/>
                        </a:rPr>
                        <a:t>SDHI 2021A</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6DDE8"/>
                    </a:solidFill>
                  </a:tcPr>
                </a:tc>
                <a:tc>
                  <a:txBody>
                    <a:bodyPr/>
                    <a:lstStyle/>
                    <a:p>
                      <a:pPr algn="r" fontAlgn="b"/>
                      <a:r>
                        <a:rPr lang="id-ID" sz="1200" b="0" i="0" u="none" strike="noStrike">
                          <a:solidFill>
                            <a:srgbClr val="000000"/>
                          </a:solidFill>
                          <a:latin typeface="Calibri"/>
                        </a:rPr>
                        <a:t>11-Apr-11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6DDE8"/>
                    </a:solidFill>
                  </a:tcPr>
                </a:tc>
                <a:tc>
                  <a:txBody>
                    <a:bodyPr/>
                    <a:lstStyle/>
                    <a:p>
                      <a:pPr algn="r" fontAlgn="b"/>
                      <a:r>
                        <a:rPr lang="id-ID" sz="1200" b="0" i="0" u="none" strike="noStrike">
                          <a:solidFill>
                            <a:srgbClr val="000000"/>
                          </a:solidFill>
                          <a:latin typeface="Calibri"/>
                        </a:rPr>
                        <a:t>11-Apr-21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6DDE8"/>
                    </a:solidFill>
                  </a:tcPr>
                </a:tc>
                <a:tc>
                  <a:txBody>
                    <a:bodyPr/>
                    <a:lstStyle/>
                    <a:p>
                      <a:pPr algn="r" fontAlgn="b"/>
                      <a:r>
                        <a:rPr lang="id-ID" sz="1200" b="0" i="0" u="none" strike="noStrike">
                          <a:solidFill>
                            <a:srgbClr val="000000"/>
                          </a:solidFill>
                          <a:latin typeface="Calibri"/>
                        </a:rPr>
                        <a:t>8.00%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6DDE8"/>
                    </a:solidFill>
                  </a:tcPr>
                </a:tc>
                <a:tc>
                  <a:txBody>
                    <a:bodyPr/>
                    <a:lstStyle/>
                    <a:p>
                      <a:pPr algn="r" fontAlgn="b"/>
                      <a:r>
                        <a:rPr lang="id-ID" sz="1200" b="0" i="0" u="none" strike="noStrike">
                          <a:solidFill>
                            <a:srgbClr val="000000"/>
                          </a:solidFill>
                          <a:latin typeface="Calibri"/>
                        </a:rPr>
                        <a:t>2,000,000,000,000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6DDE8"/>
                    </a:solidFill>
                  </a:tcPr>
                </a:tc>
              </a:tr>
              <a:tr h="193524">
                <a:tc>
                  <a:txBody>
                    <a:bodyPr/>
                    <a:lstStyle/>
                    <a:p>
                      <a:pPr algn="ctr" fontAlgn="b"/>
                      <a:r>
                        <a:rPr lang="id-ID" sz="1200" b="0" i="0" u="none" strike="noStrike">
                          <a:solidFill>
                            <a:srgbClr val="000000"/>
                          </a:solidFill>
                          <a:latin typeface="Calibri"/>
                        </a:rPr>
                        <a:t>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2021B</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17-Oct-11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17-Oct-21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7.16%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3,000,000,000,000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dirty="0">
                          <a:solidFill>
                            <a:srgbClr val="000000"/>
                          </a:solidFill>
                          <a:latin typeface="Calibri"/>
                        </a:rPr>
                        <a:t>SDHI </a:t>
                      </a:r>
                      <a:r>
                        <a:rPr lang="id-ID" sz="1200" b="0" i="0" u="none" strike="noStrike" dirty="0" smtClean="0">
                          <a:solidFill>
                            <a:srgbClr val="000000"/>
                          </a:solidFill>
                          <a:latin typeface="Calibri"/>
                        </a:rPr>
                        <a:t>20</a:t>
                      </a:r>
                      <a:r>
                        <a:rPr lang="en-US" sz="1200" b="0" i="0" u="none" strike="noStrike" dirty="0" smtClean="0">
                          <a:solidFill>
                            <a:srgbClr val="000000"/>
                          </a:solidFill>
                          <a:latin typeface="Calibri"/>
                        </a:rPr>
                        <a:t>20E</a:t>
                      </a:r>
                      <a:endParaRPr lang="id-ID" sz="1200" b="0" i="0" u="none" strike="noStrike" dirty="0">
                        <a:solidFill>
                          <a:srgbClr val="000000"/>
                        </a:solidFill>
                        <a:latin typeface="Calibri"/>
                      </a:endParaRP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dirty="0" smtClean="0">
                          <a:solidFill>
                            <a:srgbClr val="000000"/>
                          </a:solidFill>
                          <a:latin typeface="Calibri"/>
                        </a:rPr>
                        <a:t>21-Mar-1</a:t>
                      </a:r>
                      <a:r>
                        <a:rPr lang="en-US" sz="1200" b="0" i="0" u="none" strike="noStrike" dirty="0" smtClean="0">
                          <a:solidFill>
                            <a:srgbClr val="000000"/>
                          </a:solidFill>
                          <a:latin typeface="Calibri"/>
                        </a:rPr>
                        <a:t>7</a:t>
                      </a:r>
                      <a:endParaRPr lang="id-ID" sz="1200" b="0" i="0" u="none" strike="noStrike" dirty="0">
                        <a:solidFill>
                          <a:srgbClr val="000000"/>
                        </a:solidFill>
                        <a:latin typeface="Calibri"/>
                      </a:endParaRP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dirty="0" smtClean="0">
                          <a:solidFill>
                            <a:srgbClr val="000000"/>
                          </a:solidFill>
                          <a:latin typeface="Calibri"/>
                        </a:rPr>
                        <a:t>21-Mar-</a:t>
                      </a:r>
                      <a:r>
                        <a:rPr lang="en-US" sz="1200" b="0" i="0" u="none" strike="noStrike" dirty="0" smtClean="0">
                          <a:solidFill>
                            <a:srgbClr val="000000"/>
                          </a:solidFill>
                          <a:latin typeface="Calibri"/>
                        </a:rPr>
                        <a:t>20</a:t>
                      </a:r>
                      <a:endParaRPr lang="id-ID" sz="1200" b="0" i="0" u="none" strike="noStrike" dirty="0">
                        <a:solidFill>
                          <a:srgbClr val="000000"/>
                        </a:solidFill>
                        <a:latin typeface="Calibri"/>
                      </a:endParaRP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en-US" sz="1200" b="0" i="0" u="none" strike="noStrike" dirty="0" smtClean="0">
                          <a:solidFill>
                            <a:srgbClr val="000000"/>
                          </a:solidFill>
                          <a:latin typeface="Calibri"/>
                        </a:rPr>
                        <a:t>7</a:t>
                      </a:r>
                      <a:r>
                        <a:rPr lang="id-ID" sz="1200" b="0" i="0" u="none" strike="noStrike" dirty="0" smtClean="0">
                          <a:solidFill>
                            <a:srgbClr val="000000"/>
                          </a:solidFill>
                          <a:latin typeface="Calibri"/>
                        </a:rPr>
                        <a:t>.1</a:t>
                      </a:r>
                      <a:r>
                        <a:rPr lang="en-US" sz="1200" b="0" i="0" u="none" strike="noStrike" dirty="0" smtClean="0">
                          <a:solidFill>
                            <a:srgbClr val="000000"/>
                          </a:solidFill>
                          <a:latin typeface="Calibri"/>
                        </a:rPr>
                        <a:t>4</a:t>
                      </a:r>
                      <a:r>
                        <a:rPr lang="id-ID" sz="1200" b="0" i="0" u="none" strike="noStrike" dirty="0" smtClean="0">
                          <a:solidFill>
                            <a:srgbClr val="000000"/>
                          </a:solidFill>
                          <a:latin typeface="Calibri"/>
                        </a:rPr>
                        <a:t>%</a:t>
                      </a:r>
                      <a:endParaRPr lang="id-ID" sz="1200" b="0" i="0" u="none" strike="noStrike" dirty="0">
                        <a:solidFill>
                          <a:srgbClr val="000000"/>
                        </a:solidFill>
                        <a:latin typeface="Calibri"/>
                      </a:endParaRP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2019A</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21-Mar-12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21-Mar-19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5.46%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dirty="0">
                          <a:solidFill>
                            <a:srgbClr val="000000"/>
                          </a:solidFill>
                          <a:latin typeface="Calibri"/>
                        </a:rPr>
                        <a:t>3,000,000,000,000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2022A</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21-Mar-12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21-Mar-22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5.91%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3,342,000,000,000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2020A</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27-Apr-12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27-Apr-20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5.79%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1,500,000,000,000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2018A</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30-May-12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30-May-18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6.06%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2,500,000,000,000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2020B</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28-Jun-12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28-Jun-20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6.20%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2020C</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3-Jan-14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3-Jan-20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8.30%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3,000,000,000,000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10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2019B</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11-Feb-14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11-Feb-19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8.05%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2022B</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11-Feb-14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11-Feb-22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8.75%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2024A</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11-Feb-14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11-Feb-24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9.04%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13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2029A</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25-Mar-14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25-Mar-29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8.43%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14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2029B</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13-Aug-14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13-Aug-29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8.62%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2,855,000,000,000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15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2020D</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29-Jun-15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29-Jun-20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8.20%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16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2025A</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8-Jul-15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8-Jul-25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8.30%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2,000,000,000,000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17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l" fontAlgn="b"/>
                      <a:r>
                        <a:rPr lang="id-ID" sz="1200" b="0" i="0" u="none" strike="noStrike">
                          <a:solidFill>
                            <a:srgbClr val="000000"/>
                          </a:solidFill>
                          <a:latin typeface="Calibri"/>
                        </a:rPr>
                        <a:t>SDHI 2023A</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4-Nov-15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4-Nov-23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8.82%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c>
                  <a:txBody>
                    <a:bodyPr/>
                    <a:lstStyle/>
                    <a:p>
                      <a:pPr algn="r" fontAlgn="b"/>
                      <a:r>
                        <a:rPr lang="id-ID" sz="1200" b="0" i="0" u="none" strike="noStrike">
                          <a:solidFill>
                            <a:srgbClr val="000000"/>
                          </a:solidFill>
                          <a:latin typeface="Calibri"/>
                        </a:rPr>
                        <a:t>1,500,000,000,000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6DDE8"/>
                    </a:solidFill>
                  </a:tcPr>
                </a:tc>
              </a:tr>
              <a:tr h="193524">
                <a:tc>
                  <a:txBody>
                    <a:bodyPr/>
                    <a:lstStyle/>
                    <a:p>
                      <a:pPr algn="ctr" fontAlgn="b"/>
                      <a:r>
                        <a:rPr lang="id-ID" sz="1200" b="0" i="0" u="none" strike="noStrike">
                          <a:solidFill>
                            <a:srgbClr val="000000"/>
                          </a:solidFill>
                          <a:latin typeface="Calibri"/>
                        </a:rPr>
                        <a:t>18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6DDE8"/>
                    </a:solidFill>
                  </a:tcPr>
                </a:tc>
                <a:tc>
                  <a:txBody>
                    <a:bodyPr/>
                    <a:lstStyle/>
                    <a:p>
                      <a:pPr algn="l" fontAlgn="b"/>
                      <a:r>
                        <a:rPr lang="id-ID" sz="1200" b="0" i="0" u="none" strike="noStrike">
                          <a:solidFill>
                            <a:srgbClr val="000000"/>
                          </a:solidFill>
                          <a:latin typeface="Calibri"/>
                        </a:rPr>
                        <a:t>SDHI 2019C</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6DDE8"/>
                    </a:solidFill>
                  </a:tcPr>
                </a:tc>
                <a:tc>
                  <a:txBody>
                    <a:bodyPr/>
                    <a:lstStyle/>
                    <a:p>
                      <a:pPr algn="r" fontAlgn="b"/>
                      <a:r>
                        <a:rPr lang="id-ID" sz="1200" b="0" i="0" u="none" strike="noStrike">
                          <a:solidFill>
                            <a:srgbClr val="000000"/>
                          </a:solidFill>
                          <a:latin typeface="Calibri"/>
                        </a:rPr>
                        <a:t>27-Apr-16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6DDE8"/>
                    </a:solidFill>
                  </a:tcPr>
                </a:tc>
                <a:tc>
                  <a:txBody>
                    <a:bodyPr/>
                    <a:lstStyle/>
                    <a:p>
                      <a:pPr algn="r" fontAlgn="b"/>
                      <a:r>
                        <a:rPr lang="id-ID" sz="1200" b="0" i="0" u="none" strike="noStrike">
                          <a:solidFill>
                            <a:srgbClr val="000000"/>
                          </a:solidFill>
                          <a:latin typeface="Calibri"/>
                        </a:rPr>
                        <a:t>27-Apr-19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6DDE8"/>
                    </a:solidFill>
                  </a:tcPr>
                </a:tc>
                <a:tc>
                  <a:txBody>
                    <a:bodyPr/>
                    <a:lstStyle/>
                    <a:p>
                      <a:pPr algn="r" fontAlgn="b"/>
                      <a:r>
                        <a:rPr lang="id-ID" sz="1200" b="0" i="0" u="none" strike="noStrike">
                          <a:solidFill>
                            <a:srgbClr val="000000"/>
                          </a:solidFill>
                          <a:latin typeface="Calibri"/>
                        </a:rPr>
                        <a:t>7.20%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6DDE8"/>
                    </a:solidFill>
                  </a:tcPr>
                </a:tc>
                <a:tc>
                  <a:txBody>
                    <a:bodyPr/>
                    <a:lstStyle/>
                    <a:p>
                      <a:pPr algn="r" fontAlgn="b"/>
                      <a:r>
                        <a:rPr lang="id-ID" sz="1200" b="0" i="0" u="none" strike="noStrike">
                          <a:solidFill>
                            <a:srgbClr val="000000"/>
                          </a:solidFill>
                          <a:latin typeface="Calibri"/>
                        </a:rPr>
                        <a:t>1,000,000,000,000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6DDE8"/>
                    </a:solidFill>
                  </a:tcPr>
                </a:tc>
              </a:tr>
              <a:tr h="193524">
                <a:tc gridSpan="5">
                  <a:txBody>
                    <a:bodyPr/>
                    <a:lstStyle/>
                    <a:p>
                      <a:pPr algn="ctr" fontAlgn="ctr"/>
                      <a:r>
                        <a:rPr lang="id-ID" sz="1200" b="1" i="0" u="none" strike="noStrike" dirty="0">
                          <a:solidFill>
                            <a:srgbClr val="FFFFFF"/>
                          </a:solidFill>
                          <a:latin typeface="Calibri"/>
                        </a:rPr>
                        <a:t>TOTAL SDHI</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1849B"/>
                    </a:solidFill>
                  </a:tcPr>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a:p>
                  </a:txBody>
                  <a:tcPr/>
                </a:tc>
                <a:tc>
                  <a:txBody>
                    <a:bodyPr/>
                    <a:lstStyle/>
                    <a:p>
                      <a:pPr algn="ctr" fontAlgn="ctr"/>
                      <a:r>
                        <a:rPr lang="id-ID" sz="1200" b="1" i="0" u="none" strike="noStrike" dirty="0">
                          <a:solidFill>
                            <a:srgbClr val="FFFFFF"/>
                          </a:solidFill>
                          <a:latin typeface="Calibri"/>
                        </a:rPr>
                        <a:t>     </a:t>
                      </a:r>
                      <a:r>
                        <a:rPr lang="en-US" sz="1200" b="1" i="0" u="none" strike="noStrike" dirty="0" smtClean="0">
                          <a:solidFill>
                            <a:srgbClr val="FFFFFF"/>
                          </a:solidFill>
                          <a:latin typeface="Calibri"/>
                        </a:rPr>
                        <a:t>3</a:t>
                      </a:r>
                      <a:r>
                        <a:rPr lang="id-ID" sz="1200" b="1" i="0" u="none" strike="noStrike" dirty="0" smtClean="0">
                          <a:solidFill>
                            <a:srgbClr val="FFFFFF"/>
                          </a:solidFill>
                          <a:latin typeface="Calibri"/>
                        </a:rPr>
                        <a:t>6,697,000,000,000 </a:t>
                      </a:r>
                      <a:endParaRPr lang="id-ID" sz="1200" b="1" i="0" u="none" strike="noStrike" dirty="0">
                        <a:solidFill>
                          <a:srgbClr val="FFFFFF"/>
                        </a:solidFill>
                        <a:latin typeface="Calibri"/>
                      </a:endParaRP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1849B"/>
                    </a:solidFill>
                  </a:tcPr>
                </a:tc>
              </a:tr>
            </a:tbl>
          </a:graphicData>
        </a:graphic>
      </p:graphicFrame>
    </p:spTree>
    <p:extLst>
      <p:ext uri="{BB962C8B-B14F-4D97-AF65-F5344CB8AC3E}">
        <p14:creationId xmlns:p14="http://schemas.microsoft.com/office/powerpoint/2010/main" xmlns="" val="1842664000"/>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
            <a:ext cx="9906000" cy="764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a:extLst>
              <a:ext uri="{FF2B5EF4-FFF2-40B4-BE49-F238E27FC236}">
                <a16:creationId xmlns="" xmlns:a16="http://schemas.microsoft.com/office/drawing/2014/main" id="{9B97D0BF-FF63-49D2-B419-510E76FA9EB1}"/>
              </a:ext>
            </a:extLst>
          </p:cNvPr>
          <p:cNvSpPr>
            <a:spLocks noGrp="1"/>
          </p:cNvSpPr>
          <p:nvPr>
            <p:ph type="sldNum" sz="quarter" idx="12"/>
          </p:nvPr>
        </p:nvSpPr>
        <p:spPr/>
        <p:txBody>
          <a:bodyPr/>
          <a:lstStyle/>
          <a:p>
            <a:fld id="{205D7B2C-A490-B44A-85E7-3DCE87D4739F}" type="slidenum">
              <a:rPr lang="en-US" smtClean="0"/>
              <a:pPr/>
              <a:t>27</a:t>
            </a:fld>
            <a:endParaRPr lang="en-US" dirty="0"/>
          </a:p>
        </p:txBody>
      </p:sp>
      <p:sp>
        <p:nvSpPr>
          <p:cNvPr id="10" name="TextBox 9"/>
          <p:cNvSpPr txBox="1"/>
          <p:nvPr/>
        </p:nvSpPr>
        <p:spPr>
          <a:xfrm>
            <a:off x="6686550" y="1571625"/>
            <a:ext cx="2971800" cy="2793842"/>
          </a:xfrm>
          <a:prstGeom prst="rect">
            <a:avLst/>
          </a:prstGeom>
          <a:solidFill>
            <a:schemeClr val="accent2"/>
          </a:solidFill>
        </p:spPr>
        <p:style>
          <a:lnRef idx="1">
            <a:schemeClr val="accent4"/>
          </a:lnRef>
          <a:fillRef idx="3">
            <a:schemeClr val="accent4"/>
          </a:fillRef>
          <a:effectRef idx="2">
            <a:schemeClr val="accent4"/>
          </a:effectRef>
          <a:fontRef idx="minor">
            <a:schemeClr val="lt1"/>
          </a:fontRef>
        </p:style>
        <p:txBody>
          <a:bodyPr wrap="square" rtlCol="0">
            <a:spAutoFit/>
          </a:bodyPr>
          <a:lstStyle/>
          <a:p>
            <a:pPr marL="278606" indent="-278606">
              <a:buFont typeface="+mj-lt"/>
              <a:buAutoNum type="arabicPeriod"/>
            </a:pPr>
            <a:r>
              <a:rPr lang="id-ID" sz="1463" dirty="0"/>
              <a:t>Pembiayaan SBSN adalah alternatif pembiayaan proyek pemerintah yang nilainya terus meningkat sejak tahun 2013. </a:t>
            </a:r>
          </a:p>
          <a:p>
            <a:pPr marL="278606" indent="-278606">
              <a:buFont typeface="+mj-lt"/>
              <a:buAutoNum type="arabicPeriod"/>
            </a:pPr>
            <a:r>
              <a:rPr lang="id-ID" sz="1463" dirty="0"/>
              <a:t>Selain nilai pembiayaan, pengguna pembiayaan terus bertambah, dari 1 Kementerian pada tahun 2013 hingga tahun 2018 direncanakan 7 Kementerian/lembaga pemerintah akan menerima pembiayaan SBSN. </a:t>
            </a:r>
          </a:p>
        </p:txBody>
      </p:sp>
      <p:graphicFrame>
        <p:nvGraphicFramePr>
          <p:cNvPr id="11" name="Chart 10"/>
          <p:cNvGraphicFramePr>
            <a:graphicFrameLocks/>
          </p:cNvGraphicFramePr>
          <p:nvPr>
            <p:extLst/>
          </p:nvPr>
        </p:nvGraphicFramePr>
        <p:xfrm>
          <a:off x="165100" y="1552672"/>
          <a:ext cx="6356350" cy="22288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Table 11"/>
          <p:cNvGraphicFramePr>
            <a:graphicFrameLocks noGrp="1"/>
          </p:cNvGraphicFramePr>
          <p:nvPr>
            <p:extLst/>
          </p:nvPr>
        </p:nvGraphicFramePr>
        <p:xfrm>
          <a:off x="165100" y="3862389"/>
          <a:ext cx="6438900" cy="2166941"/>
        </p:xfrm>
        <a:graphic>
          <a:graphicData uri="http://schemas.openxmlformats.org/drawingml/2006/table">
            <a:tbl>
              <a:tblPr firstRow="1" bandRow="1">
                <a:tableStyleId>{5C22544A-7EE6-4342-B048-85BDC9FD1C3A}</a:tableStyleId>
              </a:tblPr>
              <a:tblGrid>
                <a:gridCol w="836221"/>
                <a:gridCol w="5602679"/>
              </a:tblGrid>
              <a:tr h="280473">
                <a:tc>
                  <a:txBody>
                    <a:bodyPr/>
                    <a:lstStyle/>
                    <a:p>
                      <a:r>
                        <a:rPr lang="id-ID" sz="1300" dirty="0" smtClean="0"/>
                        <a:t>Tahun</a:t>
                      </a:r>
                      <a:endParaRPr lang="id-ID" sz="1300" dirty="0"/>
                    </a:p>
                  </a:txBody>
                  <a:tcPr marL="99060" marR="99060" marT="37148" marB="37148"/>
                </a:tc>
                <a:tc>
                  <a:txBody>
                    <a:bodyPr/>
                    <a:lstStyle/>
                    <a:p>
                      <a:r>
                        <a:rPr lang="id-ID" sz="1300" dirty="0" smtClean="0"/>
                        <a:t>Unit Penerima</a:t>
                      </a:r>
                      <a:r>
                        <a:rPr lang="id-ID" sz="1300" baseline="0" dirty="0" smtClean="0"/>
                        <a:t> Pembiayaan SBSN – Project Based</a:t>
                      </a:r>
                      <a:endParaRPr lang="id-ID" sz="1300" dirty="0"/>
                    </a:p>
                  </a:txBody>
                  <a:tcPr marL="99060" marR="99060" marT="37148" marB="37148"/>
                </a:tc>
              </a:tr>
              <a:tr h="280473">
                <a:tc>
                  <a:txBody>
                    <a:bodyPr/>
                    <a:lstStyle/>
                    <a:p>
                      <a:r>
                        <a:rPr lang="id-ID" sz="1300" dirty="0" smtClean="0"/>
                        <a:t>2013</a:t>
                      </a:r>
                      <a:endParaRPr lang="id-ID" sz="1300" dirty="0"/>
                    </a:p>
                  </a:txBody>
                  <a:tcPr marL="99060" marR="99060" marT="37148" marB="37148"/>
                </a:tc>
                <a:tc>
                  <a:txBody>
                    <a:bodyPr/>
                    <a:lstStyle/>
                    <a:p>
                      <a:r>
                        <a:rPr lang="id-ID" sz="1300" dirty="0" smtClean="0"/>
                        <a:t>Kemenhub</a:t>
                      </a:r>
                      <a:endParaRPr lang="id-ID" sz="1300" dirty="0"/>
                    </a:p>
                  </a:txBody>
                  <a:tcPr marL="99060" marR="99060" marT="37148" marB="37148"/>
                </a:tc>
              </a:tr>
              <a:tr h="280473">
                <a:tc>
                  <a:txBody>
                    <a:bodyPr/>
                    <a:lstStyle/>
                    <a:p>
                      <a:r>
                        <a:rPr lang="id-ID" sz="1300" dirty="0" smtClean="0"/>
                        <a:t>2014</a:t>
                      </a:r>
                      <a:endParaRPr lang="id-ID" sz="1300" dirty="0"/>
                    </a:p>
                  </a:txBody>
                  <a:tcPr marL="99060" marR="99060" marT="37148" marB="37148"/>
                </a:tc>
                <a:tc>
                  <a:txBody>
                    <a:bodyPr/>
                    <a:lstStyle/>
                    <a:p>
                      <a:r>
                        <a:rPr lang="id-ID" sz="1300" dirty="0" smtClean="0"/>
                        <a:t>Kemenhub, Kemenag</a:t>
                      </a:r>
                      <a:endParaRPr lang="id-ID" sz="1300" dirty="0"/>
                    </a:p>
                  </a:txBody>
                  <a:tcPr marL="99060" marR="99060" marT="37148" marB="37148"/>
                </a:tc>
              </a:tr>
              <a:tr h="280473">
                <a:tc>
                  <a:txBody>
                    <a:bodyPr/>
                    <a:lstStyle/>
                    <a:p>
                      <a:r>
                        <a:rPr lang="id-ID" sz="1300" dirty="0" smtClean="0"/>
                        <a:t>2015</a:t>
                      </a:r>
                      <a:endParaRPr lang="id-ID" sz="1300" dirty="0"/>
                    </a:p>
                  </a:txBody>
                  <a:tcPr marL="99060" marR="99060" marT="37148" marB="3714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300" dirty="0" smtClean="0"/>
                        <a:t>Kemenhub, Kemenag,</a:t>
                      </a:r>
                      <a:r>
                        <a:rPr lang="id-ID" sz="1300" baseline="0" dirty="0" smtClean="0"/>
                        <a:t> Kemenpupera</a:t>
                      </a:r>
                      <a:endParaRPr lang="id-ID" sz="1300" dirty="0" smtClean="0"/>
                    </a:p>
                  </a:txBody>
                  <a:tcPr marL="99060" marR="99060" marT="37148" marB="37148"/>
                </a:tc>
              </a:tr>
              <a:tr h="280473">
                <a:tc>
                  <a:txBody>
                    <a:bodyPr/>
                    <a:lstStyle/>
                    <a:p>
                      <a:r>
                        <a:rPr lang="id-ID" sz="1300" dirty="0" smtClean="0"/>
                        <a:t>2016</a:t>
                      </a:r>
                      <a:endParaRPr lang="id-ID" sz="1300" dirty="0"/>
                    </a:p>
                  </a:txBody>
                  <a:tcPr marL="99060" marR="99060" marT="37148" marB="37148"/>
                </a:tc>
                <a:tc>
                  <a:txBody>
                    <a:bodyPr/>
                    <a:lstStyle/>
                    <a:p>
                      <a:r>
                        <a:rPr lang="id-ID" sz="1300" dirty="0" smtClean="0"/>
                        <a:t>Kemenhub, Kemenag,</a:t>
                      </a:r>
                      <a:r>
                        <a:rPr lang="id-ID" sz="1300" baseline="0" dirty="0" smtClean="0"/>
                        <a:t> Kemenpupera</a:t>
                      </a:r>
                      <a:endParaRPr lang="id-ID" sz="1300" dirty="0"/>
                    </a:p>
                  </a:txBody>
                  <a:tcPr marL="99060" marR="99060" marT="37148" marB="37148"/>
                </a:tc>
              </a:tr>
              <a:tr h="280473">
                <a:tc>
                  <a:txBody>
                    <a:bodyPr/>
                    <a:lstStyle/>
                    <a:p>
                      <a:r>
                        <a:rPr lang="id-ID" sz="1300" dirty="0" smtClean="0"/>
                        <a:t>2017</a:t>
                      </a:r>
                      <a:endParaRPr lang="id-ID" sz="1300" dirty="0"/>
                    </a:p>
                  </a:txBody>
                  <a:tcPr marL="99060" marR="99060" marT="37148" marB="37148"/>
                </a:tc>
                <a:tc>
                  <a:txBody>
                    <a:bodyPr/>
                    <a:lstStyle/>
                    <a:p>
                      <a:r>
                        <a:rPr lang="id-ID" sz="1300" dirty="0" smtClean="0"/>
                        <a:t>Kemenhub, Kemenag,</a:t>
                      </a:r>
                      <a:r>
                        <a:rPr lang="id-ID" sz="1300" baseline="0" dirty="0" smtClean="0"/>
                        <a:t> Kemenpupera</a:t>
                      </a:r>
                      <a:endParaRPr lang="id-ID" sz="1300" dirty="0"/>
                    </a:p>
                  </a:txBody>
                  <a:tcPr marL="99060" marR="99060" marT="37148" marB="37148"/>
                </a:tc>
              </a:tr>
              <a:tr h="484103">
                <a:tc>
                  <a:txBody>
                    <a:bodyPr/>
                    <a:lstStyle/>
                    <a:p>
                      <a:r>
                        <a:rPr lang="id-ID" sz="1300" dirty="0" smtClean="0"/>
                        <a:t>2018</a:t>
                      </a:r>
                      <a:endParaRPr lang="id-ID" sz="1300" dirty="0"/>
                    </a:p>
                  </a:txBody>
                  <a:tcPr marL="99060" marR="99060" marT="37148" marB="3714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300" dirty="0" smtClean="0"/>
                        <a:t>Kemenag,</a:t>
                      </a:r>
                      <a:r>
                        <a:rPr lang="id-ID" sz="1300" baseline="0" dirty="0" smtClean="0"/>
                        <a:t> Kemenhub, Kemenpupera, Kemenristekdikti, LIPI, Kemen LHK, dan Badan Standardisasi Nasional</a:t>
                      </a:r>
                      <a:endParaRPr lang="id-ID" sz="1300" dirty="0" smtClean="0"/>
                    </a:p>
                  </a:txBody>
                  <a:tcPr marL="99060" marR="99060" marT="37148" marB="37148"/>
                </a:tc>
              </a:tr>
            </a:tbl>
          </a:graphicData>
        </a:graphic>
      </p:graphicFrame>
      <p:sp>
        <p:nvSpPr>
          <p:cNvPr id="8" name="Title 2">
            <a:extLst>
              <a:ext uri="{FF2B5EF4-FFF2-40B4-BE49-F238E27FC236}">
                <a16:creationId xmlns:a16="http://schemas.microsoft.com/office/drawing/2014/main" xmlns="" id="{0D900EDB-4A93-492B-8518-732902EE9D6E}"/>
              </a:ext>
            </a:extLst>
          </p:cNvPr>
          <p:cNvSpPr txBox="1">
            <a:spLocks/>
          </p:cNvSpPr>
          <p:nvPr/>
        </p:nvSpPr>
        <p:spPr>
          <a:xfrm>
            <a:off x="0" y="0"/>
            <a:ext cx="9905999" cy="665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Aft>
                <a:spcPts val="800"/>
              </a:spcAft>
            </a:pPr>
            <a:r>
              <a:rPr lang="en-US" altLang="en-US" sz="2000" b="1" noProof="1" smtClean="0">
                <a:solidFill>
                  <a:srgbClr val="FFFF00"/>
                </a:solidFill>
                <a:latin typeface="Century Gothic" panose="020B0502020202020204" pitchFamily="34" charset="0"/>
                <a:ea typeface="+mn-ea"/>
                <a:cs typeface="+mn-cs"/>
              </a:rPr>
              <a:t>SBSN UNTUK PEMBIAYAAN PROYEK (</a:t>
            </a:r>
            <a:r>
              <a:rPr lang="en-US" altLang="en-US" sz="2000" b="1" i="1" noProof="1" smtClean="0">
                <a:solidFill>
                  <a:srgbClr val="FFFF00"/>
                </a:solidFill>
                <a:latin typeface="Century Gothic" panose="020B0502020202020204" pitchFamily="34" charset="0"/>
                <a:ea typeface="+mn-ea"/>
                <a:cs typeface="+mn-cs"/>
              </a:rPr>
              <a:t>PROJECT FINANCING SUKUK</a:t>
            </a:r>
            <a:r>
              <a:rPr lang="en-US" altLang="en-US" sz="2000" b="1" noProof="1" smtClean="0">
                <a:solidFill>
                  <a:srgbClr val="FFFF00"/>
                </a:solidFill>
                <a:latin typeface="Century Gothic" panose="020B0502020202020204" pitchFamily="34" charset="0"/>
                <a:ea typeface="+mn-ea"/>
                <a:cs typeface="+mn-cs"/>
              </a:rPr>
              <a:t>)</a:t>
            </a:r>
          </a:p>
          <a:p>
            <a:pPr>
              <a:lnSpc>
                <a:spcPct val="90000"/>
              </a:lnSpc>
              <a:spcAft>
                <a:spcPts val="800"/>
              </a:spcAft>
            </a:pPr>
            <a:r>
              <a:rPr lang="en-US" altLang="en-US" sz="1600" noProof="1" smtClean="0">
                <a:solidFill>
                  <a:prstClr val="white"/>
                </a:solidFill>
                <a:latin typeface="Century Gothic" panose="020B0502020202020204" pitchFamily="34" charset="0"/>
                <a:ea typeface="+mn-ea"/>
                <a:cs typeface="+mn-cs"/>
              </a:rPr>
              <a:t>SBSN berkontribusi untuk pembiayaan infrastruktur</a:t>
            </a:r>
          </a:p>
        </p:txBody>
      </p:sp>
    </p:spTree>
    <p:extLst>
      <p:ext uri="{BB962C8B-B14F-4D97-AF65-F5344CB8AC3E}">
        <p14:creationId xmlns:p14="http://schemas.microsoft.com/office/powerpoint/2010/main" xmlns="" val="1842664000"/>
      </p:ext>
    </p:extLst>
  </p:cSld>
  <p:clrMapOvr>
    <a:masterClrMapping/>
  </p:clrMapOvr>
  <mc:AlternateContent xmlns:mc="http://schemas.openxmlformats.org/markup-compatibility/2006">
    <mc:Choice xmlns:p14="http://schemas.microsoft.com/office/powerpoint/2010/main" xmlns="" Requires="p14">
      <p:transition spd="slow" p14:dur="800">
        <p:circle/>
      </p:transition>
    </mc:Choice>
    <mc:Fallback>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906000" cy="764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a:extLst>
              <a:ext uri="{FF2B5EF4-FFF2-40B4-BE49-F238E27FC236}">
                <a16:creationId xmlns="" xmlns:a16="http://schemas.microsoft.com/office/drawing/2014/main" id="{9B97D0BF-FF63-49D2-B419-510E76FA9EB1}"/>
              </a:ext>
            </a:extLst>
          </p:cNvPr>
          <p:cNvSpPr>
            <a:spLocks noGrp="1"/>
          </p:cNvSpPr>
          <p:nvPr>
            <p:ph type="sldNum" sz="quarter" idx="12"/>
          </p:nvPr>
        </p:nvSpPr>
        <p:spPr/>
        <p:txBody>
          <a:bodyPr/>
          <a:lstStyle/>
          <a:p>
            <a:fld id="{205D7B2C-A490-B44A-85E7-3DCE87D4739F}" type="slidenum">
              <a:rPr lang="en-US" smtClean="0"/>
              <a:pPr/>
              <a:t>28</a:t>
            </a:fld>
            <a:endParaRPr lang="en-US" dirty="0"/>
          </a:p>
        </p:txBody>
      </p:sp>
      <p:pic>
        <p:nvPicPr>
          <p:cNvPr id="6" name="Picture 5"/>
          <p:cNvPicPr>
            <a:picLocks noChangeAspect="1"/>
          </p:cNvPicPr>
          <p:nvPr/>
        </p:nvPicPr>
        <p:blipFill>
          <a:blip r:embed="rId2" cstate="print"/>
          <a:stretch>
            <a:fillRect/>
          </a:stretch>
        </p:blipFill>
        <p:spPr>
          <a:xfrm>
            <a:off x="0" y="738168"/>
            <a:ext cx="9906000" cy="5265120"/>
          </a:xfrm>
          <a:prstGeom prst="rect">
            <a:avLst/>
          </a:prstGeom>
        </p:spPr>
      </p:pic>
      <p:sp>
        <p:nvSpPr>
          <p:cNvPr id="8" name="Title 2">
            <a:extLst>
              <a:ext uri="{FF2B5EF4-FFF2-40B4-BE49-F238E27FC236}">
                <a16:creationId xmlns:a16="http://schemas.microsoft.com/office/drawing/2014/main" xmlns="" id="{0D900EDB-4A93-492B-8518-732902EE9D6E}"/>
              </a:ext>
            </a:extLst>
          </p:cNvPr>
          <p:cNvSpPr txBox="1">
            <a:spLocks/>
          </p:cNvSpPr>
          <p:nvPr/>
        </p:nvSpPr>
        <p:spPr>
          <a:xfrm>
            <a:off x="0" y="0"/>
            <a:ext cx="9905999" cy="665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Aft>
                <a:spcPts val="800"/>
              </a:spcAft>
            </a:pPr>
            <a:r>
              <a:rPr lang="en-US" altLang="en-US" sz="2000" b="1" noProof="1" smtClean="0">
                <a:solidFill>
                  <a:srgbClr val="FFFF00"/>
                </a:solidFill>
                <a:latin typeface="Century Gothic" panose="020B0502020202020204" pitchFamily="34" charset="0"/>
                <a:ea typeface="+mn-ea"/>
                <a:cs typeface="+mn-cs"/>
              </a:rPr>
              <a:t>SBSN UNTUK PEMBIAYAAN PROYEK (</a:t>
            </a:r>
            <a:r>
              <a:rPr lang="en-US" altLang="en-US" sz="2000" b="1" i="1" noProof="1" smtClean="0">
                <a:solidFill>
                  <a:srgbClr val="FFFF00"/>
                </a:solidFill>
                <a:latin typeface="Century Gothic" panose="020B0502020202020204" pitchFamily="34" charset="0"/>
                <a:ea typeface="+mn-ea"/>
                <a:cs typeface="+mn-cs"/>
              </a:rPr>
              <a:t>PROJECT FINANCING SUKUK</a:t>
            </a:r>
            <a:r>
              <a:rPr lang="en-US" altLang="en-US" sz="2000" b="1" noProof="1" smtClean="0">
                <a:solidFill>
                  <a:srgbClr val="FFFF00"/>
                </a:solidFill>
                <a:latin typeface="Century Gothic" panose="020B0502020202020204" pitchFamily="34" charset="0"/>
                <a:ea typeface="+mn-ea"/>
                <a:cs typeface="+mn-cs"/>
              </a:rPr>
              <a:t>)</a:t>
            </a:r>
          </a:p>
          <a:p>
            <a:pPr>
              <a:lnSpc>
                <a:spcPct val="90000"/>
              </a:lnSpc>
              <a:spcAft>
                <a:spcPts val="800"/>
              </a:spcAft>
            </a:pPr>
            <a:r>
              <a:rPr lang="en-US" altLang="en-US" sz="1600" noProof="1" smtClean="0">
                <a:solidFill>
                  <a:prstClr val="white"/>
                </a:solidFill>
                <a:latin typeface="Century Gothic" panose="020B0502020202020204" pitchFamily="34" charset="0"/>
                <a:ea typeface="+mn-ea"/>
                <a:cs typeface="+mn-cs"/>
              </a:rPr>
              <a:t>Proyek infrastruktur yang dibiayai mencakup berbagai sektor</a:t>
            </a:r>
          </a:p>
        </p:txBody>
      </p:sp>
    </p:spTree>
    <p:extLst>
      <p:ext uri="{BB962C8B-B14F-4D97-AF65-F5344CB8AC3E}">
        <p14:creationId xmlns:p14="http://schemas.microsoft.com/office/powerpoint/2010/main" xmlns="" val="3535660614"/>
      </p:ext>
    </p:extLst>
  </p:cSld>
  <p:clrMapOvr>
    <a:masterClrMapping/>
  </p:clrMapOvr>
  <p:transition spd="slow">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1"/>
            <a:ext cx="9906000" cy="764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10" name="Picture 109">
            <a:extLst>
              <a:ext uri="{FF2B5EF4-FFF2-40B4-BE49-F238E27FC236}">
                <a16:creationId xmlns="" xmlns:a16="http://schemas.microsoft.com/office/drawing/2014/main" id="{48AFCB08-8691-46DE-A303-D2579D188D42}"/>
              </a:ext>
            </a:extLst>
          </p:cNvPr>
          <p:cNvPicPr>
            <a:picLocks noChangeAspect="1"/>
          </p:cNvPicPr>
          <p:nvPr/>
        </p:nvPicPr>
        <p:blipFill>
          <a:blip r:embed="rId2" cstate="print"/>
          <a:stretch>
            <a:fillRect/>
          </a:stretch>
        </p:blipFill>
        <p:spPr>
          <a:xfrm>
            <a:off x="4193056" y="1745370"/>
            <a:ext cx="1934867" cy="1984335"/>
          </a:xfrm>
          <a:prstGeom prst="rect">
            <a:avLst/>
          </a:prstGeom>
        </p:spPr>
      </p:pic>
      <p:pic>
        <p:nvPicPr>
          <p:cNvPr id="109" name="Picture 108">
            <a:extLst>
              <a:ext uri="{FF2B5EF4-FFF2-40B4-BE49-F238E27FC236}">
                <a16:creationId xmlns="" xmlns:a16="http://schemas.microsoft.com/office/drawing/2014/main" id="{659EAE83-87B9-45FE-AB55-6A0EC955A739}"/>
              </a:ext>
            </a:extLst>
          </p:cNvPr>
          <p:cNvPicPr>
            <a:picLocks noChangeAspect="1"/>
          </p:cNvPicPr>
          <p:nvPr/>
        </p:nvPicPr>
        <p:blipFill>
          <a:blip r:embed="rId3" cstate="print"/>
          <a:stretch>
            <a:fillRect/>
          </a:stretch>
        </p:blipFill>
        <p:spPr>
          <a:xfrm>
            <a:off x="7807849" y="4903197"/>
            <a:ext cx="2136835" cy="1104060"/>
          </a:xfrm>
          <a:prstGeom prst="rect">
            <a:avLst/>
          </a:prstGeom>
        </p:spPr>
      </p:pic>
      <p:sp>
        <p:nvSpPr>
          <p:cNvPr id="98" name="Freeform 165">
            <a:extLst>
              <a:ext uri="{FF2B5EF4-FFF2-40B4-BE49-F238E27FC236}">
                <a16:creationId xmlns="" xmlns:a16="http://schemas.microsoft.com/office/drawing/2014/main" id="{C1BA91BF-1050-4C6E-ABE4-D2634828C639}"/>
              </a:ext>
            </a:extLst>
          </p:cNvPr>
          <p:cNvSpPr>
            <a:spLocks noChangeArrowheads="1"/>
          </p:cNvSpPr>
          <p:nvPr/>
        </p:nvSpPr>
        <p:spPr bwMode="auto">
          <a:xfrm>
            <a:off x="-19509" y="4630560"/>
            <a:ext cx="3706806" cy="1270463"/>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tx2">
              <a:lumMod val="40000"/>
              <a:lumOff val="60000"/>
            </a:schemeClr>
          </a:solidFill>
          <a:ln>
            <a:noFill/>
          </a:ln>
          <a:effectLst/>
          <a:extLst/>
        </p:spPr>
        <p:txBody>
          <a:bodyPr wrap="none" anchor="ctr">
            <a:normAutofit/>
          </a:bodyPr>
          <a:lstStyle/>
          <a:p>
            <a:pPr defTabSz="531103">
              <a:defRPr/>
            </a:pPr>
            <a:endParaRPr lang="en-US" sz="4453" kern="0">
              <a:solidFill>
                <a:srgbClr val="445469"/>
              </a:solidFill>
            </a:endParaRPr>
          </a:p>
        </p:txBody>
      </p:sp>
      <p:sp>
        <p:nvSpPr>
          <p:cNvPr id="94" name="Freeform 165">
            <a:extLst>
              <a:ext uri="{FF2B5EF4-FFF2-40B4-BE49-F238E27FC236}">
                <a16:creationId xmlns="" xmlns:a16="http://schemas.microsoft.com/office/drawing/2014/main" id="{15D27776-AF11-419B-B9BE-44A2F8F6468B}"/>
              </a:ext>
            </a:extLst>
          </p:cNvPr>
          <p:cNvSpPr>
            <a:spLocks noChangeArrowheads="1"/>
          </p:cNvSpPr>
          <p:nvPr/>
        </p:nvSpPr>
        <p:spPr bwMode="auto">
          <a:xfrm>
            <a:off x="5590172" y="1374123"/>
            <a:ext cx="4315829" cy="759021"/>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tx2">
              <a:lumMod val="40000"/>
              <a:lumOff val="60000"/>
            </a:schemeClr>
          </a:solidFill>
          <a:ln>
            <a:noFill/>
          </a:ln>
          <a:effectLst/>
          <a:extLst/>
        </p:spPr>
        <p:txBody>
          <a:bodyPr wrap="none" anchor="ctr"/>
          <a:lstStyle/>
          <a:p>
            <a:pPr defTabSz="531103">
              <a:defRPr/>
            </a:pPr>
            <a:endParaRPr lang="en-US" sz="4453" kern="0">
              <a:solidFill>
                <a:srgbClr val="445469"/>
              </a:solidFill>
            </a:endParaRPr>
          </a:p>
        </p:txBody>
      </p:sp>
      <p:pic>
        <p:nvPicPr>
          <p:cNvPr id="47" name="Picture Placeholder 17">
            <a:extLst>
              <a:ext uri="{FF2B5EF4-FFF2-40B4-BE49-F238E27FC236}">
                <a16:creationId xmlns="" xmlns:a16="http://schemas.microsoft.com/office/drawing/2014/main" id="{8E7E1BD1-4395-444F-B303-FA24932661F8}"/>
              </a:ext>
            </a:extLst>
          </p:cNvPr>
          <p:cNvPicPr>
            <a:picLocks noChangeAspect="1"/>
          </p:cNvPicPr>
          <p:nvPr/>
        </p:nvPicPr>
        <p:blipFill rotWithShape="1">
          <a:blip r:embed="rId4" cstate="print">
            <a:extLst>
              <a:ext uri="{28A0092B-C50C-407E-A947-70E740481C1C}">
                <a14:useLocalDpi xmlns:a14="http://schemas.microsoft.com/office/drawing/2010/main" xmlns=""/>
              </a:ext>
            </a:extLst>
          </a:blip>
          <a:srcRect/>
          <a:stretch/>
        </p:blipFill>
        <p:spPr>
          <a:xfrm>
            <a:off x="-19509" y="1643198"/>
            <a:ext cx="4146048" cy="2075838"/>
          </a:xfrm>
          <a:prstGeom prst="rect">
            <a:avLst/>
          </a:prstGeom>
        </p:spPr>
      </p:pic>
      <p:sp>
        <p:nvSpPr>
          <p:cNvPr id="93" name="Freeform 165">
            <a:extLst>
              <a:ext uri="{FF2B5EF4-FFF2-40B4-BE49-F238E27FC236}">
                <a16:creationId xmlns="" xmlns:a16="http://schemas.microsoft.com/office/drawing/2014/main" id="{47CF1A6F-6A28-4082-8A4C-B447A7C4B594}"/>
              </a:ext>
            </a:extLst>
          </p:cNvPr>
          <p:cNvSpPr>
            <a:spLocks noChangeArrowheads="1"/>
          </p:cNvSpPr>
          <p:nvPr/>
        </p:nvSpPr>
        <p:spPr bwMode="auto">
          <a:xfrm>
            <a:off x="1345132" y="1369524"/>
            <a:ext cx="2779204" cy="759021"/>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tx2">
              <a:lumMod val="40000"/>
              <a:lumOff val="60000"/>
            </a:schemeClr>
          </a:solidFill>
          <a:ln>
            <a:noFill/>
          </a:ln>
          <a:effectLst/>
          <a:extLst/>
        </p:spPr>
        <p:txBody>
          <a:bodyPr wrap="none" anchor="ctr"/>
          <a:lstStyle/>
          <a:p>
            <a:pPr defTabSz="531103">
              <a:defRPr/>
            </a:pPr>
            <a:endParaRPr lang="en-US" sz="4453" kern="0">
              <a:solidFill>
                <a:srgbClr val="445469"/>
              </a:solidFill>
            </a:endParaRPr>
          </a:p>
        </p:txBody>
      </p:sp>
      <p:sp>
        <p:nvSpPr>
          <p:cNvPr id="50" name="Rectangle 49">
            <a:extLst>
              <a:ext uri="{FF2B5EF4-FFF2-40B4-BE49-F238E27FC236}">
                <a16:creationId xmlns="" xmlns:a16="http://schemas.microsoft.com/office/drawing/2014/main" id="{24B02A05-ED60-41B6-AD2F-A36D528546EF}"/>
              </a:ext>
            </a:extLst>
          </p:cNvPr>
          <p:cNvSpPr/>
          <p:nvPr/>
        </p:nvSpPr>
        <p:spPr>
          <a:xfrm>
            <a:off x="1467060" y="1555629"/>
            <a:ext cx="2552300" cy="417294"/>
          </a:xfrm>
          <a:prstGeom prst="rect">
            <a:avLst/>
          </a:prstGeom>
          <a:noFill/>
          <a:ln>
            <a:noFill/>
          </a:ln>
          <a:effectLst/>
        </p:spPr>
        <p:txBody>
          <a:bodyPr wrap="square">
            <a:spAutoFit/>
          </a:bodyPr>
          <a:lstStyle/>
          <a:p>
            <a:pPr defTabSz="739526">
              <a:spcBef>
                <a:spcPts val="241"/>
              </a:spcBef>
              <a:buClr>
                <a:srgbClr val="44546A"/>
              </a:buClr>
              <a:defRPr/>
            </a:pPr>
            <a:r>
              <a:rPr lang="id-ID" sz="1056" kern="0" noProof="1">
                <a:solidFill>
                  <a:prstClr val="black"/>
                </a:solidFill>
                <a:latin typeface="+mj-lt"/>
                <a:cs typeface="Arial" panose="020B0604020202020204" pitchFamily="34" charset="0"/>
              </a:rPr>
              <a:t>Double Track Railways (Cirebon – Kroya</a:t>
            </a:r>
            <a:r>
              <a:rPr lang="en-US" sz="1056" kern="0" noProof="1">
                <a:solidFill>
                  <a:prstClr val="black"/>
                </a:solidFill>
                <a:latin typeface="+mj-lt"/>
                <a:cs typeface="Arial" panose="020B0604020202020204" pitchFamily="34" charset="0"/>
              </a:rPr>
              <a:t> route in middle Java</a:t>
            </a:r>
            <a:r>
              <a:rPr lang="id-ID" sz="1056" kern="0" noProof="1">
                <a:solidFill>
                  <a:prstClr val="black"/>
                </a:solidFill>
                <a:latin typeface="+mj-lt"/>
                <a:cs typeface="Arial" panose="020B0604020202020204" pitchFamily="34" charset="0"/>
              </a:rPr>
              <a:t>)</a:t>
            </a:r>
          </a:p>
        </p:txBody>
      </p:sp>
      <p:sp>
        <p:nvSpPr>
          <p:cNvPr id="34" name="Rectangle 33">
            <a:extLst>
              <a:ext uri="{FF2B5EF4-FFF2-40B4-BE49-F238E27FC236}">
                <a16:creationId xmlns="" xmlns:a16="http://schemas.microsoft.com/office/drawing/2014/main" id="{5902119C-C9E9-4D1C-B231-5629BA0B2102}"/>
              </a:ext>
            </a:extLst>
          </p:cNvPr>
          <p:cNvSpPr/>
          <p:nvPr/>
        </p:nvSpPr>
        <p:spPr>
          <a:xfrm rot="20705379">
            <a:off x="318924" y="1602953"/>
            <a:ext cx="633507" cy="336118"/>
          </a:xfrm>
          <a:prstGeom prst="rect">
            <a:avLst/>
          </a:prstGeom>
        </p:spPr>
        <p:txBody>
          <a:bodyPr wrap="none">
            <a:spAutoFit/>
          </a:bodyPr>
          <a:lstStyle/>
          <a:p>
            <a:pPr defTabSz="531103"/>
            <a:r>
              <a:rPr lang="id-ID" sz="1584" b="1" dirty="0">
                <a:solidFill>
                  <a:srgbClr val="FFFFFF"/>
                </a:solidFill>
                <a:latin typeface="Lato" charset="0"/>
                <a:ea typeface="Lato" charset="0"/>
                <a:cs typeface="Lato" charset="0"/>
              </a:rPr>
              <a:t>2013</a:t>
            </a:r>
            <a:endParaRPr lang="en-US" sz="1584" b="1" dirty="0">
              <a:solidFill>
                <a:srgbClr val="FFFFFF"/>
              </a:solidFill>
              <a:latin typeface="Lato" charset="0"/>
              <a:ea typeface="Lato" charset="0"/>
              <a:cs typeface="Lato" charset="0"/>
            </a:endParaRPr>
          </a:p>
        </p:txBody>
      </p:sp>
      <p:sp>
        <p:nvSpPr>
          <p:cNvPr id="68" name="Rectangle 67">
            <a:extLst>
              <a:ext uri="{FF2B5EF4-FFF2-40B4-BE49-F238E27FC236}">
                <a16:creationId xmlns="" xmlns:a16="http://schemas.microsoft.com/office/drawing/2014/main" id="{76C97E75-A77F-450B-969F-C2829862A8B2}"/>
              </a:ext>
            </a:extLst>
          </p:cNvPr>
          <p:cNvSpPr/>
          <p:nvPr/>
        </p:nvSpPr>
        <p:spPr>
          <a:xfrm>
            <a:off x="5649934" y="1479759"/>
            <a:ext cx="4315828" cy="579774"/>
          </a:xfrm>
          <a:prstGeom prst="rect">
            <a:avLst/>
          </a:prstGeom>
          <a:noFill/>
          <a:ln>
            <a:noFill/>
          </a:ln>
          <a:effectLst/>
        </p:spPr>
        <p:txBody>
          <a:bodyPr wrap="square">
            <a:spAutoFit/>
          </a:bodyPr>
          <a:lstStyle/>
          <a:p>
            <a:pPr marL="120520" indent="-120520" defTabSz="739526">
              <a:buSzPct val="120000"/>
              <a:buFont typeface="Arial" panose="020B0604020202020204" pitchFamily="34" charset="0"/>
              <a:buChar char="•"/>
              <a:defRPr/>
            </a:pPr>
            <a:r>
              <a:rPr lang="en-US" sz="1056" kern="0" noProof="1">
                <a:solidFill>
                  <a:prstClr val="black"/>
                </a:solidFill>
                <a:latin typeface="+mj-lt"/>
                <a:cs typeface="Arial" panose="020B0604020202020204" pitchFamily="34" charset="0"/>
              </a:rPr>
              <a:t>D</a:t>
            </a:r>
            <a:r>
              <a:rPr lang="id-ID" sz="1056" kern="0" noProof="1">
                <a:solidFill>
                  <a:prstClr val="black"/>
                </a:solidFill>
                <a:latin typeface="+mj-lt"/>
                <a:cs typeface="Arial" panose="020B0604020202020204" pitchFamily="34" charset="0"/>
              </a:rPr>
              <a:t>ouble </a:t>
            </a:r>
            <a:r>
              <a:rPr lang="en-US" sz="1056" kern="0" noProof="1">
                <a:solidFill>
                  <a:prstClr val="black"/>
                </a:solidFill>
                <a:latin typeface="+mj-lt"/>
                <a:cs typeface="Arial" panose="020B0604020202020204" pitchFamily="34" charset="0"/>
              </a:rPr>
              <a:t>T</a:t>
            </a:r>
            <a:r>
              <a:rPr lang="id-ID" sz="1056" kern="0" noProof="1">
                <a:solidFill>
                  <a:prstClr val="black"/>
                </a:solidFill>
                <a:latin typeface="+mj-lt"/>
                <a:cs typeface="Arial" panose="020B0604020202020204" pitchFamily="34" charset="0"/>
              </a:rPr>
              <a:t>rack </a:t>
            </a:r>
            <a:r>
              <a:rPr lang="en-US" sz="1056" kern="0" noProof="1">
                <a:solidFill>
                  <a:prstClr val="black"/>
                </a:solidFill>
                <a:latin typeface="+mj-lt"/>
                <a:cs typeface="Arial" panose="020B0604020202020204" pitchFamily="34" charset="0"/>
              </a:rPr>
              <a:t>railways (</a:t>
            </a:r>
            <a:r>
              <a:rPr lang="id-ID" sz="1056" kern="0" noProof="1">
                <a:solidFill>
                  <a:prstClr val="black"/>
                </a:solidFill>
                <a:latin typeface="+mj-lt"/>
                <a:cs typeface="Arial" panose="020B0604020202020204" pitchFamily="34" charset="0"/>
              </a:rPr>
              <a:t>Cirebon – Kroya</a:t>
            </a:r>
            <a:r>
              <a:rPr lang="en-US" sz="1056" kern="0" noProof="1">
                <a:solidFill>
                  <a:prstClr val="black"/>
                </a:solidFill>
                <a:latin typeface="+mj-lt"/>
                <a:cs typeface="Arial" panose="020B0604020202020204" pitchFamily="34" charset="0"/>
              </a:rPr>
              <a:t>); </a:t>
            </a:r>
            <a:r>
              <a:rPr lang="fr-FR" sz="1056" kern="0" noProof="1">
                <a:solidFill>
                  <a:prstClr val="black"/>
                </a:solidFill>
                <a:latin typeface="+mj-lt"/>
                <a:cs typeface="Arial" panose="020B0604020202020204" pitchFamily="34" charset="0"/>
              </a:rPr>
              <a:t>Double</a:t>
            </a:r>
            <a:r>
              <a:rPr lang="id-ID" sz="1056" kern="0" noProof="1">
                <a:solidFill>
                  <a:prstClr val="black"/>
                </a:solidFill>
                <a:latin typeface="+mj-lt"/>
                <a:cs typeface="Arial" panose="020B0604020202020204" pitchFamily="34" charset="0"/>
              </a:rPr>
              <a:t>-</a:t>
            </a:r>
            <a:r>
              <a:rPr lang="fr-FR" sz="1056" kern="0" noProof="1">
                <a:solidFill>
                  <a:prstClr val="black"/>
                </a:solidFill>
                <a:latin typeface="+mj-lt"/>
                <a:cs typeface="Arial" panose="020B0604020202020204" pitchFamily="34" charset="0"/>
              </a:rPr>
              <a:t>Double Track railways (Manggarai – </a:t>
            </a:r>
            <a:r>
              <a:rPr lang="id-ID" sz="1056" kern="0" noProof="1">
                <a:solidFill>
                  <a:prstClr val="black"/>
                </a:solidFill>
                <a:latin typeface="+mj-lt"/>
                <a:cs typeface="Arial" panose="020B0604020202020204" pitchFamily="34" charset="0"/>
              </a:rPr>
              <a:t>Bekasi</a:t>
            </a:r>
            <a:r>
              <a:rPr lang="fr-FR" sz="1056" kern="0" noProof="1">
                <a:solidFill>
                  <a:prstClr val="black"/>
                </a:solidFill>
                <a:latin typeface="+mj-lt"/>
                <a:cs typeface="Arial" panose="020B0604020202020204" pitchFamily="34" charset="0"/>
              </a:rPr>
              <a:t>)</a:t>
            </a:r>
            <a:endParaRPr lang="id-ID" sz="1056" kern="0" noProof="1">
              <a:solidFill>
                <a:prstClr val="black"/>
              </a:solidFill>
              <a:latin typeface="+mj-lt"/>
              <a:cs typeface="Arial" panose="020B0604020202020204" pitchFamily="34" charset="0"/>
            </a:endParaRPr>
          </a:p>
          <a:p>
            <a:pPr marL="120520" indent="-120520" defTabSz="739526">
              <a:buSzPct val="120000"/>
              <a:buFont typeface="Arial" panose="020B0604020202020204" pitchFamily="34" charset="0"/>
              <a:buChar char="•"/>
              <a:defRPr/>
            </a:pPr>
            <a:r>
              <a:rPr lang="en-US" sz="1056" kern="0" noProof="1">
                <a:solidFill>
                  <a:prstClr val="black"/>
                </a:solidFill>
                <a:latin typeface="+mj-lt"/>
                <a:cs typeface="Arial" panose="020B0604020202020204" pitchFamily="34" charset="0"/>
              </a:rPr>
              <a:t>Revitalization and Development of Hajj Dormitory </a:t>
            </a:r>
            <a:endParaRPr lang="id-ID" sz="1056" kern="0" noProof="1">
              <a:solidFill>
                <a:prstClr val="black"/>
              </a:solidFill>
              <a:latin typeface="+mj-lt"/>
              <a:cs typeface="Arial" panose="020B0604020202020204" pitchFamily="34" charset="0"/>
            </a:endParaRPr>
          </a:p>
        </p:txBody>
      </p:sp>
      <p:sp>
        <p:nvSpPr>
          <p:cNvPr id="80" name="Freeform 165">
            <a:extLst>
              <a:ext uri="{FF2B5EF4-FFF2-40B4-BE49-F238E27FC236}">
                <a16:creationId xmlns="" xmlns:a16="http://schemas.microsoft.com/office/drawing/2014/main" id="{F4EAEE6D-9332-4044-A16B-F5BA2F72B41E}"/>
              </a:ext>
            </a:extLst>
          </p:cNvPr>
          <p:cNvSpPr>
            <a:spLocks noChangeArrowheads="1"/>
          </p:cNvSpPr>
          <p:nvPr/>
        </p:nvSpPr>
        <p:spPr bwMode="auto">
          <a:xfrm>
            <a:off x="-19510" y="1583509"/>
            <a:ext cx="1401686" cy="545037"/>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rgbClr val="445469"/>
          </a:solidFill>
          <a:ln>
            <a:noFill/>
          </a:ln>
          <a:effectLst/>
          <a:extLst/>
        </p:spPr>
        <p:txBody>
          <a:bodyPr wrap="none" anchor="ctr"/>
          <a:lstStyle/>
          <a:p>
            <a:pPr defTabSz="531103">
              <a:defRPr/>
            </a:pPr>
            <a:endParaRPr lang="en-US" sz="4453" kern="0">
              <a:solidFill>
                <a:srgbClr val="445469"/>
              </a:solidFill>
            </a:endParaRPr>
          </a:p>
        </p:txBody>
      </p:sp>
      <p:sp>
        <p:nvSpPr>
          <p:cNvPr id="81" name="Freeform 171">
            <a:extLst>
              <a:ext uri="{FF2B5EF4-FFF2-40B4-BE49-F238E27FC236}">
                <a16:creationId xmlns="" xmlns:a16="http://schemas.microsoft.com/office/drawing/2014/main" id="{69372D59-E92D-45C3-94AB-FED658120F18}"/>
              </a:ext>
            </a:extLst>
          </p:cNvPr>
          <p:cNvSpPr>
            <a:spLocks noChangeArrowheads="1"/>
          </p:cNvSpPr>
          <p:nvPr/>
        </p:nvSpPr>
        <p:spPr bwMode="auto">
          <a:xfrm>
            <a:off x="-19510" y="1369524"/>
            <a:ext cx="1401686" cy="374487"/>
          </a:xfrm>
          <a:custGeom>
            <a:avLst/>
            <a:gdLst>
              <a:gd name="T0" fmla="*/ 1665 w 1666"/>
              <a:gd name="T1" fmla="*/ 0 h 502"/>
              <a:gd name="T2" fmla="*/ 0 w 1666"/>
              <a:gd name="T3" fmla="*/ 0 h 502"/>
              <a:gd name="T4" fmla="*/ 0 w 1666"/>
              <a:gd name="T5" fmla="*/ 501 h 502"/>
              <a:gd name="T6" fmla="*/ 1665 w 1666"/>
              <a:gd name="T7" fmla="*/ 501 h 502"/>
              <a:gd name="T8" fmla="*/ 1665 w 1666"/>
              <a:gd name="T9" fmla="*/ 0 h 502"/>
            </a:gdLst>
            <a:ahLst/>
            <a:cxnLst>
              <a:cxn ang="0">
                <a:pos x="T0" y="T1"/>
              </a:cxn>
              <a:cxn ang="0">
                <a:pos x="T2" y="T3"/>
              </a:cxn>
              <a:cxn ang="0">
                <a:pos x="T4" y="T5"/>
              </a:cxn>
              <a:cxn ang="0">
                <a:pos x="T6" y="T7"/>
              </a:cxn>
              <a:cxn ang="0">
                <a:pos x="T8" y="T9"/>
              </a:cxn>
            </a:cxnLst>
            <a:rect l="0" t="0" r="r" b="b"/>
            <a:pathLst>
              <a:path w="1666" h="502">
                <a:moveTo>
                  <a:pt x="1665" y="0"/>
                </a:moveTo>
                <a:lnTo>
                  <a:pt x="0" y="0"/>
                </a:lnTo>
                <a:lnTo>
                  <a:pt x="0" y="501"/>
                </a:lnTo>
                <a:lnTo>
                  <a:pt x="1665" y="501"/>
                </a:lnTo>
                <a:lnTo>
                  <a:pt x="1665" y="0"/>
                </a:lnTo>
              </a:path>
            </a:pathLst>
          </a:custGeom>
          <a:solidFill>
            <a:srgbClr val="445469">
              <a:lumMod val="75000"/>
            </a:srgbClr>
          </a:solidFill>
          <a:ln>
            <a:noFill/>
          </a:ln>
          <a:effectLst/>
          <a:extLst/>
        </p:spPr>
        <p:txBody>
          <a:bodyPr wrap="none" anchor="ctr"/>
          <a:lstStyle/>
          <a:p>
            <a:pPr defTabSz="531103">
              <a:defRPr/>
            </a:pPr>
            <a:endParaRPr lang="en-US" sz="4453" kern="0">
              <a:solidFill>
                <a:srgbClr val="445469"/>
              </a:solidFill>
            </a:endParaRPr>
          </a:p>
        </p:txBody>
      </p:sp>
      <p:sp>
        <p:nvSpPr>
          <p:cNvPr id="61" name="Rectangle 60">
            <a:extLst>
              <a:ext uri="{FF2B5EF4-FFF2-40B4-BE49-F238E27FC236}">
                <a16:creationId xmlns="" xmlns:a16="http://schemas.microsoft.com/office/drawing/2014/main" id="{4F6E1B5E-624A-4100-9756-89B7C81302E3}"/>
              </a:ext>
            </a:extLst>
          </p:cNvPr>
          <p:cNvSpPr/>
          <p:nvPr/>
        </p:nvSpPr>
        <p:spPr>
          <a:xfrm>
            <a:off x="-5742" y="1810820"/>
            <a:ext cx="1447681" cy="265009"/>
          </a:xfrm>
          <a:prstGeom prst="rect">
            <a:avLst/>
          </a:prstGeom>
        </p:spPr>
        <p:txBody>
          <a:bodyPr wrap="square">
            <a:spAutoFit/>
          </a:bodyPr>
          <a:lstStyle/>
          <a:p>
            <a:pPr algn="ctr" defTabSz="531103"/>
            <a:r>
              <a:rPr lang="en-US" sz="1122" b="1" dirty="0">
                <a:solidFill>
                  <a:srgbClr val="FFFFFF"/>
                </a:solidFill>
                <a:latin typeface="Arial" panose="020B0604020202020204" pitchFamily="34" charset="0"/>
                <a:ea typeface="Lato" charset="0"/>
                <a:cs typeface="Arial" panose="020B0604020202020204" pitchFamily="34" charset="0"/>
              </a:rPr>
              <a:t>IDR</a:t>
            </a:r>
            <a:r>
              <a:rPr lang="id-ID" sz="1122" b="1" dirty="0">
                <a:solidFill>
                  <a:srgbClr val="FFFFFF"/>
                </a:solidFill>
                <a:latin typeface="Arial" panose="020B0604020202020204" pitchFamily="34" charset="0"/>
                <a:ea typeface="Lato" charset="0"/>
                <a:cs typeface="Arial" panose="020B0604020202020204" pitchFamily="34" charset="0"/>
              </a:rPr>
              <a:t>800 </a:t>
            </a:r>
            <a:r>
              <a:rPr lang="en-US" sz="1122" b="1" dirty="0">
                <a:solidFill>
                  <a:srgbClr val="FFFFFF"/>
                </a:solidFill>
                <a:latin typeface="Arial" panose="020B0604020202020204" pitchFamily="34" charset="0"/>
                <a:ea typeface="Lato" charset="0"/>
                <a:cs typeface="Arial" panose="020B0604020202020204" pitchFamily="34" charset="0"/>
              </a:rPr>
              <a:t>Billion</a:t>
            </a:r>
          </a:p>
        </p:txBody>
      </p:sp>
      <p:sp>
        <p:nvSpPr>
          <p:cNvPr id="66" name="Rectangle 65">
            <a:extLst>
              <a:ext uri="{FF2B5EF4-FFF2-40B4-BE49-F238E27FC236}">
                <a16:creationId xmlns="" xmlns:a16="http://schemas.microsoft.com/office/drawing/2014/main" id="{465A57C2-E722-4BD2-B90C-38201F656405}"/>
              </a:ext>
            </a:extLst>
          </p:cNvPr>
          <p:cNvSpPr/>
          <p:nvPr/>
        </p:nvSpPr>
        <p:spPr>
          <a:xfrm>
            <a:off x="310205" y="1413479"/>
            <a:ext cx="633507" cy="336118"/>
          </a:xfrm>
          <a:prstGeom prst="rect">
            <a:avLst/>
          </a:prstGeom>
        </p:spPr>
        <p:txBody>
          <a:bodyPr wrap="none">
            <a:spAutoFit/>
          </a:bodyPr>
          <a:lstStyle/>
          <a:p>
            <a:pPr defTabSz="531103"/>
            <a:r>
              <a:rPr lang="id-ID" sz="1584" b="1" dirty="0">
                <a:solidFill>
                  <a:srgbClr val="FFFFFF"/>
                </a:solidFill>
                <a:latin typeface="Arial" panose="020B0604020202020204" pitchFamily="34" charset="0"/>
                <a:ea typeface="Lato" charset="0"/>
                <a:cs typeface="Arial" panose="020B0604020202020204" pitchFamily="34" charset="0"/>
              </a:rPr>
              <a:t>2013</a:t>
            </a:r>
            <a:endParaRPr lang="en-US" sz="1584" b="1" dirty="0">
              <a:solidFill>
                <a:srgbClr val="FFFFFF"/>
              </a:solidFill>
              <a:latin typeface="Arial" panose="020B0604020202020204" pitchFamily="34" charset="0"/>
              <a:ea typeface="Lato" charset="0"/>
              <a:cs typeface="Arial" panose="020B0604020202020204" pitchFamily="34" charset="0"/>
            </a:endParaRPr>
          </a:p>
        </p:txBody>
      </p:sp>
      <p:sp>
        <p:nvSpPr>
          <p:cNvPr id="83" name="Freeform 165">
            <a:extLst>
              <a:ext uri="{FF2B5EF4-FFF2-40B4-BE49-F238E27FC236}">
                <a16:creationId xmlns="" xmlns:a16="http://schemas.microsoft.com/office/drawing/2014/main" id="{9AC80B16-9EB9-4559-8204-46A49AC2CC92}"/>
              </a:ext>
            </a:extLst>
          </p:cNvPr>
          <p:cNvSpPr>
            <a:spLocks noChangeArrowheads="1"/>
          </p:cNvSpPr>
          <p:nvPr/>
        </p:nvSpPr>
        <p:spPr bwMode="auto">
          <a:xfrm>
            <a:off x="4199015" y="1593133"/>
            <a:ext cx="1401686" cy="545037"/>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rgbClr val="445469"/>
          </a:solidFill>
          <a:ln>
            <a:noFill/>
          </a:ln>
          <a:effectLst/>
          <a:extLst/>
        </p:spPr>
        <p:txBody>
          <a:bodyPr wrap="none" anchor="ctr"/>
          <a:lstStyle/>
          <a:p>
            <a:pPr defTabSz="531103">
              <a:defRPr/>
            </a:pPr>
            <a:endParaRPr lang="en-US" sz="4453" kern="0">
              <a:solidFill>
                <a:srgbClr val="445469"/>
              </a:solidFill>
            </a:endParaRPr>
          </a:p>
        </p:txBody>
      </p:sp>
      <p:sp>
        <p:nvSpPr>
          <p:cNvPr id="84" name="Freeform 171">
            <a:extLst>
              <a:ext uri="{FF2B5EF4-FFF2-40B4-BE49-F238E27FC236}">
                <a16:creationId xmlns="" xmlns:a16="http://schemas.microsoft.com/office/drawing/2014/main" id="{3E1C6D3B-552F-48A7-9887-9F1BD2CF6655}"/>
              </a:ext>
            </a:extLst>
          </p:cNvPr>
          <p:cNvSpPr>
            <a:spLocks noChangeArrowheads="1"/>
          </p:cNvSpPr>
          <p:nvPr/>
        </p:nvSpPr>
        <p:spPr bwMode="auto">
          <a:xfrm>
            <a:off x="4199015" y="1379149"/>
            <a:ext cx="1401686" cy="374487"/>
          </a:xfrm>
          <a:custGeom>
            <a:avLst/>
            <a:gdLst>
              <a:gd name="T0" fmla="*/ 1665 w 1666"/>
              <a:gd name="T1" fmla="*/ 0 h 502"/>
              <a:gd name="T2" fmla="*/ 0 w 1666"/>
              <a:gd name="T3" fmla="*/ 0 h 502"/>
              <a:gd name="T4" fmla="*/ 0 w 1666"/>
              <a:gd name="T5" fmla="*/ 501 h 502"/>
              <a:gd name="T6" fmla="*/ 1665 w 1666"/>
              <a:gd name="T7" fmla="*/ 501 h 502"/>
              <a:gd name="T8" fmla="*/ 1665 w 1666"/>
              <a:gd name="T9" fmla="*/ 0 h 502"/>
            </a:gdLst>
            <a:ahLst/>
            <a:cxnLst>
              <a:cxn ang="0">
                <a:pos x="T0" y="T1"/>
              </a:cxn>
              <a:cxn ang="0">
                <a:pos x="T2" y="T3"/>
              </a:cxn>
              <a:cxn ang="0">
                <a:pos x="T4" y="T5"/>
              </a:cxn>
              <a:cxn ang="0">
                <a:pos x="T6" y="T7"/>
              </a:cxn>
              <a:cxn ang="0">
                <a:pos x="T8" y="T9"/>
              </a:cxn>
            </a:cxnLst>
            <a:rect l="0" t="0" r="r" b="b"/>
            <a:pathLst>
              <a:path w="1666" h="502">
                <a:moveTo>
                  <a:pt x="1665" y="0"/>
                </a:moveTo>
                <a:lnTo>
                  <a:pt x="0" y="0"/>
                </a:lnTo>
                <a:lnTo>
                  <a:pt x="0" y="501"/>
                </a:lnTo>
                <a:lnTo>
                  <a:pt x="1665" y="501"/>
                </a:lnTo>
                <a:lnTo>
                  <a:pt x="1665" y="0"/>
                </a:lnTo>
              </a:path>
            </a:pathLst>
          </a:custGeom>
          <a:solidFill>
            <a:srgbClr val="445469">
              <a:lumMod val="75000"/>
            </a:srgbClr>
          </a:solidFill>
          <a:ln>
            <a:noFill/>
          </a:ln>
          <a:effectLst/>
          <a:extLst/>
        </p:spPr>
        <p:txBody>
          <a:bodyPr wrap="none" anchor="ctr"/>
          <a:lstStyle/>
          <a:p>
            <a:pPr defTabSz="531103">
              <a:defRPr/>
            </a:pPr>
            <a:endParaRPr lang="en-US" sz="4453" kern="0">
              <a:solidFill>
                <a:srgbClr val="445469"/>
              </a:solidFill>
            </a:endParaRPr>
          </a:p>
        </p:txBody>
      </p:sp>
      <p:sp>
        <p:nvSpPr>
          <p:cNvPr id="85" name="Rectangle 84">
            <a:extLst>
              <a:ext uri="{FF2B5EF4-FFF2-40B4-BE49-F238E27FC236}">
                <a16:creationId xmlns="" xmlns:a16="http://schemas.microsoft.com/office/drawing/2014/main" id="{8EEB4273-44B7-4B2F-8194-D4F96A3C26A2}"/>
              </a:ext>
            </a:extLst>
          </p:cNvPr>
          <p:cNvSpPr/>
          <p:nvPr/>
        </p:nvSpPr>
        <p:spPr>
          <a:xfrm>
            <a:off x="4133293" y="1820531"/>
            <a:ext cx="1527170" cy="265009"/>
          </a:xfrm>
          <a:prstGeom prst="rect">
            <a:avLst/>
          </a:prstGeom>
        </p:spPr>
        <p:txBody>
          <a:bodyPr wrap="square">
            <a:spAutoFit/>
          </a:bodyPr>
          <a:lstStyle/>
          <a:p>
            <a:pPr algn="ctr" defTabSz="531103"/>
            <a:r>
              <a:rPr lang="en-US" sz="1122" b="1" dirty="0">
                <a:solidFill>
                  <a:srgbClr val="FFFFFF"/>
                </a:solidFill>
                <a:latin typeface="Arial" panose="020B0604020202020204" pitchFamily="34" charset="0"/>
                <a:ea typeface="Lato" charset="0"/>
                <a:cs typeface="Arial" panose="020B0604020202020204" pitchFamily="34" charset="0"/>
              </a:rPr>
              <a:t>IDR</a:t>
            </a:r>
            <a:r>
              <a:rPr lang="id-ID" sz="1122" b="1" dirty="0">
                <a:solidFill>
                  <a:srgbClr val="FFFFFF"/>
                </a:solidFill>
                <a:latin typeface="Arial" panose="020B0604020202020204" pitchFamily="34" charset="0"/>
                <a:ea typeface="Lato" charset="0"/>
                <a:cs typeface="Arial" panose="020B0604020202020204" pitchFamily="34" charset="0"/>
              </a:rPr>
              <a:t>1</a:t>
            </a:r>
            <a:r>
              <a:rPr lang="en-US" sz="1122" b="1" dirty="0">
                <a:solidFill>
                  <a:srgbClr val="FFFFFF"/>
                </a:solidFill>
                <a:latin typeface="Arial" panose="020B0604020202020204" pitchFamily="34" charset="0"/>
                <a:ea typeface="Lato" charset="0"/>
                <a:cs typeface="Arial" panose="020B0604020202020204" pitchFamily="34" charset="0"/>
              </a:rPr>
              <a:t>.</a:t>
            </a:r>
            <a:r>
              <a:rPr lang="id-ID" sz="1122" b="1" dirty="0">
                <a:solidFill>
                  <a:srgbClr val="FFFFFF"/>
                </a:solidFill>
                <a:latin typeface="Arial" panose="020B0604020202020204" pitchFamily="34" charset="0"/>
                <a:ea typeface="Lato" charset="0"/>
                <a:cs typeface="Arial" panose="020B0604020202020204" pitchFamily="34" charset="0"/>
              </a:rPr>
              <a:t>57 </a:t>
            </a:r>
            <a:r>
              <a:rPr lang="en-US" sz="1122" b="1" dirty="0">
                <a:solidFill>
                  <a:srgbClr val="FFFFFF"/>
                </a:solidFill>
                <a:latin typeface="Arial" panose="020B0604020202020204" pitchFamily="34" charset="0"/>
                <a:ea typeface="Lato" charset="0"/>
                <a:cs typeface="Arial" panose="020B0604020202020204" pitchFamily="34" charset="0"/>
              </a:rPr>
              <a:t>Trillion</a:t>
            </a:r>
          </a:p>
        </p:txBody>
      </p:sp>
      <p:sp>
        <p:nvSpPr>
          <p:cNvPr id="86" name="Rectangle 85">
            <a:extLst>
              <a:ext uri="{FF2B5EF4-FFF2-40B4-BE49-F238E27FC236}">
                <a16:creationId xmlns="" xmlns:a16="http://schemas.microsoft.com/office/drawing/2014/main" id="{1EB788BA-38B5-4C33-9559-C9BDA40B3755}"/>
              </a:ext>
            </a:extLst>
          </p:cNvPr>
          <p:cNvSpPr/>
          <p:nvPr/>
        </p:nvSpPr>
        <p:spPr>
          <a:xfrm>
            <a:off x="4528730" y="1423102"/>
            <a:ext cx="633507" cy="336118"/>
          </a:xfrm>
          <a:prstGeom prst="rect">
            <a:avLst/>
          </a:prstGeom>
        </p:spPr>
        <p:txBody>
          <a:bodyPr wrap="none">
            <a:spAutoFit/>
          </a:bodyPr>
          <a:lstStyle/>
          <a:p>
            <a:pPr defTabSz="531103"/>
            <a:r>
              <a:rPr lang="id-ID" sz="1584" b="1" dirty="0">
                <a:solidFill>
                  <a:srgbClr val="FFFFFF"/>
                </a:solidFill>
                <a:latin typeface="Arial" panose="020B0604020202020204" pitchFamily="34" charset="0"/>
                <a:ea typeface="Lato" charset="0"/>
                <a:cs typeface="Arial" panose="020B0604020202020204" pitchFamily="34" charset="0"/>
              </a:rPr>
              <a:t>2014</a:t>
            </a:r>
            <a:endParaRPr lang="en-US" sz="1584" b="1" dirty="0">
              <a:solidFill>
                <a:srgbClr val="FFFFFF"/>
              </a:solidFill>
              <a:latin typeface="Arial" panose="020B0604020202020204" pitchFamily="34" charset="0"/>
              <a:ea typeface="Lato" charset="0"/>
              <a:cs typeface="Arial" panose="020B0604020202020204" pitchFamily="34" charset="0"/>
            </a:endParaRPr>
          </a:p>
        </p:txBody>
      </p:sp>
      <p:sp>
        <p:nvSpPr>
          <p:cNvPr id="88" name="Freeform 165">
            <a:extLst>
              <a:ext uri="{FF2B5EF4-FFF2-40B4-BE49-F238E27FC236}">
                <a16:creationId xmlns="" xmlns:a16="http://schemas.microsoft.com/office/drawing/2014/main" id="{AE253EBB-8106-4092-8CCF-CF54DA2692A0}"/>
              </a:ext>
            </a:extLst>
          </p:cNvPr>
          <p:cNvSpPr>
            <a:spLocks noChangeArrowheads="1"/>
          </p:cNvSpPr>
          <p:nvPr/>
        </p:nvSpPr>
        <p:spPr bwMode="auto">
          <a:xfrm>
            <a:off x="-19511" y="4259384"/>
            <a:ext cx="4560311" cy="400875"/>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rgbClr val="445469"/>
          </a:solidFill>
          <a:ln>
            <a:noFill/>
          </a:ln>
          <a:effectLst/>
          <a:extLst/>
        </p:spPr>
        <p:txBody>
          <a:bodyPr wrap="none" anchor="ctr"/>
          <a:lstStyle/>
          <a:p>
            <a:pPr defTabSz="531103">
              <a:defRPr/>
            </a:pPr>
            <a:endParaRPr lang="en-US" sz="4453" kern="0">
              <a:solidFill>
                <a:srgbClr val="445469"/>
              </a:solidFill>
            </a:endParaRPr>
          </a:p>
        </p:txBody>
      </p:sp>
      <p:sp>
        <p:nvSpPr>
          <p:cNvPr id="89" name="Freeform 171">
            <a:extLst>
              <a:ext uri="{FF2B5EF4-FFF2-40B4-BE49-F238E27FC236}">
                <a16:creationId xmlns="" xmlns:a16="http://schemas.microsoft.com/office/drawing/2014/main" id="{D4F4BE65-0030-46E4-A991-AB184995B0BA}"/>
              </a:ext>
            </a:extLst>
          </p:cNvPr>
          <p:cNvSpPr>
            <a:spLocks noChangeArrowheads="1"/>
          </p:cNvSpPr>
          <p:nvPr/>
        </p:nvSpPr>
        <p:spPr bwMode="auto">
          <a:xfrm>
            <a:off x="-19511" y="4051435"/>
            <a:ext cx="4560311" cy="335527"/>
          </a:xfrm>
          <a:custGeom>
            <a:avLst/>
            <a:gdLst>
              <a:gd name="T0" fmla="*/ 1665 w 1666"/>
              <a:gd name="T1" fmla="*/ 0 h 502"/>
              <a:gd name="T2" fmla="*/ 0 w 1666"/>
              <a:gd name="T3" fmla="*/ 0 h 502"/>
              <a:gd name="T4" fmla="*/ 0 w 1666"/>
              <a:gd name="T5" fmla="*/ 501 h 502"/>
              <a:gd name="T6" fmla="*/ 1665 w 1666"/>
              <a:gd name="T7" fmla="*/ 501 h 502"/>
              <a:gd name="T8" fmla="*/ 1665 w 1666"/>
              <a:gd name="T9" fmla="*/ 0 h 502"/>
            </a:gdLst>
            <a:ahLst/>
            <a:cxnLst>
              <a:cxn ang="0">
                <a:pos x="T0" y="T1"/>
              </a:cxn>
              <a:cxn ang="0">
                <a:pos x="T2" y="T3"/>
              </a:cxn>
              <a:cxn ang="0">
                <a:pos x="T4" y="T5"/>
              </a:cxn>
              <a:cxn ang="0">
                <a:pos x="T6" y="T7"/>
              </a:cxn>
              <a:cxn ang="0">
                <a:pos x="T8" y="T9"/>
              </a:cxn>
            </a:cxnLst>
            <a:rect l="0" t="0" r="r" b="b"/>
            <a:pathLst>
              <a:path w="1666" h="502">
                <a:moveTo>
                  <a:pt x="1665" y="0"/>
                </a:moveTo>
                <a:lnTo>
                  <a:pt x="0" y="0"/>
                </a:lnTo>
                <a:lnTo>
                  <a:pt x="0" y="501"/>
                </a:lnTo>
                <a:lnTo>
                  <a:pt x="1665" y="501"/>
                </a:lnTo>
                <a:lnTo>
                  <a:pt x="1665" y="0"/>
                </a:lnTo>
              </a:path>
            </a:pathLst>
          </a:custGeom>
          <a:solidFill>
            <a:srgbClr val="445469">
              <a:lumMod val="75000"/>
            </a:srgbClr>
          </a:solidFill>
          <a:ln>
            <a:noFill/>
          </a:ln>
          <a:effectLst/>
          <a:extLst/>
        </p:spPr>
        <p:txBody>
          <a:bodyPr wrap="none" anchor="ctr"/>
          <a:lstStyle/>
          <a:p>
            <a:pPr defTabSz="531103">
              <a:defRPr/>
            </a:pPr>
            <a:endParaRPr lang="en-US" sz="4453" kern="0">
              <a:solidFill>
                <a:srgbClr val="445469"/>
              </a:solidFill>
            </a:endParaRPr>
          </a:p>
        </p:txBody>
      </p:sp>
      <p:sp>
        <p:nvSpPr>
          <p:cNvPr id="90" name="Rectangle 89">
            <a:extLst>
              <a:ext uri="{FF2B5EF4-FFF2-40B4-BE49-F238E27FC236}">
                <a16:creationId xmlns="" xmlns:a16="http://schemas.microsoft.com/office/drawing/2014/main" id="{B8633639-C4A6-47C7-87A1-2454FAF57B05}"/>
              </a:ext>
            </a:extLst>
          </p:cNvPr>
          <p:cNvSpPr/>
          <p:nvPr/>
        </p:nvSpPr>
        <p:spPr>
          <a:xfrm>
            <a:off x="56456" y="4400161"/>
            <a:ext cx="1514068" cy="265009"/>
          </a:xfrm>
          <a:prstGeom prst="rect">
            <a:avLst/>
          </a:prstGeom>
        </p:spPr>
        <p:txBody>
          <a:bodyPr wrap="square">
            <a:spAutoFit/>
          </a:bodyPr>
          <a:lstStyle/>
          <a:p>
            <a:pPr algn="ctr" defTabSz="531103"/>
            <a:r>
              <a:rPr lang="en-US" sz="1122" b="1" dirty="0">
                <a:solidFill>
                  <a:srgbClr val="FFFFFF"/>
                </a:solidFill>
                <a:latin typeface="Arial" panose="020B0604020202020204" pitchFamily="34" charset="0"/>
                <a:ea typeface="Lato" charset="0"/>
                <a:cs typeface="Arial" panose="020B0604020202020204" pitchFamily="34" charset="0"/>
              </a:rPr>
              <a:t>IDR</a:t>
            </a:r>
            <a:r>
              <a:rPr lang="id-ID" sz="1122" b="1" dirty="0">
                <a:solidFill>
                  <a:srgbClr val="FFFFFF"/>
                </a:solidFill>
                <a:latin typeface="Arial" panose="020B0604020202020204" pitchFamily="34" charset="0"/>
                <a:ea typeface="Lato" charset="0"/>
                <a:cs typeface="Arial" panose="020B0604020202020204" pitchFamily="34" charset="0"/>
              </a:rPr>
              <a:t>7</a:t>
            </a:r>
            <a:r>
              <a:rPr lang="en-US" sz="1122" b="1" dirty="0">
                <a:solidFill>
                  <a:srgbClr val="FFFFFF"/>
                </a:solidFill>
                <a:latin typeface="Arial" panose="020B0604020202020204" pitchFamily="34" charset="0"/>
                <a:ea typeface="Lato" charset="0"/>
                <a:cs typeface="Arial" panose="020B0604020202020204" pitchFamily="34" charset="0"/>
              </a:rPr>
              <a:t>.</a:t>
            </a:r>
            <a:r>
              <a:rPr lang="id-ID" sz="1122" b="1" dirty="0">
                <a:solidFill>
                  <a:srgbClr val="FFFFFF"/>
                </a:solidFill>
                <a:latin typeface="Arial" panose="020B0604020202020204" pitchFamily="34" charset="0"/>
                <a:ea typeface="Lato" charset="0"/>
                <a:cs typeface="Arial" panose="020B0604020202020204" pitchFamily="34" charset="0"/>
              </a:rPr>
              <a:t>13 </a:t>
            </a:r>
            <a:r>
              <a:rPr lang="en-US" sz="1122" b="1" dirty="0">
                <a:solidFill>
                  <a:srgbClr val="FFFFFF"/>
                </a:solidFill>
                <a:latin typeface="Arial" panose="020B0604020202020204" pitchFamily="34" charset="0"/>
                <a:ea typeface="Lato" charset="0"/>
                <a:cs typeface="Arial" panose="020B0604020202020204" pitchFamily="34" charset="0"/>
              </a:rPr>
              <a:t>Trillion</a:t>
            </a:r>
          </a:p>
        </p:txBody>
      </p:sp>
      <p:sp>
        <p:nvSpPr>
          <p:cNvPr id="91" name="Rectangle 90">
            <a:extLst>
              <a:ext uri="{FF2B5EF4-FFF2-40B4-BE49-F238E27FC236}">
                <a16:creationId xmlns="" xmlns:a16="http://schemas.microsoft.com/office/drawing/2014/main" id="{E7C1EC5F-D235-493E-9E31-9EAF2BD3F5B3}"/>
              </a:ext>
            </a:extLst>
          </p:cNvPr>
          <p:cNvSpPr/>
          <p:nvPr/>
        </p:nvSpPr>
        <p:spPr>
          <a:xfrm>
            <a:off x="154020" y="4058430"/>
            <a:ext cx="633507" cy="336118"/>
          </a:xfrm>
          <a:prstGeom prst="rect">
            <a:avLst/>
          </a:prstGeom>
        </p:spPr>
        <p:txBody>
          <a:bodyPr wrap="none">
            <a:spAutoFit/>
          </a:bodyPr>
          <a:lstStyle/>
          <a:p>
            <a:pPr defTabSz="531103"/>
            <a:r>
              <a:rPr lang="id-ID" sz="1584" b="1" dirty="0">
                <a:solidFill>
                  <a:srgbClr val="FFFFFF"/>
                </a:solidFill>
                <a:latin typeface="Arial" panose="020B0604020202020204" pitchFamily="34" charset="0"/>
                <a:ea typeface="Lato" charset="0"/>
                <a:cs typeface="Arial" panose="020B0604020202020204" pitchFamily="34" charset="0"/>
              </a:rPr>
              <a:t>2015</a:t>
            </a:r>
            <a:endParaRPr lang="en-US" sz="1584" b="1" dirty="0">
              <a:solidFill>
                <a:srgbClr val="FFFFFF"/>
              </a:solidFill>
              <a:latin typeface="Arial" panose="020B0604020202020204" pitchFamily="34" charset="0"/>
              <a:ea typeface="Lato" charset="0"/>
              <a:cs typeface="Arial" panose="020B0604020202020204" pitchFamily="34" charset="0"/>
            </a:endParaRPr>
          </a:p>
        </p:txBody>
      </p:sp>
      <p:sp>
        <p:nvSpPr>
          <p:cNvPr id="92" name="Rectangle 91">
            <a:extLst>
              <a:ext uri="{FF2B5EF4-FFF2-40B4-BE49-F238E27FC236}">
                <a16:creationId xmlns="" xmlns:a16="http://schemas.microsoft.com/office/drawing/2014/main" id="{5E596E84-7BEC-4AF3-8480-E0D4BA6752F0}"/>
              </a:ext>
            </a:extLst>
          </p:cNvPr>
          <p:cNvSpPr/>
          <p:nvPr/>
        </p:nvSpPr>
        <p:spPr>
          <a:xfrm>
            <a:off x="110803" y="4671517"/>
            <a:ext cx="3393014" cy="1288703"/>
          </a:xfrm>
          <a:prstGeom prst="rect">
            <a:avLst/>
          </a:prstGeom>
          <a:noFill/>
          <a:ln>
            <a:noFill/>
          </a:ln>
          <a:effectLst/>
        </p:spPr>
        <p:txBody>
          <a:bodyPr wrap="square">
            <a:normAutofit/>
          </a:bodyPr>
          <a:lstStyle/>
          <a:p>
            <a:pPr marL="120520" indent="-120520" defTabSz="739526">
              <a:buSzPct val="120000"/>
              <a:buFont typeface="Arial" panose="020B0604020202020204" pitchFamily="34" charset="0"/>
              <a:buChar char="•"/>
              <a:defRPr/>
            </a:pPr>
            <a:r>
              <a:rPr lang="en-US" sz="1056" kern="0" noProof="1">
                <a:solidFill>
                  <a:prstClr val="black"/>
                </a:solidFill>
                <a:latin typeface="+mj-lt"/>
                <a:cs typeface="Arial" panose="020B0604020202020204" pitchFamily="34" charset="0"/>
              </a:rPr>
              <a:t>D</a:t>
            </a:r>
            <a:r>
              <a:rPr lang="id-ID" sz="1056" kern="0" noProof="1">
                <a:solidFill>
                  <a:prstClr val="black"/>
                </a:solidFill>
                <a:latin typeface="+mj-lt"/>
                <a:cs typeface="Arial" panose="020B0604020202020204" pitchFamily="34" charset="0"/>
              </a:rPr>
              <a:t>ouble </a:t>
            </a:r>
            <a:r>
              <a:rPr lang="en-US" sz="1056" kern="0" noProof="1">
                <a:solidFill>
                  <a:prstClr val="black"/>
                </a:solidFill>
                <a:latin typeface="+mj-lt"/>
                <a:cs typeface="Arial" panose="020B0604020202020204" pitchFamily="34" charset="0"/>
              </a:rPr>
              <a:t>T</a:t>
            </a:r>
            <a:r>
              <a:rPr lang="id-ID" sz="1056" kern="0" noProof="1">
                <a:solidFill>
                  <a:prstClr val="black"/>
                </a:solidFill>
                <a:latin typeface="+mj-lt"/>
                <a:cs typeface="Arial" panose="020B0604020202020204" pitchFamily="34" charset="0"/>
              </a:rPr>
              <a:t>rack</a:t>
            </a:r>
            <a:r>
              <a:rPr lang="en-US" sz="1056" kern="0" noProof="1">
                <a:solidFill>
                  <a:prstClr val="black"/>
                </a:solidFill>
                <a:latin typeface="+mj-lt"/>
                <a:cs typeface="Arial" panose="020B0604020202020204" pitchFamily="34" charset="0"/>
              </a:rPr>
              <a:t> railways (</a:t>
            </a:r>
            <a:r>
              <a:rPr lang="id-ID" sz="1056" kern="0" noProof="1">
                <a:solidFill>
                  <a:prstClr val="black"/>
                </a:solidFill>
                <a:latin typeface="+mj-lt"/>
                <a:cs typeface="Arial" panose="020B0604020202020204" pitchFamily="34" charset="0"/>
              </a:rPr>
              <a:t>Cirebon – Kroya</a:t>
            </a:r>
            <a:r>
              <a:rPr lang="en-US" sz="1056" kern="0" noProof="1">
                <a:solidFill>
                  <a:prstClr val="black"/>
                </a:solidFill>
                <a:latin typeface="+mj-lt"/>
                <a:cs typeface="Arial" panose="020B0604020202020204" pitchFamily="34" charset="0"/>
              </a:rPr>
              <a:t>, </a:t>
            </a:r>
            <a:r>
              <a:rPr lang="en-US" sz="1056" kern="0" noProof="1">
                <a:solidFill>
                  <a:prstClr val="black"/>
                </a:solidFill>
                <a:cs typeface="Arial" panose="020B0604020202020204" pitchFamily="34" charset="0"/>
              </a:rPr>
              <a:t>Martapura</a:t>
            </a:r>
            <a:r>
              <a:rPr lang="id-ID" sz="1056" kern="0" noProof="1">
                <a:solidFill>
                  <a:prstClr val="black"/>
                </a:solidFill>
                <a:cs typeface="Arial" panose="020B0604020202020204" pitchFamily="34" charset="0"/>
              </a:rPr>
              <a:t> – </a:t>
            </a:r>
            <a:r>
              <a:rPr lang="en-US" sz="1056" kern="0" noProof="1">
                <a:solidFill>
                  <a:prstClr val="black"/>
                </a:solidFill>
                <a:cs typeface="Arial" panose="020B0604020202020204" pitchFamily="34" charset="0"/>
              </a:rPr>
              <a:t>Baturaja</a:t>
            </a:r>
            <a:r>
              <a:rPr lang="en-US" sz="1056" kern="0" noProof="1">
                <a:solidFill>
                  <a:prstClr val="black"/>
                </a:solidFill>
                <a:latin typeface="+mj-lt"/>
                <a:cs typeface="Arial" panose="020B0604020202020204" pitchFamily="34" charset="0"/>
              </a:rPr>
              <a:t>); </a:t>
            </a:r>
            <a:r>
              <a:rPr lang="fr-FR" sz="1056" kern="0" noProof="1">
                <a:solidFill>
                  <a:prstClr val="black"/>
                </a:solidFill>
                <a:latin typeface="+mj-lt"/>
                <a:cs typeface="Arial" panose="020B0604020202020204" pitchFamily="34" charset="0"/>
              </a:rPr>
              <a:t>Double</a:t>
            </a:r>
            <a:r>
              <a:rPr lang="id-ID" sz="1056" kern="0" noProof="1">
                <a:solidFill>
                  <a:prstClr val="black"/>
                </a:solidFill>
                <a:latin typeface="+mj-lt"/>
                <a:cs typeface="Arial" panose="020B0604020202020204" pitchFamily="34" charset="0"/>
              </a:rPr>
              <a:t>-</a:t>
            </a:r>
            <a:r>
              <a:rPr lang="fr-FR" sz="1056" kern="0" noProof="1">
                <a:solidFill>
                  <a:prstClr val="black"/>
                </a:solidFill>
                <a:latin typeface="+mj-lt"/>
                <a:cs typeface="Arial" panose="020B0604020202020204" pitchFamily="34" charset="0"/>
              </a:rPr>
              <a:t>Double Track railways (Manggarai – </a:t>
            </a:r>
            <a:r>
              <a:rPr lang="id-ID" sz="1056" kern="0" noProof="1">
                <a:solidFill>
                  <a:prstClr val="black"/>
                </a:solidFill>
                <a:latin typeface="+mj-lt"/>
                <a:cs typeface="Arial" panose="020B0604020202020204" pitchFamily="34" charset="0"/>
              </a:rPr>
              <a:t>Bekasi</a:t>
            </a:r>
            <a:r>
              <a:rPr lang="en-US" sz="1056" kern="0" noProof="1">
                <a:solidFill>
                  <a:prstClr val="black"/>
                </a:solidFill>
                <a:latin typeface="+mj-lt"/>
                <a:cs typeface="Arial" panose="020B0604020202020204" pitchFamily="34" charset="0"/>
              </a:rPr>
              <a:t>); Elevated Track railways (Medan – Kualanamu</a:t>
            </a:r>
            <a:r>
              <a:rPr lang="fr-FR" sz="1056" kern="0" noProof="1">
                <a:solidFill>
                  <a:prstClr val="black"/>
                </a:solidFill>
                <a:latin typeface="+mj-lt"/>
                <a:cs typeface="Arial" panose="020B0604020202020204" pitchFamily="34" charset="0"/>
              </a:rPr>
              <a:t>)</a:t>
            </a:r>
            <a:endParaRPr lang="id-ID" sz="1056" kern="0" noProof="1">
              <a:solidFill>
                <a:prstClr val="black"/>
              </a:solidFill>
              <a:latin typeface="+mj-lt"/>
              <a:cs typeface="Arial" panose="020B0604020202020204" pitchFamily="34" charset="0"/>
            </a:endParaRPr>
          </a:p>
          <a:p>
            <a:pPr marL="120520" indent="-120520" defTabSz="739526">
              <a:spcBef>
                <a:spcPts val="241"/>
              </a:spcBef>
              <a:buClr>
                <a:srgbClr val="44546A"/>
              </a:buClr>
              <a:buSzPct val="120000"/>
              <a:buFont typeface="Arial" panose="020B0604020202020204" pitchFamily="34" charset="0"/>
              <a:buChar char="•"/>
              <a:defRPr/>
            </a:pPr>
            <a:r>
              <a:rPr lang="en-US" sz="1056" kern="0" noProof="1">
                <a:solidFill>
                  <a:prstClr val="black"/>
                </a:solidFill>
                <a:latin typeface="+mj-lt"/>
                <a:cs typeface="Arial" panose="020B0604020202020204" pitchFamily="34" charset="0"/>
              </a:rPr>
              <a:t>Roads and bridges (Sumatera, Jawa, NTB, Kalimantan, Sulawesi, Maluku &amp; Papua). </a:t>
            </a:r>
          </a:p>
          <a:p>
            <a:pPr marL="120520" indent="-120520" defTabSz="739526">
              <a:spcBef>
                <a:spcPts val="241"/>
              </a:spcBef>
              <a:buClr>
                <a:srgbClr val="44546A"/>
              </a:buClr>
              <a:buSzPct val="120000"/>
              <a:buFont typeface="Arial" panose="020B0604020202020204" pitchFamily="34" charset="0"/>
              <a:buChar char="•"/>
              <a:defRPr/>
            </a:pPr>
            <a:r>
              <a:rPr lang="en-US" sz="1056" kern="0" noProof="1">
                <a:solidFill>
                  <a:prstClr val="black"/>
                </a:solidFill>
                <a:cs typeface="Arial" panose="020B0604020202020204" pitchFamily="34" charset="0"/>
              </a:rPr>
              <a:t>Building and facilities d</a:t>
            </a:r>
            <a:r>
              <a:rPr lang="en-US" sz="1056" kern="0" noProof="1">
                <a:solidFill>
                  <a:prstClr val="black"/>
                </a:solidFill>
                <a:latin typeface="+mj-lt"/>
                <a:cs typeface="Arial" panose="020B0604020202020204" pitchFamily="34" charset="0"/>
              </a:rPr>
              <a:t>evelopment of the State Islamic Higher Education.</a:t>
            </a:r>
            <a:endParaRPr lang="id-ID" sz="1056" kern="0" noProof="1">
              <a:solidFill>
                <a:prstClr val="black"/>
              </a:solidFill>
              <a:latin typeface="+mj-lt"/>
              <a:cs typeface="Arial" panose="020B0604020202020204" pitchFamily="34" charset="0"/>
            </a:endParaRPr>
          </a:p>
        </p:txBody>
      </p:sp>
      <p:pic>
        <p:nvPicPr>
          <p:cNvPr id="99" name="Picture 98" descr="C:\Documents and Settings\safrudin\Desktop\gerung.jpg">
            <a:extLst>
              <a:ext uri="{FF2B5EF4-FFF2-40B4-BE49-F238E27FC236}">
                <a16:creationId xmlns="" xmlns:a16="http://schemas.microsoft.com/office/drawing/2014/main" id="{A8B56CC2-1E9C-431B-ACB4-E9219189F188}"/>
              </a:ext>
            </a:extLst>
          </p:cNvPr>
          <p:cNvPicPr/>
          <p:nvPr/>
        </p:nvPicPr>
        <p:blipFill rotWithShape="1">
          <a:blip r:embed="rId5" cstate="print">
            <a:extLst>
              <a:ext uri="{28A0092B-C50C-407E-A947-70E740481C1C}">
                <a14:useLocalDpi xmlns:a14="http://schemas.microsoft.com/office/drawing/2010/main" xmlns=""/>
              </a:ext>
            </a:extLst>
          </a:blip>
          <a:srcRect/>
          <a:stretch/>
        </p:blipFill>
        <p:spPr bwMode="auto">
          <a:xfrm>
            <a:off x="5907531" y="4051437"/>
            <a:ext cx="2004386" cy="1853508"/>
          </a:xfrm>
          <a:prstGeom prst="rect">
            <a:avLst/>
          </a:prstGeom>
          <a:noFill/>
          <a:ln w="9525">
            <a:noFill/>
            <a:miter lim="800000"/>
            <a:headEnd/>
            <a:tailEnd/>
          </a:ln>
        </p:spPr>
      </p:pic>
      <p:pic>
        <p:nvPicPr>
          <p:cNvPr id="100" name="Picture 99" descr="\\10.242.47.3\Photo\Dit. PS\Project Financing Sukuk\2015\2015_IAIN Salatiga Panoramic\IMG_20160415_142103.jpg">
            <a:extLst>
              <a:ext uri="{FF2B5EF4-FFF2-40B4-BE49-F238E27FC236}">
                <a16:creationId xmlns="" xmlns:a16="http://schemas.microsoft.com/office/drawing/2014/main" id="{E2C42835-76DC-4872-A641-54898A7E991A}"/>
              </a:ext>
            </a:extLst>
          </p:cNvPr>
          <p:cNvPicPr/>
          <p:nvPr/>
        </p:nvPicPr>
        <p:blipFill>
          <a:blip r:embed="rId6" cstate="print">
            <a:extLst>
              <a:ext uri="{28A0092B-C50C-407E-A947-70E740481C1C}">
                <a14:useLocalDpi xmlns:a14="http://schemas.microsoft.com/office/drawing/2010/main" xmlns=""/>
              </a:ext>
            </a:extLst>
          </a:blip>
          <a:srcRect/>
          <a:stretch>
            <a:fillRect/>
          </a:stretch>
        </p:blipFill>
        <p:spPr bwMode="auto">
          <a:xfrm>
            <a:off x="7896100" y="4051434"/>
            <a:ext cx="2009900" cy="954075"/>
          </a:xfrm>
          <a:prstGeom prst="rect">
            <a:avLst/>
          </a:prstGeom>
          <a:noFill/>
          <a:ln w="9525">
            <a:noFill/>
            <a:miter lim="800000"/>
            <a:headEnd/>
            <a:tailEnd/>
          </a:ln>
        </p:spPr>
      </p:pic>
      <p:pic>
        <p:nvPicPr>
          <p:cNvPr id="102" name="Picture 101">
            <a:extLst>
              <a:ext uri="{FF2B5EF4-FFF2-40B4-BE49-F238E27FC236}">
                <a16:creationId xmlns="" xmlns:a16="http://schemas.microsoft.com/office/drawing/2014/main" id="{1FF3CB01-5CF0-4D96-A501-20ABEFE5163E}"/>
              </a:ext>
            </a:extLst>
          </p:cNvPr>
          <p:cNvPicPr>
            <a:picLocks noChangeAspect="1"/>
          </p:cNvPicPr>
          <p:nvPr/>
        </p:nvPicPr>
        <p:blipFill rotWithShape="1">
          <a:blip r:embed="rId7" cstate="print">
            <a:extLst>
              <a:ext uri="{28A0092B-C50C-407E-A947-70E740481C1C}">
                <a14:useLocalDpi xmlns:a14="http://schemas.microsoft.com/office/drawing/2010/main" xmlns=""/>
              </a:ext>
            </a:extLst>
          </a:blip>
          <a:srcRect/>
          <a:stretch/>
        </p:blipFill>
        <p:spPr>
          <a:xfrm>
            <a:off x="3657637" y="4046049"/>
            <a:ext cx="2270298" cy="1853508"/>
          </a:xfrm>
          <a:prstGeom prst="rect">
            <a:avLst/>
          </a:prstGeom>
        </p:spPr>
      </p:pic>
      <p:pic>
        <p:nvPicPr>
          <p:cNvPr id="108" name="Picture 107">
            <a:extLst>
              <a:ext uri="{FF2B5EF4-FFF2-40B4-BE49-F238E27FC236}">
                <a16:creationId xmlns="" xmlns:a16="http://schemas.microsoft.com/office/drawing/2014/main" id="{D061AB35-B652-4CA9-B2AE-D12D3C64BB2F}"/>
              </a:ext>
            </a:extLst>
          </p:cNvPr>
          <p:cNvPicPr>
            <a:picLocks noChangeAspect="1"/>
          </p:cNvPicPr>
          <p:nvPr/>
        </p:nvPicPr>
        <p:blipFill rotWithShape="1">
          <a:blip r:embed="rId8" cstate="print">
            <a:extLst>
              <a:ext uri="{28A0092B-C50C-407E-A947-70E740481C1C}">
                <a14:useLocalDpi xmlns:a14="http://schemas.microsoft.com/office/drawing/2010/main" xmlns=""/>
              </a:ext>
            </a:extLst>
          </a:blip>
          <a:srcRect/>
          <a:stretch/>
        </p:blipFill>
        <p:spPr>
          <a:xfrm>
            <a:off x="6115209" y="2138169"/>
            <a:ext cx="1786405" cy="1586512"/>
          </a:xfrm>
          <a:prstGeom prst="rect">
            <a:avLst/>
          </a:prstGeom>
        </p:spPr>
      </p:pic>
      <p:pic>
        <p:nvPicPr>
          <p:cNvPr id="111" name="Picture 110">
            <a:extLst>
              <a:ext uri="{FF2B5EF4-FFF2-40B4-BE49-F238E27FC236}">
                <a16:creationId xmlns="" xmlns:a16="http://schemas.microsoft.com/office/drawing/2014/main" id="{F4DEA29C-CA85-416F-8F2D-D7D621D22CA4}"/>
              </a:ext>
            </a:extLst>
          </p:cNvPr>
          <p:cNvPicPr>
            <a:picLocks noChangeAspect="1"/>
          </p:cNvPicPr>
          <p:nvPr/>
        </p:nvPicPr>
        <p:blipFill rotWithShape="1">
          <a:blip r:embed="rId9" cstate="print">
            <a:extLst>
              <a:ext uri="{28A0092B-C50C-407E-A947-70E740481C1C}">
                <a14:useLocalDpi xmlns:a14="http://schemas.microsoft.com/office/drawing/2010/main" xmlns=""/>
              </a:ext>
            </a:extLst>
          </a:blip>
          <a:srcRect t="-4405"/>
          <a:stretch/>
        </p:blipFill>
        <p:spPr>
          <a:xfrm>
            <a:off x="7896100" y="2095304"/>
            <a:ext cx="2009899" cy="1629377"/>
          </a:xfrm>
          <a:prstGeom prst="rect">
            <a:avLst/>
          </a:prstGeom>
        </p:spPr>
      </p:pic>
      <p:sp>
        <p:nvSpPr>
          <p:cNvPr id="32" name="Title 2">
            <a:extLst>
              <a:ext uri="{FF2B5EF4-FFF2-40B4-BE49-F238E27FC236}">
                <a16:creationId xmlns:a16="http://schemas.microsoft.com/office/drawing/2014/main" xmlns="" id="{0D900EDB-4A93-492B-8518-732902EE9D6E}"/>
              </a:ext>
            </a:extLst>
          </p:cNvPr>
          <p:cNvSpPr txBox="1">
            <a:spLocks/>
          </p:cNvSpPr>
          <p:nvPr/>
        </p:nvSpPr>
        <p:spPr>
          <a:xfrm>
            <a:off x="0" y="0"/>
            <a:ext cx="9905999" cy="665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Aft>
                <a:spcPts val="800"/>
              </a:spcAft>
            </a:pPr>
            <a:r>
              <a:rPr lang="en-US" altLang="en-US" sz="2400" b="1" noProof="1" smtClean="0">
                <a:solidFill>
                  <a:srgbClr val="FFFF00"/>
                </a:solidFill>
                <a:latin typeface="Century Gothic" panose="020B0502020202020204" pitchFamily="34" charset="0"/>
                <a:ea typeface="+mn-ea"/>
                <a:cs typeface="+mn-cs"/>
              </a:rPr>
              <a:t>BEBERAPA PROYEK INFRASTRUKTUR SBSN (1)</a:t>
            </a:r>
          </a:p>
        </p:txBody>
      </p:sp>
    </p:spTree>
    <p:extLst>
      <p:ext uri="{BB962C8B-B14F-4D97-AF65-F5344CB8AC3E}">
        <p14:creationId xmlns:p14="http://schemas.microsoft.com/office/powerpoint/2010/main" xmlns="" val="51681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ppt_x"/>
                                          </p:val>
                                        </p:tav>
                                        <p:tav tm="100000">
                                          <p:val>
                                            <p:strVal val="#ppt_x"/>
                                          </p:val>
                                        </p:tav>
                                      </p:tavLst>
                                    </p:anim>
                                    <p:anim calcmode="lin" valueType="num">
                                      <p:cBhvr additive="base">
                                        <p:cTn id="20" dur="500" fill="hold"/>
                                        <p:tgtEl>
                                          <p:spTgt spid="8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anim calcmode="lin" valueType="num">
                                      <p:cBhvr additive="base">
                                        <p:cTn id="23" dur="500" fill="hold"/>
                                        <p:tgtEl>
                                          <p:spTgt spid="86"/>
                                        </p:tgtEl>
                                        <p:attrNameLst>
                                          <p:attrName>ppt_x</p:attrName>
                                        </p:attrNameLst>
                                      </p:cBhvr>
                                      <p:tavLst>
                                        <p:tav tm="0">
                                          <p:val>
                                            <p:strVal val="#ppt_x"/>
                                          </p:val>
                                        </p:tav>
                                        <p:tav tm="100000">
                                          <p:val>
                                            <p:strVal val="#ppt_x"/>
                                          </p:val>
                                        </p:tav>
                                      </p:tavLst>
                                    </p:anim>
                                    <p:anim calcmode="lin" valueType="num">
                                      <p:cBhvr additive="base">
                                        <p:cTn id="24" dur="500" fill="hold"/>
                                        <p:tgtEl>
                                          <p:spTgt spid="8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additive="base">
                                        <p:cTn id="27" dur="500" fill="hold"/>
                                        <p:tgtEl>
                                          <p:spTgt spid="90"/>
                                        </p:tgtEl>
                                        <p:attrNameLst>
                                          <p:attrName>ppt_x</p:attrName>
                                        </p:attrNameLst>
                                      </p:cBhvr>
                                      <p:tavLst>
                                        <p:tav tm="0">
                                          <p:val>
                                            <p:strVal val="#ppt_x"/>
                                          </p:val>
                                        </p:tav>
                                        <p:tav tm="100000">
                                          <p:val>
                                            <p:strVal val="#ppt_x"/>
                                          </p:val>
                                        </p:tav>
                                      </p:tavLst>
                                    </p:anim>
                                    <p:anim calcmode="lin" valueType="num">
                                      <p:cBhvr additive="base">
                                        <p:cTn id="28" dur="500" fill="hold"/>
                                        <p:tgtEl>
                                          <p:spTgt spid="9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1" grpId="0"/>
      <p:bldP spid="66" grpId="0"/>
      <p:bldP spid="85" grpId="0"/>
      <p:bldP spid="86" grpId="0"/>
      <p:bldP spid="90" grpId="0"/>
      <p:bldP spid="9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4" name="Rectangle 153"/>
          <p:cNvSpPr/>
          <p:nvPr/>
        </p:nvSpPr>
        <p:spPr bwMode="auto">
          <a:xfrm>
            <a:off x="21200" y="3094468"/>
            <a:ext cx="9884800" cy="3534932"/>
          </a:xfrm>
          <a:prstGeom prst="rect">
            <a:avLst/>
          </a:prstGeom>
          <a:solidFill>
            <a:schemeClr val="accent6">
              <a:lumMod val="20000"/>
              <a:lumOff val="8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baseline="0" dirty="0">
              <a:ln>
                <a:noFill/>
              </a:ln>
              <a:solidFill>
                <a:schemeClr val="tx1"/>
              </a:solidFill>
              <a:effectLst/>
              <a:latin typeface="Arial" charset="0"/>
            </a:endParaRPr>
          </a:p>
        </p:txBody>
      </p:sp>
      <p:sp>
        <p:nvSpPr>
          <p:cNvPr id="17" name="TextBox 16"/>
          <p:cNvSpPr txBox="1"/>
          <p:nvPr/>
        </p:nvSpPr>
        <p:spPr>
          <a:xfrm>
            <a:off x="9737040" y="6629401"/>
            <a:ext cx="990600"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id-ID" sz="1000" b="0" i="0" u="none" strike="noStrike" kern="0" cap="none" spc="0" normalizeH="0" baseline="0" noProof="0" dirty="0">
                <a:ln>
                  <a:noFill/>
                </a:ln>
                <a:solidFill>
                  <a:prstClr val="white"/>
                </a:solidFill>
                <a:effectLst/>
                <a:uLnTx/>
                <a:uFillTx/>
              </a:rPr>
              <a:t>2</a:t>
            </a:r>
          </a:p>
        </p:txBody>
      </p:sp>
      <p:graphicFrame>
        <p:nvGraphicFramePr>
          <p:cNvPr id="31" name="Table 30"/>
          <p:cNvGraphicFramePr>
            <a:graphicFrameLocks noGrp="1"/>
          </p:cNvGraphicFramePr>
          <p:nvPr>
            <p:extLst>
              <p:ext uri="{D42A27DB-BD31-4B8C-83A1-F6EECF244321}">
                <p14:modId xmlns:p14="http://schemas.microsoft.com/office/powerpoint/2010/main" xmlns="" val="3381859524"/>
              </p:ext>
            </p:extLst>
          </p:nvPr>
        </p:nvGraphicFramePr>
        <p:xfrm>
          <a:off x="5266989" y="1366760"/>
          <a:ext cx="4639013" cy="1727708"/>
        </p:xfrm>
        <a:graphic>
          <a:graphicData uri="http://schemas.openxmlformats.org/drawingml/2006/table">
            <a:tbl>
              <a:tblPr>
                <a:tableStyleId>{5202B0CA-FC54-4496-8BCA-5EF66A818D29}</a:tableStyleId>
              </a:tblPr>
              <a:tblGrid>
                <a:gridCol w="2958067">
                  <a:extLst>
                    <a:ext uri="{9D8B030D-6E8A-4147-A177-3AD203B41FA5}">
                      <a16:colId xmlns:a16="http://schemas.microsoft.com/office/drawing/2014/main" xmlns="" val="20000"/>
                    </a:ext>
                  </a:extLst>
                </a:gridCol>
                <a:gridCol w="840473">
                  <a:extLst>
                    <a:ext uri="{9D8B030D-6E8A-4147-A177-3AD203B41FA5}">
                      <a16:colId xmlns:a16="http://schemas.microsoft.com/office/drawing/2014/main" xmlns="" val="20001"/>
                    </a:ext>
                  </a:extLst>
                </a:gridCol>
                <a:gridCol w="840473">
                  <a:extLst>
                    <a:ext uri="{9D8B030D-6E8A-4147-A177-3AD203B41FA5}">
                      <a16:colId xmlns:a16="http://schemas.microsoft.com/office/drawing/2014/main" xmlns="" val="20002"/>
                    </a:ext>
                  </a:extLst>
                </a:gridCol>
              </a:tblGrid>
              <a:tr h="270587">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200" b="1" u="none" strike="noStrike" cap="none" normalizeH="0" baseline="0" dirty="0" err="1">
                          <a:ln>
                            <a:noFill/>
                          </a:ln>
                          <a:effectLst/>
                          <a:latin typeface="Bahnschrift" panose="020B0502040204020203" pitchFamily="34" charset="0"/>
                        </a:rPr>
                        <a:t>Institusi</a:t>
                      </a:r>
                      <a:endParaRPr kumimoji="0" lang="id-ID" sz="1200" b="1"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d-ID" sz="1200" b="1" i="0" u="none" strike="noStrike" cap="none" normalizeH="0" baseline="0" dirty="0">
                          <a:ln>
                            <a:noFill/>
                          </a:ln>
                          <a:solidFill>
                            <a:schemeClr val="tx1"/>
                          </a:solidFill>
                          <a:effectLst/>
                          <a:latin typeface="Bahnschrift" panose="020B0502040204020203" pitchFamily="34" charset="0"/>
                          <a:ea typeface="ＭＳ Ｐゴシック" charset="0"/>
                          <a:cs typeface="Calibri"/>
                        </a:rPr>
                        <a:t>2017</a:t>
                      </a: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en-US" sz="1200" b="1" u="none" strike="noStrike" cap="none" normalizeH="0" baseline="0" dirty="0">
                          <a:ln>
                            <a:noFill/>
                          </a:ln>
                          <a:effectLst/>
                          <a:latin typeface="Bahnschrift" panose="020B0502040204020203" pitchFamily="34" charset="0"/>
                        </a:rPr>
                        <a:t>201</a:t>
                      </a:r>
                      <a:r>
                        <a:rPr kumimoji="0" lang="id-ID" sz="1200" b="1" u="none" strike="noStrike" cap="none" normalizeH="0" baseline="0" dirty="0">
                          <a:ln>
                            <a:noFill/>
                          </a:ln>
                          <a:effectLst/>
                          <a:latin typeface="Bahnschrift" panose="020B0502040204020203" pitchFamily="34" charset="0"/>
                        </a:rPr>
                        <a:t>8</a:t>
                      </a:r>
                      <a:endParaRPr kumimoji="0" lang="id-ID" sz="1200" b="1"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extLst>
                  <a:ext uri="{0D108BD9-81ED-4DB2-BD59-A6C34878D82A}">
                    <a16:rowId xmlns:a16="http://schemas.microsoft.com/office/drawing/2014/main" xmlns="" val="10000"/>
                  </a:ext>
                </a:extLst>
              </a:tr>
              <a:tr h="0">
                <a:tc>
                  <a:txBody>
                    <a:bodyPr/>
                    <a:lstStyle/>
                    <a:p>
                      <a:pPr marL="0" marR="0" lvl="0" indent="0" algn="l" defTabSz="457200" rtl="0" eaLnBrk="1" fontAlgn="b" latinLnBrk="0" hangingPunct="1">
                        <a:lnSpc>
                          <a:spcPts val="100"/>
                        </a:lnSpc>
                        <a:spcBef>
                          <a:spcPct val="0"/>
                        </a:spcBef>
                        <a:spcAft>
                          <a:spcPct val="0"/>
                        </a:spcAft>
                        <a:buClrTx/>
                        <a:buSzTx/>
                        <a:buFontTx/>
                        <a:buNone/>
                        <a:tabLst/>
                      </a:pPr>
                      <a:endPar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0" marR="0" marT="0" marB="0" anchor="ctr" horzOverflow="overflow">
                    <a:solidFill>
                      <a:schemeClr val="accent3">
                        <a:lumMod val="20000"/>
                        <a:lumOff val="80000"/>
                      </a:schemeClr>
                    </a:solidFill>
                  </a:tcPr>
                </a:tc>
                <a:tc>
                  <a:txBody>
                    <a:bodyPr/>
                    <a:lstStyle/>
                    <a:p>
                      <a:pPr marL="0" marR="0" lvl="0" indent="0" algn="ctr" defTabSz="457200" rtl="0" eaLnBrk="1" fontAlgn="base" latinLnBrk="0" hangingPunct="1">
                        <a:lnSpc>
                          <a:spcPts val="1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0" marR="0" marT="0" marB="0" anchor="ctr" horzOverflow="overflow">
                    <a:solidFill>
                      <a:schemeClr val="accent3">
                        <a:lumMod val="20000"/>
                        <a:lumOff val="80000"/>
                      </a:schemeClr>
                    </a:solidFill>
                  </a:tcPr>
                </a:tc>
                <a:tc>
                  <a:txBody>
                    <a:bodyPr/>
                    <a:lstStyle/>
                    <a:p>
                      <a:pPr marL="0" marR="0" lvl="0" indent="0" algn="ctr" defTabSz="457200" rtl="0" eaLnBrk="1" fontAlgn="base" latinLnBrk="0" hangingPunct="1">
                        <a:lnSpc>
                          <a:spcPts val="1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0" marR="0" marT="0" marB="0" anchor="ctr" horzOverflow="overflow">
                    <a:solidFill>
                      <a:schemeClr val="accent3">
                        <a:lumMod val="20000"/>
                        <a:lumOff val="80000"/>
                      </a:schemeClr>
                    </a:solidFill>
                  </a:tcPr>
                </a:tc>
                <a:extLst>
                  <a:ext uri="{0D108BD9-81ED-4DB2-BD59-A6C34878D82A}">
                    <a16:rowId xmlns:a16="http://schemas.microsoft.com/office/drawing/2014/main" xmlns="" val="10001"/>
                  </a:ext>
                </a:extLst>
              </a:tr>
              <a:tr h="270587">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id-ID" sz="1200" u="none" strike="noStrike" cap="none" normalizeH="0" baseline="0" dirty="0">
                          <a:ln>
                            <a:noFill/>
                          </a:ln>
                          <a:effectLst/>
                          <a:latin typeface="Bahnschrift" panose="020B0502040204020203" pitchFamily="34" charset="0"/>
                        </a:rPr>
                        <a:t>IMF</a:t>
                      </a:r>
                      <a:r>
                        <a:rPr kumimoji="0" lang="en-US" sz="1200" u="none" strike="noStrike" cap="none" normalizeH="0" baseline="0" dirty="0">
                          <a:ln>
                            <a:noFill/>
                          </a:ln>
                          <a:effectLst/>
                          <a:latin typeface="Bahnschrift" panose="020B0502040204020203" pitchFamily="34" charset="0"/>
                        </a:rPr>
                        <a:t> </a:t>
                      </a:r>
                      <a:r>
                        <a:rPr kumimoji="0" lang="en-US" sz="1200" u="none" strike="noStrike" kern="1200" cap="none" spc="0" normalizeH="0" baseline="0" noProof="0" dirty="0">
                          <a:ln>
                            <a:noFill/>
                          </a:ln>
                          <a:effectLst/>
                          <a:uLnTx/>
                          <a:uFillTx/>
                          <a:latin typeface="Bahnschrift" panose="020B0502040204020203" pitchFamily="34" charset="0"/>
                        </a:rPr>
                        <a:t>(</a:t>
                      </a:r>
                      <a:r>
                        <a:rPr kumimoji="0" lang="id-ID" sz="1200" u="none" strike="noStrike" kern="1200" cap="none" spc="0" normalizeH="0" baseline="0" noProof="0" dirty="0">
                          <a:ln>
                            <a:noFill/>
                          </a:ln>
                          <a:effectLst/>
                          <a:uLnTx/>
                          <a:uFillTx/>
                          <a:latin typeface="Bahnschrift" panose="020B0502040204020203" pitchFamily="34" charset="0"/>
                        </a:rPr>
                        <a:t>Okt </a:t>
                      </a:r>
                      <a:r>
                        <a:rPr kumimoji="0" lang="en-US" sz="1200" u="none" strike="noStrike" kern="1200" cap="none" spc="0" normalizeH="0" baseline="0" noProof="0" dirty="0">
                          <a:ln>
                            <a:noFill/>
                          </a:ln>
                          <a:effectLst/>
                          <a:uLnTx/>
                          <a:uFillTx/>
                          <a:latin typeface="Bahnschrift" panose="020B0502040204020203" pitchFamily="34" charset="0"/>
                        </a:rPr>
                        <a:t>17)</a:t>
                      </a:r>
                      <a:endParaRPr kumimoji="0" lang="id-ID" sz="1200" b="0" i="0" u="none" strike="noStrike" cap="none" normalizeH="0" baseline="7000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rPr>
                        <a:t>5,2</a:t>
                      </a: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d-ID" sz="1200" u="none" strike="noStrike" cap="none" normalizeH="0" baseline="0" dirty="0">
                          <a:ln>
                            <a:noFill/>
                          </a:ln>
                          <a:effectLst/>
                          <a:latin typeface="Bahnschrift" panose="020B0502040204020203" pitchFamily="34" charset="0"/>
                        </a:rPr>
                        <a:t>5</a:t>
                      </a:r>
                      <a:r>
                        <a:rPr kumimoji="0" lang="en-US" sz="1200" u="none" strike="noStrike" cap="none" normalizeH="0" baseline="0" dirty="0">
                          <a:ln>
                            <a:noFill/>
                          </a:ln>
                          <a:effectLst/>
                          <a:latin typeface="Bahnschrift" panose="020B0502040204020203" pitchFamily="34" charset="0"/>
                        </a:rPr>
                        <a:t>,3</a:t>
                      </a:r>
                      <a:endPar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extLst>
                  <a:ext uri="{0D108BD9-81ED-4DB2-BD59-A6C34878D82A}">
                    <a16:rowId xmlns:a16="http://schemas.microsoft.com/office/drawing/2014/main" xmlns="" val="10002"/>
                  </a:ext>
                </a:extLst>
              </a:tr>
              <a:tr h="270587">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id-ID" sz="1200" u="none" strike="noStrike" cap="none" normalizeH="0" baseline="0" dirty="0">
                          <a:ln>
                            <a:noFill/>
                          </a:ln>
                          <a:effectLst/>
                          <a:latin typeface="Bahnschrift" panose="020B0502040204020203" pitchFamily="34" charset="0"/>
                        </a:rPr>
                        <a:t>World Bank</a:t>
                      </a:r>
                      <a:r>
                        <a:rPr kumimoji="0" lang="en-US" sz="1200" u="none" strike="noStrike" cap="none" normalizeH="0" baseline="0" dirty="0">
                          <a:ln>
                            <a:noFill/>
                          </a:ln>
                          <a:effectLst/>
                          <a:latin typeface="Bahnschrift" panose="020B0502040204020203" pitchFamily="34" charset="0"/>
                        </a:rPr>
                        <a:t> (</a:t>
                      </a:r>
                      <a:r>
                        <a:rPr kumimoji="0" lang="id-ID" sz="1200" u="none" strike="noStrike" cap="none" normalizeH="0" baseline="0" dirty="0">
                          <a:ln>
                            <a:noFill/>
                          </a:ln>
                          <a:effectLst/>
                          <a:latin typeface="Bahnschrift" panose="020B0502040204020203" pitchFamily="34" charset="0"/>
                        </a:rPr>
                        <a:t>Oct</a:t>
                      </a:r>
                      <a:r>
                        <a:rPr kumimoji="0" lang="en-US" sz="1200" u="none" strike="noStrike" cap="none" normalizeH="0" baseline="0" dirty="0">
                          <a:ln>
                            <a:noFill/>
                          </a:ln>
                          <a:effectLst/>
                          <a:latin typeface="Bahnschrift" panose="020B0502040204020203" pitchFamily="34" charset="0"/>
                        </a:rPr>
                        <a:t> 17)</a:t>
                      </a:r>
                      <a:endPar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rPr>
                        <a:t>5,1</a:t>
                      </a: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d-ID" sz="1200" u="none" strike="noStrike" cap="none" normalizeH="0" baseline="0" dirty="0">
                          <a:ln>
                            <a:noFill/>
                          </a:ln>
                          <a:effectLst/>
                          <a:latin typeface="Bahnschrift" panose="020B0502040204020203" pitchFamily="34" charset="0"/>
                        </a:rPr>
                        <a:t>5</a:t>
                      </a:r>
                      <a:r>
                        <a:rPr kumimoji="0" lang="en-US" sz="1200" u="none" strike="noStrike" cap="none" normalizeH="0" baseline="0" dirty="0">
                          <a:ln>
                            <a:noFill/>
                          </a:ln>
                          <a:effectLst/>
                          <a:latin typeface="Bahnschrift" panose="020B0502040204020203" pitchFamily="34" charset="0"/>
                        </a:rPr>
                        <a:t>,3</a:t>
                      </a:r>
                      <a:endPar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extLst>
                  <a:ext uri="{0D108BD9-81ED-4DB2-BD59-A6C34878D82A}">
                    <a16:rowId xmlns:a16="http://schemas.microsoft.com/office/drawing/2014/main" xmlns="" val="10003"/>
                  </a:ext>
                </a:extLst>
              </a:tr>
              <a:tr h="270587">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id-ID" sz="1200" u="none" strike="noStrike" cap="none" normalizeH="0" baseline="0" dirty="0">
                          <a:ln>
                            <a:noFill/>
                          </a:ln>
                          <a:effectLst/>
                          <a:latin typeface="Bahnschrift" panose="020B0502040204020203" pitchFamily="34" charset="0"/>
                        </a:rPr>
                        <a:t>Consensus Forecast</a:t>
                      </a:r>
                      <a:r>
                        <a:rPr kumimoji="0" lang="en-US" sz="1200" u="none" strike="noStrike" cap="none" normalizeH="0" baseline="0" dirty="0">
                          <a:ln>
                            <a:noFill/>
                          </a:ln>
                          <a:effectLst/>
                          <a:latin typeface="Bahnschrift" panose="020B0502040204020203" pitchFamily="34" charset="0"/>
                        </a:rPr>
                        <a:t> (Jan 18)</a:t>
                      </a:r>
                      <a:endParaRPr kumimoji="0" lang="id-ID" sz="1200" b="1"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rPr>
                        <a:t>5,1</a:t>
                      </a: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d-ID" sz="1200" u="none" strike="noStrike" cap="none" normalizeH="0" baseline="0" dirty="0">
                          <a:ln>
                            <a:noFill/>
                          </a:ln>
                          <a:effectLst/>
                          <a:latin typeface="Bahnschrift" panose="020B0502040204020203" pitchFamily="34" charset="0"/>
                        </a:rPr>
                        <a:t>5</a:t>
                      </a:r>
                      <a:r>
                        <a:rPr kumimoji="0" lang="en-US" sz="1200" u="none" strike="noStrike" cap="none" normalizeH="0" baseline="0" dirty="0">
                          <a:ln>
                            <a:noFill/>
                          </a:ln>
                          <a:effectLst/>
                          <a:latin typeface="Bahnschrift" panose="020B0502040204020203" pitchFamily="34" charset="0"/>
                        </a:rPr>
                        <a:t>,3</a:t>
                      </a:r>
                      <a:endParaRPr kumimoji="0" lang="id-ID" sz="1200" b="1"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extLst>
                  <a:ext uri="{0D108BD9-81ED-4DB2-BD59-A6C34878D82A}">
                    <a16:rowId xmlns:a16="http://schemas.microsoft.com/office/drawing/2014/main" xmlns="" val="10004"/>
                  </a:ext>
                </a:extLst>
              </a:tr>
              <a:tr h="270587">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Bahnschrift" panose="020B0502040204020203" pitchFamily="34" charset="0"/>
                        </a:rPr>
                        <a:t>ADB (Des 17)</a:t>
                      </a:r>
                      <a:endPar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rPr>
                        <a:t>5,1</a:t>
                      </a: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d-ID" sz="1200" u="none" strike="noStrike" cap="none" normalizeH="0" baseline="0" dirty="0">
                          <a:ln>
                            <a:noFill/>
                          </a:ln>
                          <a:effectLst/>
                          <a:latin typeface="Bahnschrift" panose="020B0502040204020203" pitchFamily="34" charset="0"/>
                        </a:rPr>
                        <a:t>5</a:t>
                      </a:r>
                      <a:r>
                        <a:rPr kumimoji="0" lang="en-US" sz="1200" u="none" strike="noStrike" cap="none" normalizeH="0" baseline="0" dirty="0">
                          <a:ln>
                            <a:noFill/>
                          </a:ln>
                          <a:effectLst/>
                          <a:latin typeface="Bahnschrift" panose="020B0502040204020203" pitchFamily="34" charset="0"/>
                        </a:rPr>
                        <a:t>,3</a:t>
                      </a:r>
                      <a:endPar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extLst>
                  <a:ext uri="{0D108BD9-81ED-4DB2-BD59-A6C34878D82A}">
                    <a16:rowId xmlns:a16="http://schemas.microsoft.com/office/drawing/2014/main" xmlns="" val="10005"/>
                  </a:ext>
                </a:extLst>
              </a:tr>
              <a:tr h="270587">
                <a:tc>
                  <a:txBody>
                    <a:bodyPr/>
                    <a:lstStyle/>
                    <a:p>
                      <a:pPr marL="0" marR="0" lvl="0" indent="0" algn="l" defTabSz="457200" rtl="0" eaLnBrk="1" fontAlgn="b" latinLnBrk="0" hangingPunct="1">
                        <a:lnSpc>
                          <a:spcPct val="100000"/>
                        </a:lnSpc>
                        <a:spcBef>
                          <a:spcPct val="0"/>
                        </a:spcBef>
                        <a:spcAft>
                          <a:spcPct val="0"/>
                        </a:spcAft>
                        <a:buClrTx/>
                        <a:buSzTx/>
                        <a:buFontTx/>
                        <a:buNone/>
                        <a:tabLst/>
                        <a:defRPr/>
                      </a:pPr>
                      <a:r>
                        <a:rPr kumimoji="0" lang="en-US" sz="1200" u="none" strike="noStrike" cap="none" normalizeH="0" baseline="0" dirty="0">
                          <a:ln>
                            <a:noFill/>
                          </a:ln>
                          <a:effectLst/>
                          <a:latin typeface="Bahnschrift" panose="020B0502040204020203" pitchFamily="34" charset="0"/>
                        </a:rPr>
                        <a:t>OECD (Nov 17)</a:t>
                      </a:r>
                      <a:endPar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rPr>
                        <a:t>5,1</a:t>
                      </a:r>
                    </a:p>
                  </a:txBody>
                  <a:tcPr marL="57901" marR="57901" marT="50419" marB="50419" anchor="ctr" horzOverflow="overflow">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0" lang="id-ID" sz="1200" u="none" strike="noStrike" cap="none" normalizeH="0" baseline="0" dirty="0">
                          <a:ln>
                            <a:noFill/>
                          </a:ln>
                          <a:effectLst/>
                          <a:latin typeface="Bahnschrift" panose="020B0502040204020203" pitchFamily="34" charset="0"/>
                        </a:rPr>
                        <a:t>5</a:t>
                      </a:r>
                      <a:r>
                        <a:rPr kumimoji="0" lang="en-US" sz="1200" u="none" strike="noStrike" cap="none" normalizeH="0" baseline="0" dirty="0">
                          <a:ln>
                            <a:noFill/>
                          </a:ln>
                          <a:effectLst/>
                          <a:latin typeface="Bahnschrift" panose="020B0502040204020203" pitchFamily="34" charset="0"/>
                        </a:rPr>
                        <a:t>,2</a:t>
                      </a:r>
                      <a:endParaRPr kumimoji="0" lang="id-ID" sz="1200" b="0" i="0" u="none" strike="noStrike" cap="none" normalizeH="0" baseline="0" dirty="0">
                        <a:ln>
                          <a:noFill/>
                        </a:ln>
                        <a:solidFill>
                          <a:schemeClr val="tx1"/>
                        </a:solidFill>
                        <a:effectLst/>
                        <a:latin typeface="Bahnschrift" panose="020B0502040204020203" pitchFamily="34" charset="0"/>
                        <a:ea typeface="ＭＳ Ｐゴシック" charset="0"/>
                        <a:cs typeface="Calibri"/>
                      </a:endParaRPr>
                    </a:p>
                  </a:txBody>
                  <a:tcPr marL="57901" marR="57901" marT="50419" marB="50419" anchor="ctr" horzOverflow="overflow">
                    <a:solidFill>
                      <a:schemeClr val="accent3">
                        <a:lumMod val="20000"/>
                        <a:lumOff val="80000"/>
                      </a:schemeClr>
                    </a:solidFill>
                  </a:tcPr>
                </a:tc>
                <a:extLst>
                  <a:ext uri="{0D108BD9-81ED-4DB2-BD59-A6C34878D82A}">
                    <a16:rowId xmlns:a16="http://schemas.microsoft.com/office/drawing/2014/main" xmlns="" val="10006"/>
                  </a:ext>
                </a:extLst>
              </a:tr>
            </a:tbl>
          </a:graphicData>
        </a:graphic>
      </p:graphicFrame>
      <p:sp>
        <p:nvSpPr>
          <p:cNvPr id="32" name="Rectangle 31"/>
          <p:cNvSpPr/>
          <p:nvPr/>
        </p:nvSpPr>
        <p:spPr>
          <a:xfrm>
            <a:off x="5266988" y="975808"/>
            <a:ext cx="4628023" cy="382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r>
              <a:rPr lang="id-ID" sz="1400" b="1" dirty="0">
                <a:solidFill>
                  <a:prstClr val="white"/>
                </a:solidFill>
                <a:latin typeface="Bahnschrift" panose="020B0502040204020203" pitchFamily="34" charset="0"/>
              </a:rPr>
              <a:t>Oleh Berbagai Institusi (%)</a:t>
            </a:r>
            <a:endParaRPr lang="en-US" sz="1400" b="1" dirty="0">
              <a:solidFill>
                <a:prstClr val="white"/>
              </a:solidFill>
              <a:latin typeface="Bahnschrift" panose="020B0502040204020203" pitchFamily="34" charset="0"/>
            </a:endParaRPr>
          </a:p>
        </p:txBody>
      </p:sp>
      <p:sp>
        <p:nvSpPr>
          <p:cNvPr id="7" name="Slide Number Placeholder 6"/>
          <p:cNvSpPr>
            <a:spLocks noGrp="1"/>
          </p:cNvSpPr>
          <p:nvPr>
            <p:ph type="sldNum" sz="quarter" idx="12"/>
          </p:nvPr>
        </p:nvSpPr>
        <p:spPr/>
        <p:txBody>
          <a:bodyPr/>
          <a:lstStyle/>
          <a:p>
            <a:fld id="{205D7B2C-A490-B44A-85E7-3DCE87D4739F}" type="slidenum">
              <a:rPr lang="en-US" smtClean="0"/>
              <a:pPr/>
              <a:t>3</a:t>
            </a:fld>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3130" y="3447702"/>
            <a:ext cx="495300" cy="457200"/>
          </a:xfrm>
          <a:prstGeom prst="rect">
            <a:avLst/>
          </a:prstGeom>
        </p:spPr>
      </p:pic>
      <p:sp>
        <p:nvSpPr>
          <p:cNvPr id="12" name="TextBox 11"/>
          <p:cNvSpPr txBox="1"/>
          <p:nvPr/>
        </p:nvSpPr>
        <p:spPr>
          <a:xfrm>
            <a:off x="568431" y="3428674"/>
            <a:ext cx="4493609"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err="1">
                <a:latin typeface="Bahnschrift" panose="020B0502040204020203" pitchFamily="34" charset="0"/>
              </a:rPr>
              <a:t>Konsumsi</a:t>
            </a:r>
            <a:r>
              <a:rPr lang="en-US" sz="1200" dirty="0">
                <a:latin typeface="Bahnschrift" panose="020B0502040204020203" pitchFamily="34" charset="0"/>
              </a:rPr>
              <a:t> </a:t>
            </a:r>
            <a:r>
              <a:rPr lang="en-US" sz="1200" dirty="0" err="1">
                <a:latin typeface="Bahnschrift" panose="020B0502040204020203" pitchFamily="34" charset="0"/>
              </a:rPr>
              <a:t>masih</a:t>
            </a:r>
            <a:r>
              <a:rPr lang="en-US" sz="1200" dirty="0">
                <a:latin typeface="Bahnschrift" panose="020B0502040204020203" pitchFamily="34" charset="0"/>
              </a:rPr>
              <a:t> </a:t>
            </a:r>
            <a:r>
              <a:rPr lang="en-US" sz="1200" dirty="0" err="1">
                <a:latin typeface="Bahnschrift" panose="020B0502040204020203" pitchFamily="34" charset="0"/>
              </a:rPr>
              <a:t>terjaga</a:t>
            </a:r>
            <a:r>
              <a:rPr lang="en-US" sz="1200" dirty="0">
                <a:latin typeface="Bahnschrift" panose="020B0502040204020203" pitchFamily="34" charset="0"/>
              </a:rPr>
              <a:t> </a:t>
            </a:r>
            <a:r>
              <a:rPr lang="en-US" sz="1200" dirty="0" err="1">
                <a:latin typeface="Bahnschrift" panose="020B0502040204020203" pitchFamily="34" charset="0"/>
              </a:rPr>
              <a:t>baik</a:t>
            </a:r>
            <a:r>
              <a:rPr lang="en-US" sz="1200" dirty="0">
                <a:latin typeface="Bahnschrift" panose="020B0502040204020203" pitchFamily="34" charset="0"/>
              </a:rPr>
              <a:t>, al. </a:t>
            </a:r>
            <a:r>
              <a:rPr lang="en-US" sz="1200" dirty="0" err="1">
                <a:latin typeface="Bahnschrift" panose="020B0502040204020203" pitchFamily="34" charset="0"/>
              </a:rPr>
              <a:t>didukung</a:t>
            </a:r>
            <a:r>
              <a:rPr lang="en-US" sz="1200" dirty="0">
                <a:latin typeface="Bahnschrift" panose="020B0502040204020203" pitchFamily="34" charset="0"/>
              </a:rPr>
              <a:t> </a:t>
            </a:r>
            <a:r>
              <a:rPr lang="en-US" sz="1200" dirty="0" err="1">
                <a:latin typeface="Bahnschrift" panose="020B0502040204020203" pitchFamily="34" charset="0"/>
              </a:rPr>
              <a:t>inflasi</a:t>
            </a:r>
            <a:r>
              <a:rPr lang="en-US" sz="1200" dirty="0">
                <a:latin typeface="Bahnschrift" panose="020B0502040204020203" pitchFamily="34" charset="0"/>
              </a:rPr>
              <a:t> yang </a:t>
            </a:r>
            <a:r>
              <a:rPr lang="en-US" sz="1200" dirty="0" err="1">
                <a:latin typeface="Bahnschrift" panose="020B0502040204020203" pitchFamily="34" charset="0"/>
              </a:rPr>
              <a:t>terkendali</a:t>
            </a:r>
            <a:endParaRPr lang="en-US" sz="1200" dirty="0">
              <a:latin typeface="Bahnschrift" panose="020B0502040204020203" pitchFamily="34"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6477" y="4066399"/>
            <a:ext cx="499615" cy="457200"/>
          </a:xfrm>
          <a:prstGeom prst="rect">
            <a:avLst/>
          </a:prstGeom>
        </p:spPr>
      </p:pic>
      <p:sp>
        <p:nvSpPr>
          <p:cNvPr id="149" name="TextBox 148"/>
          <p:cNvSpPr txBox="1"/>
          <p:nvPr/>
        </p:nvSpPr>
        <p:spPr>
          <a:xfrm>
            <a:off x="568430" y="3998887"/>
            <a:ext cx="4493609"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err="1">
                <a:latin typeface="Bahnschrift" panose="020B0502040204020203" pitchFamily="34" charset="0"/>
              </a:rPr>
              <a:t>Investasi</a:t>
            </a:r>
            <a:r>
              <a:rPr lang="en-US" sz="1200" b="1" dirty="0">
                <a:latin typeface="Bahnschrift" panose="020B0502040204020203" pitchFamily="34" charset="0"/>
              </a:rPr>
              <a:t> </a:t>
            </a:r>
            <a:r>
              <a:rPr lang="en-US" sz="1200" dirty="0" err="1">
                <a:latin typeface="Bahnschrift" panose="020B0502040204020203" pitchFamily="34" charset="0"/>
              </a:rPr>
              <a:t>tumbuh</a:t>
            </a:r>
            <a:r>
              <a:rPr lang="en-US" sz="1200" dirty="0">
                <a:latin typeface="Bahnschrift" panose="020B0502040204020203" pitchFamily="34" charset="0"/>
              </a:rPr>
              <a:t> </a:t>
            </a:r>
            <a:r>
              <a:rPr lang="en-US" sz="1200" dirty="0" err="1">
                <a:latin typeface="Bahnschrift" panose="020B0502040204020203" pitchFamily="34" charset="0"/>
              </a:rPr>
              <a:t>stabil</a:t>
            </a:r>
            <a:r>
              <a:rPr lang="en-US" sz="1200" dirty="0">
                <a:latin typeface="Bahnschrift" panose="020B0502040204020203" pitchFamily="34" charset="0"/>
              </a:rPr>
              <a:t>, </a:t>
            </a:r>
            <a:r>
              <a:rPr lang="en-US" sz="1200" dirty="0" err="1">
                <a:latin typeface="Bahnschrift" panose="020B0502040204020203" pitchFamily="34" charset="0"/>
              </a:rPr>
              <a:t>didukung</a:t>
            </a:r>
            <a:r>
              <a:rPr lang="en-US" sz="1200" dirty="0">
                <a:latin typeface="Bahnschrift" panose="020B0502040204020203" pitchFamily="34" charset="0"/>
              </a:rPr>
              <a:t> </a:t>
            </a:r>
            <a:r>
              <a:rPr lang="en-US" sz="1200" dirty="0" err="1">
                <a:latin typeface="Bahnschrift" panose="020B0502040204020203" pitchFamily="34" charset="0"/>
              </a:rPr>
              <a:t>akselerasi</a:t>
            </a:r>
            <a:r>
              <a:rPr lang="en-US" sz="1200" dirty="0">
                <a:latin typeface="Bahnschrift" panose="020B0502040204020203" pitchFamily="34" charset="0"/>
              </a:rPr>
              <a:t> </a:t>
            </a:r>
            <a:r>
              <a:rPr lang="en-US" sz="1200" dirty="0" err="1">
                <a:latin typeface="Bahnschrift" panose="020B0502040204020203" pitchFamily="34" charset="0"/>
              </a:rPr>
              <a:t>infrastruktur</a:t>
            </a:r>
            <a:r>
              <a:rPr lang="en-US" sz="1200" dirty="0">
                <a:latin typeface="Bahnschrift" panose="020B0502040204020203" pitchFamily="34" charset="0"/>
              </a:rPr>
              <a:t>, </a:t>
            </a:r>
            <a:r>
              <a:rPr lang="en-US" sz="1200" dirty="0" err="1">
                <a:latin typeface="Bahnschrift" panose="020B0502040204020203" pitchFamily="34" charset="0"/>
              </a:rPr>
              <a:t>perbaikan</a:t>
            </a:r>
            <a:r>
              <a:rPr lang="en-US" sz="1200" dirty="0">
                <a:latin typeface="Bahnschrift" panose="020B0502040204020203" pitchFamily="34" charset="0"/>
              </a:rPr>
              <a:t> </a:t>
            </a:r>
            <a:r>
              <a:rPr lang="en-US" sz="1200" dirty="0" err="1">
                <a:latin typeface="Bahnschrift" panose="020B0502040204020203" pitchFamily="34" charset="0"/>
              </a:rPr>
              <a:t>iklim</a:t>
            </a:r>
            <a:r>
              <a:rPr lang="en-US" sz="1200" dirty="0">
                <a:latin typeface="Bahnschrift" panose="020B0502040204020203" pitchFamily="34" charset="0"/>
              </a:rPr>
              <a:t> </a:t>
            </a:r>
            <a:r>
              <a:rPr lang="en-US" sz="1200" dirty="0" err="1">
                <a:latin typeface="Bahnschrift" panose="020B0502040204020203" pitchFamily="34" charset="0"/>
              </a:rPr>
              <a:t>usaha</a:t>
            </a:r>
            <a:r>
              <a:rPr lang="en-US" sz="1200" dirty="0">
                <a:latin typeface="Bahnschrift" panose="020B0502040204020203" pitchFamily="34" charset="0"/>
              </a:rPr>
              <a:t>, </a:t>
            </a:r>
            <a:r>
              <a:rPr lang="en-US" sz="1200" dirty="0" err="1">
                <a:latin typeface="Bahnschrift" panose="020B0502040204020203" pitchFamily="34" charset="0"/>
              </a:rPr>
              <a:t>dan</a:t>
            </a:r>
            <a:r>
              <a:rPr lang="en-US" sz="1200" dirty="0">
                <a:latin typeface="Bahnschrift" panose="020B0502040204020203" pitchFamily="34" charset="0"/>
              </a:rPr>
              <a:t> </a:t>
            </a:r>
            <a:r>
              <a:rPr lang="en-US" sz="1200" dirty="0" err="1">
                <a:latin typeface="Bahnschrift" panose="020B0502040204020203" pitchFamily="34" charset="0"/>
              </a:rPr>
              <a:t>paket-paket</a:t>
            </a:r>
            <a:r>
              <a:rPr lang="en-US" sz="1200" dirty="0">
                <a:latin typeface="Bahnschrift" panose="020B0502040204020203" pitchFamily="34" charset="0"/>
              </a:rPr>
              <a:t> </a:t>
            </a:r>
            <a:r>
              <a:rPr lang="en-US" sz="1200" dirty="0" err="1">
                <a:latin typeface="Bahnschrift" panose="020B0502040204020203" pitchFamily="34" charset="0"/>
              </a:rPr>
              <a:t>kebijakan</a:t>
            </a:r>
            <a:endParaRPr lang="en-US" sz="1200" dirty="0">
              <a:latin typeface="Bahnschrift" panose="020B0502040204020203" pitchFamily="34" charset="0"/>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8315" y="4467190"/>
            <a:ext cx="495300" cy="457200"/>
          </a:xfrm>
          <a:prstGeom prst="rect">
            <a:avLst/>
          </a:prstGeom>
        </p:spPr>
      </p:pic>
      <p:sp>
        <p:nvSpPr>
          <p:cNvPr id="150" name="TextBox 149"/>
          <p:cNvSpPr txBox="1"/>
          <p:nvPr/>
        </p:nvSpPr>
        <p:spPr>
          <a:xfrm>
            <a:off x="566380" y="4650137"/>
            <a:ext cx="4655903" cy="461665"/>
          </a:xfrm>
          <a:prstGeom prst="rect">
            <a:avLst/>
          </a:prstGeom>
          <a:noFill/>
        </p:spPr>
        <p:txBody>
          <a:bodyPr wrap="square" rtlCol="0">
            <a:spAutoFit/>
          </a:bodyPr>
          <a:lstStyle/>
          <a:p>
            <a:pPr marL="285750" indent="-285750">
              <a:buFont typeface="Arial" panose="020B0604020202020204" pitchFamily="34" charset="0"/>
              <a:buChar char="•"/>
            </a:pPr>
            <a:r>
              <a:rPr lang="en-US" sz="1200" b="1" dirty="0" err="1">
                <a:latin typeface="Bahnschrift" panose="020B0502040204020203" pitchFamily="34" charset="0"/>
              </a:rPr>
              <a:t>Ekspor</a:t>
            </a:r>
            <a:r>
              <a:rPr lang="en-US" sz="1200" b="1" dirty="0">
                <a:latin typeface="Bahnschrift" panose="020B0502040204020203" pitchFamily="34" charset="0"/>
              </a:rPr>
              <a:t> </a:t>
            </a:r>
            <a:r>
              <a:rPr lang="en-US" sz="1200" b="1" dirty="0" err="1">
                <a:latin typeface="Bahnschrift" panose="020B0502040204020203" pitchFamily="34" charset="0"/>
              </a:rPr>
              <a:t>dan</a:t>
            </a:r>
            <a:r>
              <a:rPr lang="en-US" sz="1200" b="1" dirty="0">
                <a:latin typeface="Bahnschrift" panose="020B0502040204020203" pitchFamily="34" charset="0"/>
              </a:rPr>
              <a:t> </a:t>
            </a:r>
            <a:r>
              <a:rPr lang="en-US" sz="1200" b="1" dirty="0" err="1">
                <a:latin typeface="Bahnschrift" panose="020B0502040204020203" pitchFamily="34" charset="0"/>
              </a:rPr>
              <a:t>impor</a:t>
            </a:r>
            <a:r>
              <a:rPr lang="en-US" sz="1200" b="1" dirty="0">
                <a:latin typeface="Bahnschrift" panose="020B0502040204020203" pitchFamily="34" charset="0"/>
              </a:rPr>
              <a:t> </a:t>
            </a:r>
            <a:r>
              <a:rPr lang="en-US" sz="1200" dirty="0" err="1">
                <a:latin typeface="Bahnschrift" panose="020B0502040204020203" pitchFamily="34" charset="0"/>
              </a:rPr>
              <a:t>terus</a:t>
            </a:r>
            <a:r>
              <a:rPr lang="en-US" sz="1200" dirty="0">
                <a:latin typeface="Bahnschrift" panose="020B0502040204020203" pitchFamily="34" charset="0"/>
              </a:rPr>
              <a:t> </a:t>
            </a:r>
            <a:r>
              <a:rPr lang="en-US" sz="1200" dirty="0" err="1">
                <a:latin typeface="Bahnschrift" panose="020B0502040204020203" pitchFamily="34" charset="0"/>
              </a:rPr>
              <a:t>membaik</a:t>
            </a:r>
            <a:r>
              <a:rPr lang="en-US" sz="1200" dirty="0">
                <a:latin typeface="Bahnschrift" panose="020B0502040204020203" pitchFamily="34" charset="0"/>
              </a:rPr>
              <a:t> </a:t>
            </a:r>
            <a:r>
              <a:rPr lang="en-US" sz="1200" dirty="0" err="1">
                <a:latin typeface="Bahnschrift" panose="020B0502040204020203" pitchFamily="34" charset="0"/>
              </a:rPr>
              <a:t>didorong</a:t>
            </a:r>
            <a:r>
              <a:rPr lang="en-US" sz="1200" dirty="0">
                <a:latin typeface="Bahnschrift" panose="020B0502040204020203" pitchFamily="34" charset="0"/>
              </a:rPr>
              <a:t> </a:t>
            </a:r>
            <a:r>
              <a:rPr lang="en-US" sz="1200" dirty="0" err="1">
                <a:latin typeface="Bahnschrift" panose="020B0502040204020203" pitchFamily="34" charset="0"/>
              </a:rPr>
              <a:t>peningkatan</a:t>
            </a:r>
            <a:r>
              <a:rPr lang="en-US" sz="1200" dirty="0">
                <a:latin typeface="Bahnschrift" panose="020B0502040204020203" pitchFamily="34" charset="0"/>
              </a:rPr>
              <a:t> </a:t>
            </a:r>
            <a:r>
              <a:rPr lang="en-US" sz="1200" i="1" dirty="0">
                <a:latin typeface="Bahnschrift" panose="020B0502040204020203" pitchFamily="34" charset="0"/>
              </a:rPr>
              <a:t>demand </a:t>
            </a:r>
            <a:r>
              <a:rPr lang="en-US" sz="1200" dirty="0" err="1">
                <a:latin typeface="Bahnschrift" panose="020B0502040204020203" pitchFamily="34" charset="0"/>
              </a:rPr>
              <a:t>dan</a:t>
            </a:r>
            <a:r>
              <a:rPr lang="en-US" sz="1200" dirty="0">
                <a:latin typeface="Bahnschrift" panose="020B0502040204020203" pitchFamily="34" charset="0"/>
              </a:rPr>
              <a:t> </a:t>
            </a:r>
            <a:r>
              <a:rPr lang="en-US" sz="1200" dirty="0" err="1">
                <a:latin typeface="Bahnschrift" panose="020B0502040204020203" pitchFamily="34" charset="0"/>
              </a:rPr>
              <a:t>harga</a:t>
            </a:r>
            <a:r>
              <a:rPr lang="en-US" sz="1200" dirty="0">
                <a:latin typeface="Bahnschrift" panose="020B0502040204020203" pitchFamily="34" charset="0"/>
              </a:rPr>
              <a:t> </a:t>
            </a:r>
            <a:r>
              <a:rPr lang="en-US" sz="1200" dirty="0" err="1">
                <a:latin typeface="Bahnschrift" panose="020B0502040204020203" pitchFamily="34" charset="0"/>
              </a:rPr>
              <a:t>komoditas</a:t>
            </a:r>
            <a:endParaRPr lang="en-US" sz="1200" dirty="0">
              <a:latin typeface="Bahnschrift" panose="020B0502040204020203" pitchFamily="34" charset="0"/>
            </a:endParaRPr>
          </a:p>
        </p:txBody>
      </p:sp>
      <p:pic>
        <p:nvPicPr>
          <p:cNvPr id="8" name="Picture 7"/>
          <p:cNvPicPr>
            <a:picLocks noChangeAspect="1"/>
          </p:cNvPicPr>
          <p:nvPr/>
        </p:nvPicPr>
        <p:blipFill rotWithShape="1">
          <a:blip r:embed="rId6" cstate="print">
            <a:extLst>
              <a:ext uri="{28A0092B-C50C-407E-A947-70E740481C1C}">
                <a14:useLocalDpi xmlns:a14="http://schemas.microsoft.com/office/drawing/2010/main" xmlns="" val="0"/>
              </a:ext>
            </a:extLst>
          </a:blip>
          <a:srcRect l="12135" t="24684" r="9904" b="22117"/>
          <a:stretch/>
        </p:blipFill>
        <p:spPr>
          <a:xfrm>
            <a:off x="545676" y="5289171"/>
            <a:ext cx="1290387" cy="4572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6477" y="5280791"/>
            <a:ext cx="495300" cy="473963"/>
          </a:xfrm>
          <a:prstGeom prst="rect">
            <a:avLst/>
          </a:prstGeom>
        </p:spPr>
      </p:pic>
      <p:graphicFrame>
        <p:nvGraphicFramePr>
          <p:cNvPr id="158" name="Chart 157"/>
          <p:cNvGraphicFramePr/>
          <p:nvPr>
            <p:extLst>
              <p:ext uri="{D42A27DB-BD31-4B8C-83A1-F6EECF244321}">
                <p14:modId xmlns:p14="http://schemas.microsoft.com/office/powerpoint/2010/main" xmlns="" val="364534798"/>
              </p:ext>
            </p:extLst>
          </p:nvPr>
        </p:nvGraphicFramePr>
        <p:xfrm>
          <a:off x="0" y="980071"/>
          <a:ext cx="5266988" cy="209015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5" name="Table 34"/>
          <p:cNvGraphicFramePr>
            <a:graphicFrameLocks noGrp="1"/>
          </p:cNvGraphicFramePr>
          <p:nvPr>
            <p:extLst>
              <p:ext uri="{D42A27DB-BD31-4B8C-83A1-F6EECF244321}">
                <p14:modId xmlns:p14="http://schemas.microsoft.com/office/powerpoint/2010/main" xmlns="" val="2127990225"/>
              </p:ext>
            </p:extLst>
          </p:nvPr>
        </p:nvGraphicFramePr>
        <p:xfrm>
          <a:off x="5266989" y="3212896"/>
          <a:ext cx="4526963" cy="2446141"/>
        </p:xfrm>
        <a:graphic>
          <a:graphicData uri="http://schemas.openxmlformats.org/drawingml/2006/table">
            <a:tbl>
              <a:tblPr/>
              <a:tblGrid>
                <a:gridCol w="2094566">
                  <a:extLst>
                    <a:ext uri="{9D8B030D-6E8A-4147-A177-3AD203B41FA5}">
                      <a16:colId xmlns:a16="http://schemas.microsoft.com/office/drawing/2014/main" xmlns="" val="20000"/>
                    </a:ext>
                  </a:extLst>
                </a:gridCol>
                <a:gridCol w="810799">
                  <a:extLst>
                    <a:ext uri="{9D8B030D-6E8A-4147-A177-3AD203B41FA5}">
                      <a16:colId xmlns:a16="http://schemas.microsoft.com/office/drawing/2014/main" xmlns="" val="20001"/>
                    </a:ext>
                  </a:extLst>
                </a:gridCol>
                <a:gridCol w="810799">
                  <a:extLst>
                    <a:ext uri="{9D8B030D-6E8A-4147-A177-3AD203B41FA5}">
                      <a16:colId xmlns:a16="http://schemas.microsoft.com/office/drawing/2014/main" xmlns="" val="20002"/>
                    </a:ext>
                  </a:extLst>
                </a:gridCol>
                <a:gridCol w="810799">
                  <a:extLst>
                    <a:ext uri="{9D8B030D-6E8A-4147-A177-3AD203B41FA5}">
                      <a16:colId xmlns:a16="http://schemas.microsoft.com/office/drawing/2014/main" xmlns="" val="20003"/>
                    </a:ext>
                  </a:extLst>
                </a:gridCol>
              </a:tblGrid>
              <a:tr h="440305">
                <a:tc rowSpan="2">
                  <a:txBody>
                    <a:bodyPr/>
                    <a:lstStyle/>
                    <a:p>
                      <a:pPr algn="ctr" fontAlgn="ctr"/>
                      <a:r>
                        <a:rPr lang="id-ID" sz="1100" b="1" i="0" u="none" strike="noStrike" dirty="0">
                          <a:solidFill>
                            <a:srgbClr val="F2F2F2"/>
                          </a:solidFill>
                          <a:effectLst/>
                          <a:latin typeface="Bahnschrift" panose="020B0502040204020203"/>
                        </a:rPr>
                        <a:t>Pertumbuhan PDB</a:t>
                      </a:r>
                    </a:p>
                    <a:p>
                      <a:pPr algn="ctr" fontAlgn="ctr"/>
                      <a:r>
                        <a:rPr lang="id-ID" sz="1100" b="1" i="0" u="none" strike="noStrike" dirty="0">
                          <a:solidFill>
                            <a:srgbClr val="F2F2F2"/>
                          </a:solidFill>
                          <a:effectLst/>
                          <a:latin typeface="Bahnschrift" panose="020B0502040204020203"/>
                        </a:rPr>
                        <a:t>per Komponen</a:t>
                      </a:r>
                    </a:p>
                  </a:txBody>
                  <a:tcPr marL="0" marR="0" marT="0" marB="0" anchor="ctr">
                    <a:lnL>
                      <a:noFill/>
                    </a:lnL>
                    <a:lnR>
                      <a:noFill/>
                    </a:lnR>
                    <a:lnT>
                      <a:noFill/>
                    </a:lnT>
                    <a:lnB>
                      <a:noFill/>
                    </a:lnB>
                    <a:solidFill>
                      <a:srgbClr val="76933C"/>
                    </a:solidFill>
                  </a:tcPr>
                </a:tc>
                <a:tc rowSpan="2">
                  <a:txBody>
                    <a:bodyPr/>
                    <a:lstStyle/>
                    <a:p>
                      <a:pPr algn="ctr" fontAlgn="ctr"/>
                      <a:r>
                        <a:rPr lang="id-ID" sz="1100" b="1" i="0" u="none" strike="noStrike">
                          <a:solidFill>
                            <a:srgbClr val="F2F2F2"/>
                          </a:solidFill>
                          <a:effectLst/>
                          <a:latin typeface="Bahnschrift" panose="020B0502040204020203"/>
                        </a:rPr>
                        <a:t>2016</a:t>
                      </a:r>
                    </a:p>
                  </a:txBody>
                  <a:tcPr marL="0" marR="0" marT="0" marB="0" anchor="ctr">
                    <a:lnL>
                      <a:noFill/>
                    </a:lnL>
                    <a:lnR>
                      <a:noFill/>
                    </a:lnR>
                    <a:lnT>
                      <a:noFill/>
                    </a:lnT>
                    <a:lnB>
                      <a:noFill/>
                    </a:lnB>
                    <a:solidFill>
                      <a:srgbClr val="76933C"/>
                    </a:solidFill>
                  </a:tcPr>
                </a:tc>
                <a:tc rowSpan="2">
                  <a:txBody>
                    <a:bodyPr/>
                    <a:lstStyle/>
                    <a:p>
                      <a:pPr algn="ctr" fontAlgn="ctr"/>
                      <a:r>
                        <a:rPr lang="id-ID" sz="1100" b="1" i="0" u="none" strike="noStrike" dirty="0">
                          <a:solidFill>
                            <a:srgbClr val="F2F2F2"/>
                          </a:solidFill>
                          <a:effectLst/>
                          <a:latin typeface="Bahnschrift" panose="020B0502040204020203"/>
                        </a:rPr>
                        <a:t>2017</a:t>
                      </a:r>
                    </a:p>
                  </a:txBody>
                  <a:tcPr marL="0" marR="0" marT="0" marB="0" anchor="ctr">
                    <a:lnL>
                      <a:noFill/>
                    </a:lnL>
                    <a:lnR>
                      <a:noFill/>
                    </a:lnR>
                    <a:lnT>
                      <a:noFill/>
                    </a:lnT>
                    <a:lnB>
                      <a:noFill/>
                    </a:lnB>
                    <a:solidFill>
                      <a:srgbClr val="76933C"/>
                    </a:solidFill>
                  </a:tcPr>
                </a:tc>
                <a:tc>
                  <a:txBody>
                    <a:bodyPr/>
                    <a:lstStyle/>
                    <a:p>
                      <a:pPr algn="ctr" fontAlgn="ctr"/>
                      <a:r>
                        <a:rPr lang="id-ID" sz="1100" b="1" i="0" u="none" strike="noStrike">
                          <a:solidFill>
                            <a:srgbClr val="F2F2F2"/>
                          </a:solidFill>
                          <a:effectLst/>
                          <a:latin typeface="Bahnschrift" panose="020B0502040204020203"/>
                        </a:rPr>
                        <a:t>2018</a:t>
                      </a:r>
                    </a:p>
                  </a:txBody>
                  <a:tcPr marL="0" marR="0" marT="0" marB="0" anchor="ctr">
                    <a:lnL>
                      <a:noFill/>
                    </a:lnL>
                    <a:lnR>
                      <a:noFill/>
                    </a:lnR>
                    <a:lnT>
                      <a:noFill/>
                    </a:lnT>
                    <a:lnB>
                      <a:noFill/>
                    </a:lnB>
                    <a:solidFill>
                      <a:srgbClr val="76933C"/>
                    </a:solidFill>
                  </a:tcPr>
                </a:tc>
                <a:extLst>
                  <a:ext uri="{0D108BD9-81ED-4DB2-BD59-A6C34878D82A}">
                    <a16:rowId xmlns:a16="http://schemas.microsoft.com/office/drawing/2014/main" xmlns="" val="10000"/>
                  </a:ext>
                </a:extLst>
              </a:tr>
              <a:tr h="286548">
                <a:tc vMerge="1">
                  <a:txBody>
                    <a:bodyPr/>
                    <a:lstStyle/>
                    <a:p>
                      <a:endParaRPr lang="id-ID"/>
                    </a:p>
                  </a:txBody>
                  <a:tcPr/>
                </a:tc>
                <a:tc vMerge="1">
                  <a:txBody>
                    <a:bodyPr/>
                    <a:lstStyle/>
                    <a:p>
                      <a:endParaRPr lang="id-ID"/>
                    </a:p>
                  </a:txBody>
                  <a:tcPr/>
                </a:tc>
                <a:tc vMerge="1">
                  <a:txBody>
                    <a:bodyPr/>
                    <a:lstStyle/>
                    <a:p>
                      <a:endParaRPr lang="id-ID"/>
                    </a:p>
                  </a:txBody>
                  <a:tcPr/>
                </a:tc>
                <a:tc>
                  <a:txBody>
                    <a:bodyPr/>
                    <a:lstStyle/>
                    <a:p>
                      <a:pPr marL="0" marR="0" indent="0" algn="ctr" defTabSz="622407" rtl="0" eaLnBrk="1" fontAlgn="ctr" latinLnBrk="0" hangingPunct="1">
                        <a:lnSpc>
                          <a:spcPct val="100000"/>
                        </a:lnSpc>
                        <a:spcBef>
                          <a:spcPts val="0"/>
                        </a:spcBef>
                        <a:spcAft>
                          <a:spcPts val="0"/>
                        </a:spcAft>
                        <a:buClrTx/>
                        <a:buSzTx/>
                        <a:buFontTx/>
                        <a:buNone/>
                        <a:tabLst/>
                        <a:defRPr/>
                      </a:pPr>
                      <a:r>
                        <a:rPr lang="id-ID" sz="1100" b="1" i="0" u="none" strike="noStrike" dirty="0">
                          <a:solidFill>
                            <a:srgbClr val="F2F2F2"/>
                          </a:solidFill>
                          <a:effectLst/>
                          <a:latin typeface="Bahnschrift" panose="020B0502040204020203"/>
                        </a:rPr>
                        <a:t>APBN</a:t>
                      </a:r>
                    </a:p>
                  </a:txBody>
                  <a:tcPr marL="0" marR="0" marT="0" marB="0" anchor="ctr">
                    <a:lnL>
                      <a:noFill/>
                    </a:lnL>
                    <a:lnR>
                      <a:noFill/>
                    </a:lnR>
                    <a:lnT>
                      <a:noFill/>
                    </a:lnT>
                    <a:lnB>
                      <a:noFill/>
                    </a:lnB>
                    <a:solidFill>
                      <a:srgbClr val="76933C"/>
                    </a:solidFill>
                  </a:tcPr>
                </a:tc>
                <a:extLst>
                  <a:ext uri="{0D108BD9-81ED-4DB2-BD59-A6C34878D82A}">
                    <a16:rowId xmlns:a16="http://schemas.microsoft.com/office/drawing/2014/main" xmlns="" val="10001"/>
                  </a:ext>
                </a:extLst>
              </a:tr>
              <a:tr h="286548">
                <a:tc>
                  <a:txBody>
                    <a:bodyPr/>
                    <a:lstStyle/>
                    <a:p>
                      <a:pPr algn="l" fontAlgn="b"/>
                      <a:r>
                        <a:rPr lang="id-ID" sz="1100" b="0" i="0" u="none" strike="noStrike">
                          <a:effectLst/>
                          <a:latin typeface="Bahnschrift" panose="020B0502040204020203"/>
                        </a:rPr>
                        <a:t>Konsumsi RT &amp; LNPRT</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a:effectLst/>
                          <a:latin typeface="Bahnschrift" panose="020B0502040204020203"/>
                        </a:rPr>
                        <a:t>5.04</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a:effectLst/>
                          <a:latin typeface="Bahnschrift" panose="020B0502040204020203"/>
                        </a:rPr>
                        <a:t>4.98</a:t>
                      </a:r>
                    </a:p>
                  </a:txBody>
                  <a:tcPr marL="0" marR="0" marT="0" marB="0" anchor="ctr">
                    <a:lnL>
                      <a:noFill/>
                    </a:lnL>
                    <a:lnR>
                      <a:noFill/>
                    </a:lnR>
                    <a:lnT>
                      <a:noFill/>
                    </a:lnT>
                    <a:lnB>
                      <a:noFill/>
                    </a:lnB>
                    <a:solidFill>
                      <a:srgbClr val="F2F2F2"/>
                    </a:solidFill>
                  </a:tcPr>
                </a:tc>
                <a:tc>
                  <a:txBody>
                    <a:bodyPr/>
                    <a:lstStyle/>
                    <a:p>
                      <a:pPr marL="0" marR="0" indent="0" algn="ctr" defTabSz="622407" rtl="0" eaLnBrk="1" fontAlgn="ctr" latinLnBrk="0" hangingPunct="1">
                        <a:lnSpc>
                          <a:spcPct val="100000"/>
                        </a:lnSpc>
                        <a:spcBef>
                          <a:spcPts val="0"/>
                        </a:spcBef>
                        <a:spcAft>
                          <a:spcPts val="0"/>
                        </a:spcAft>
                        <a:buClrTx/>
                        <a:buSzTx/>
                        <a:buFontTx/>
                        <a:buNone/>
                        <a:tabLst/>
                        <a:defRPr/>
                      </a:pPr>
                      <a:r>
                        <a:rPr lang="id-ID" sz="1100" b="0" i="0" u="none" strike="noStrike" dirty="0">
                          <a:effectLst/>
                          <a:latin typeface="Bahnschrift" panose="020B0502040204020203"/>
                        </a:rPr>
                        <a:t>5.12</a:t>
                      </a:r>
                    </a:p>
                  </a:txBody>
                  <a:tcPr marL="0" marR="0" marT="0" marB="0" anchor="ctr">
                    <a:lnL>
                      <a:noFill/>
                    </a:lnL>
                    <a:lnR>
                      <a:noFill/>
                    </a:lnR>
                    <a:lnT>
                      <a:noFill/>
                    </a:lnT>
                    <a:lnB>
                      <a:noFill/>
                    </a:lnB>
                    <a:solidFill>
                      <a:srgbClr val="F2F2F2"/>
                    </a:solidFill>
                  </a:tcPr>
                </a:tc>
                <a:extLst>
                  <a:ext uri="{0D108BD9-81ED-4DB2-BD59-A6C34878D82A}">
                    <a16:rowId xmlns:a16="http://schemas.microsoft.com/office/drawing/2014/main" xmlns="" val="10002"/>
                  </a:ext>
                </a:extLst>
              </a:tr>
              <a:tr h="286548">
                <a:tc>
                  <a:txBody>
                    <a:bodyPr/>
                    <a:lstStyle/>
                    <a:p>
                      <a:pPr algn="l" fontAlgn="b"/>
                      <a:r>
                        <a:rPr lang="id-ID" sz="1100" b="0" i="0" u="none" strike="noStrike">
                          <a:effectLst/>
                          <a:latin typeface="Bahnschrift" panose="020B0502040204020203"/>
                        </a:rPr>
                        <a:t>Konsumsi Pemerintah</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a:effectLst/>
                          <a:latin typeface="Bahnschrift" panose="020B0502040204020203"/>
                        </a:rPr>
                        <a:t>-0.14</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dirty="0">
                          <a:effectLst/>
                          <a:latin typeface="Bahnschrift" panose="020B0502040204020203"/>
                        </a:rPr>
                        <a:t>2.14</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dirty="0">
                          <a:effectLst/>
                          <a:latin typeface="Bahnschrift" panose="020B0502040204020203"/>
                        </a:rPr>
                        <a:t>3.8</a:t>
                      </a:r>
                    </a:p>
                  </a:txBody>
                  <a:tcPr marL="0" marR="0" marT="0" marB="0" anchor="ctr">
                    <a:lnL>
                      <a:noFill/>
                    </a:lnL>
                    <a:lnR>
                      <a:noFill/>
                    </a:lnR>
                    <a:lnT>
                      <a:noFill/>
                    </a:lnT>
                    <a:lnB>
                      <a:noFill/>
                    </a:lnB>
                    <a:solidFill>
                      <a:srgbClr val="F2F2F2"/>
                    </a:solidFill>
                  </a:tcPr>
                </a:tc>
                <a:extLst>
                  <a:ext uri="{0D108BD9-81ED-4DB2-BD59-A6C34878D82A}">
                    <a16:rowId xmlns:a16="http://schemas.microsoft.com/office/drawing/2014/main" xmlns="" val="10003"/>
                  </a:ext>
                </a:extLst>
              </a:tr>
              <a:tr h="286548">
                <a:tc>
                  <a:txBody>
                    <a:bodyPr/>
                    <a:lstStyle/>
                    <a:p>
                      <a:pPr algn="l" fontAlgn="b"/>
                      <a:r>
                        <a:rPr lang="id-ID" sz="1100" b="0" i="0" u="none" strike="noStrike">
                          <a:effectLst/>
                          <a:latin typeface="Bahnschrift" panose="020B0502040204020203"/>
                        </a:rPr>
                        <a:t>PMTB</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a:effectLst/>
                          <a:latin typeface="Bahnschrift" panose="020B0502040204020203"/>
                        </a:rPr>
                        <a:t>4.47</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a:effectLst/>
                          <a:latin typeface="Bahnschrift" panose="020B0502040204020203"/>
                        </a:rPr>
                        <a:t>6.15</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dirty="0">
                          <a:effectLst/>
                          <a:latin typeface="Bahnschrift" panose="020B0502040204020203"/>
                        </a:rPr>
                        <a:t>6.3</a:t>
                      </a:r>
                    </a:p>
                  </a:txBody>
                  <a:tcPr marL="0" marR="0" marT="0" marB="0" anchor="ctr">
                    <a:lnL>
                      <a:noFill/>
                    </a:lnL>
                    <a:lnR>
                      <a:noFill/>
                    </a:lnR>
                    <a:lnT>
                      <a:noFill/>
                    </a:lnT>
                    <a:lnB>
                      <a:noFill/>
                    </a:lnB>
                    <a:solidFill>
                      <a:srgbClr val="F2F2F2"/>
                    </a:solidFill>
                  </a:tcPr>
                </a:tc>
                <a:extLst>
                  <a:ext uri="{0D108BD9-81ED-4DB2-BD59-A6C34878D82A}">
                    <a16:rowId xmlns:a16="http://schemas.microsoft.com/office/drawing/2014/main" xmlns="" val="10004"/>
                  </a:ext>
                </a:extLst>
              </a:tr>
              <a:tr h="286548">
                <a:tc>
                  <a:txBody>
                    <a:bodyPr/>
                    <a:lstStyle/>
                    <a:p>
                      <a:pPr algn="l" fontAlgn="b"/>
                      <a:r>
                        <a:rPr lang="id-ID" sz="1100" b="0" i="0" u="none" strike="noStrike" dirty="0">
                          <a:effectLst/>
                          <a:latin typeface="Bahnschrift" panose="020B0502040204020203"/>
                        </a:rPr>
                        <a:t>Ekspor</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a:effectLst/>
                          <a:latin typeface="Bahnschrift" panose="020B0502040204020203"/>
                        </a:rPr>
                        <a:t>-1.57</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dirty="0">
                          <a:effectLst/>
                          <a:latin typeface="Bahnschrift" panose="020B0502040204020203"/>
                        </a:rPr>
                        <a:t>9.09</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dirty="0">
                          <a:effectLst/>
                          <a:latin typeface="Bahnschrift" panose="020B0502040204020203"/>
                        </a:rPr>
                        <a:t>5.1</a:t>
                      </a:r>
                    </a:p>
                  </a:txBody>
                  <a:tcPr marL="0" marR="0" marT="0" marB="0" anchor="ctr">
                    <a:lnL>
                      <a:noFill/>
                    </a:lnL>
                    <a:lnR>
                      <a:noFill/>
                    </a:lnR>
                    <a:lnT>
                      <a:noFill/>
                    </a:lnT>
                    <a:lnB>
                      <a:noFill/>
                    </a:lnB>
                    <a:solidFill>
                      <a:srgbClr val="F2F2F2"/>
                    </a:solidFill>
                  </a:tcPr>
                </a:tc>
                <a:extLst>
                  <a:ext uri="{0D108BD9-81ED-4DB2-BD59-A6C34878D82A}">
                    <a16:rowId xmlns:a16="http://schemas.microsoft.com/office/drawing/2014/main" xmlns="" val="10005"/>
                  </a:ext>
                </a:extLst>
              </a:tr>
              <a:tr h="286548">
                <a:tc>
                  <a:txBody>
                    <a:bodyPr/>
                    <a:lstStyle/>
                    <a:p>
                      <a:pPr algn="l" fontAlgn="b"/>
                      <a:r>
                        <a:rPr lang="id-ID" sz="1100" b="0" i="0" u="none" strike="noStrike">
                          <a:effectLst/>
                          <a:latin typeface="Bahnschrift" panose="020B0502040204020203"/>
                        </a:rPr>
                        <a:t>Impor</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a:effectLst/>
                          <a:latin typeface="Bahnschrift" panose="020B0502040204020203"/>
                        </a:rPr>
                        <a:t>-2.45</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a:effectLst/>
                          <a:latin typeface="Bahnschrift" panose="020B0502040204020203"/>
                        </a:rPr>
                        <a:t>8.06</a:t>
                      </a:r>
                    </a:p>
                  </a:txBody>
                  <a:tcPr marL="0" marR="0" marT="0" marB="0" anchor="ctr">
                    <a:lnL>
                      <a:noFill/>
                    </a:lnL>
                    <a:lnR>
                      <a:noFill/>
                    </a:lnR>
                    <a:lnT>
                      <a:noFill/>
                    </a:lnT>
                    <a:lnB>
                      <a:noFill/>
                    </a:lnB>
                    <a:solidFill>
                      <a:srgbClr val="F2F2F2"/>
                    </a:solidFill>
                  </a:tcPr>
                </a:tc>
                <a:tc>
                  <a:txBody>
                    <a:bodyPr/>
                    <a:lstStyle/>
                    <a:p>
                      <a:pPr algn="ctr" fontAlgn="ctr"/>
                      <a:r>
                        <a:rPr lang="id-ID" sz="1100" b="0" i="0" u="none" strike="noStrike" dirty="0">
                          <a:effectLst/>
                          <a:latin typeface="Bahnschrift" panose="020B0502040204020203"/>
                        </a:rPr>
                        <a:t>4.5</a:t>
                      </a:r>
                    </a:p>
                  </a:txBody>
                  <a:tcPr marL="0" marR="0" marT="0" marB="0" anchor="ctr">
                    <a:lnL>
                      <a:noFill/>
                    </a:lnL>
                    <a:lnR>
                      <a:noFill/>
                    </a:lnR>
                    <a:lnT>
                      <a:noFill/>
                    </a:lnT>
                    <a:lnB>
                      <a:noFill/>
                    </a:lnB>
                    <a:solidFill>
                      <a:srgbClr val="F2F2F2"/>
                    </a:solidFill>
                  </a:tcPr>
                </a:tc>
                <a:extLst>
                  <a:ext uri="{0D108BD9-81ED-4DB2-BD59-A6C34878D82A}">
                    <a16:rowId xmlns:a16="http://schemas.microsoft.com/office/drawing/2014/main" xmlns="" val="10006"/>
                  </a:ext>
                </a:extLst>
              </a:tr>
              <a:tr h="286548">
                <a:tc>
                  <a:txBody>
                    <a:bodyPr/>
                    <a:lstStyle/>
                    <a:p>
                      <a:pPr algn="l" fontAlgn="b"/>
                      <a:r>
                        <a:rPr lang="id-ID" sz="1100" b="1" i="0" u="none" strike="noStrike" dirty="0">
                          <a:effectLst/>
                          <a:latin typeface="Bahnschrift" panose="020B0502040204020203"/>
                        </a:rPr>
                        <a:t>PDB</a:t>
                      </a:r>
                    </a:p>
                  </a:txBody>
                  <a:tcPr marL="0" marR="0" marT="0" marB="0" anchor="ctr">
                    <a:lnL>
                      <a:noFill/>
                    </a:lnL>
                    <a:lnR>
                      <a:noFill/>
                    </a:lnR>
                    <a:lnT>
                      <a:noFill/>
                    </a:lnT>
                    <a:lnB>
                      <a:noFill/>
                    </a:lnB>
                    <a:solidFill>
                      <a:srgbClr val="FABF8F"/>
                    </a:solidFill>
                  </a:tcPr>
                </a:tc>
                <a:tc>
                  <a:txBody>
                    <a:bodyPr/>
                    <a:lstStyle/>
                    <a:p>
                      <a:pPr algn="ctr" fontAlgn="ctr"/>
                      <a:r>
                        <a:rPr lang="id-ID" sz="1100" b="1" i="0" u="none" strike="noStrike" dirty="0">
                          <a:effectLst/>
                          <a:latin typeface="Bahnschrift" panose="020B0502040204020203"/>
                        </a:rPr>
                        <a:t>5.03</a:t>
                      </a:r>
                    </a:p>
                  </a:txBody>
                  <a:tcPr marL="0" marR="0" marT="0" marB="0" anchor="ctr">
                    <a:lnL>
                      <a:noFill/>
                    </a:lnL>
                    <a:lnR>
                      <a:noFill/>
                    </a:lnR>
                    <a:lnT>
                      <a:noFill/>
                    </a:lnT>
                    <a:lnB>
                      <a:noFill/>
                    </a:lnB>
                    <a:solidFill>
                      <a:srgbClr val="FABF8F"/>
                    </a:solidFill>
                  </a:tcPr>
                </a:tc>
                <a:tc>
                  <a:txBody>
                    <a:bodyPr/>
                    <a:lstStyle/>
                    <a:p>
                      <a:pPr algn="ctr" fontAlgn="ctr"/>
                      <a:r>
                        <a:rPr lang="id-ID" sz="1100" b="1" i="0" u="none" strike="noStrike" dirty="0">
                          <a:effectLst/>
                          <a:latin typeface="Bahnschrift" panose="020B0502040204020203"/>
                        </a:rPr>
                        <a:t>5.07</a:t>
                      </a:r>
                    </a:p>
                  </a:txBody>
                  <a:tcPr marL="0" marR="0" marT="0" marB="0" anchor="ctr">
                    <a:lnL>
                      <a:noFill/>
                    </a:lnL>
                    <a:lnR>
                      <a:noFill/>
                    </a:lnR>
                    <a:lnT>
                      <a:noFill/>
                    </a:lnT>
                    <a:lnB>
                      <a:noFill/>
                    </a:lnB>
                    <a:solidFill>
                      <a:srgbClr val="FABF8F"/>
                    </a:solidFill>
                  </a:tcPr>
                </a:tc>
                <a:tc>
                  <a:txBody>
                    <a:bodyPr/>
                    <a:lstStyle/>
                    <a:p>
                      <a:pPr marL="0" marR="0" indent="0" algn="ctr" defTabSz="622407" rtl="0" eaLnBrk="1" fontAlgn="ctr" latinLnBrk="0" hangingPunct="1">
                        <a:lnSpc>
                          <a:spcPct val="100000"/>
                        </a:lnSpc>
                        <a:spcBef>
                          <a:spcPts val="0"/>
                        </a:spcBef>
                        <a:spcAft>
                          <a:spcPts val="0"/>
                        </a:spcAft>
                        <a:buClrTx/>
                        <a:buSzTx/>
                        <a:buFontTx/>
                        <a:buNone/>
                        <a:tabLst/>
                        <a:defRPr/>
                      </a:pPr>
                      <a:r>
                        <a:rPr lang="id-ID" sz="1100" b="1" i="0" u="none" strike="noStrike" dirty="0">
                          <a:effectLst/>
                          <a:latin typeface="Bahnschrift" panose="020B0502040204020203"/>
                        </a:rPr>
                        <a:t>5.4</a:t>
                      </a:r>
                    </a:p>
                  </a:txBody>
                  <a:tcPr marL="0" marR="0" marT="0" marB="0" anchor="ctr">
                    <a:lnL>
                      <a:noFill/>
                    </a:lnL>
                    <a:lnR>
                      <a:noFill/>
                    </a:lnR>
                    <a:lnT>
                      <a:noFill/>
                    </a:lnT>
                    <a:lnB>
                      <a:noFill/>
                    </a:lnB>
                    <a:solidFill>
                      <a:srgbClr val="FABF8F"/>
                    </a:solidFill>
                  </a:tcPr>
                </a:tc>
                <a:extLst>
                  <a:ext uri="{0D108BD9-81ED-4DB2-BD59-A6C34878D82A}">
                    <a16:rowId xmlns:a16="http://schemas.microsoft.com/office/drawing/2014/main" xmlns="" val="10007"/>
                  </a:ext>
                </a:extLst>
              </a:tr>
            </a:tbl>
          </a:graphicData>
        </a:graphic>
      </p:graphicFrame>
      <p:sp>
        <p:nvSpPr>
          <p:cNvPr id="36" name="TextBox 35"/>
          <p:cNvSpPr txBox="1"/>
          <p:nvPr/>
        </p:nvSpPr>
        <p:spPr>
          <a:xfrm>
            <a:off x="1794958" y="5198970"/>
            <a:ext cx="3275430"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err="1">
                <a:latin typeface="Bahnschrift" panose="020B0502040204020203" pitchFamily="34" charset="0"/>
              </a:rPr>
              <a:t>Dorongan</a:t>
            </a:r>
            <a:r>
              <a:rPr lang="en-US" sz="1200" dirty="0">
                <a:latin typeface="Bahnschrift" panose="020B0502040204020203" pitchFamily="34" charset="0"/>
              </a:rPr>
              <a:t> </a:t>
            </a:r>
            <a:r>
              <a:rPr lang="en-US" sz="1200" dirty="0" err="1">
                <a:latin typeface="Bahnschrift" panose="020B0502040204020203" pitchFamily="34" charset="0"/>
              </a:rPr>
              <a:t>dari</a:t>
            </a:r>
            <a:r>
              <a:rPr lang="en-US" sz="1200" dirty="0">
                <a:latin typeface="Bahnschrift" panose="020B0502040204020203" pitchFamily="34" charset="0"/>
              </a:rPr>
              <a:t> </a:t>
            </a:r>
            <a:r>
              <a:rPr lang="en-US" sz="1200" dirty="0" err="1">
                <a:latin typeface="Bahnschrift" panose="020B0502040204020203" pitchFamily="34" charset="0"/>
              </a:rPr>
              <a:t>beberapa</a:t>
            </a:r>
            <a:r>
              <a:rPr lang="en-US" sz="1200" dirty="0">
                <a:latin typeface="Bahnschrift" panose="020B0502040204020203" pitchFamily="34" charset="0"/>
              </a:rPr>
              <a:t> </a:t>
            </a:r>
            <a:r>
              <a:rPr lang="en-US" sz="1200" b="1" dirty="0">
                <a:latin typeface="Bahnschrift" panose="020B0502040204020203" pitchFamily="34" charset="0"/>
              </a:rPr>
              <a:t>event </a:t>
            </a:r>
            <a:r>
              <a:rPr lang="en-US" sz="1200" b="1" dirty="0" err="1">
                <a:latin typeface="Bahnschrift" panose="020B0502040204020203" pitchFamily="34" charset="0"/>
              </a:rPr>
              <a:t>penting</a:t>
            </a:r>
            <a:r>
              <a:rPr lang="id-ID" sz="1200" dirty="0">
                <a:latin typeface="Bahnschrift" panose="020B0502040204020203" pitchFamily="34" charset="0"/>
              </a:rPr>
              <a:t>, spt Asian Games, Pilkada, dan IMF-WB annual meeting</a:t>
            </a:r>
            <a:endParaRPr lang="en-US" sz="1200" dirty="0">
              <a:latin typeface="Bahnschrift" panose="020B0502040204020203" pitchFamily="34" charset="0"/>
            </a:endParaRPr>
          </a:p>
        </p:txBody>
      </p:sp>
      <p:sp>
        <p:nvSpPr>
          <p:cNvPr id="37" name="TextBox 1"/>
          <p:cNvSpPr txBox="1"/>
          <p:nvPr/>
        </p:nvSpPr>
        <p:spPr>
          <a:xfrm>
            <a:off x="97624" y="672738"/>
            <a:ext cx="9934512" cy="5528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id-ID" sz="1400" b="1" dirty="0">
                <a:latin typeface="Bahnschrift" panose="020B0502040204020203" pitchFamily="34" charset="0"/>
              </a:rPr>
              <a:t>Proyeksi Pertumbuhan Ekonomi Indonesia 2018</a:t>
            </a:r>
            <a:endParaRPr lang="en-US" sz="1400" b="1" dirty="0">
              <a:latin typeface="Bahnschrift" panose="020B0502040204020203" pitchFamily="34" charset="0"/>
            </a:endParaRPr>
          </a:p>
        </p:txBody>
      </p:sp>
      <p:sp>
        <p:nvSpPr>
          <p:cNvPr id="2" name="TextBox 1"/>
          <p:cNvSpPr txBox="1"/>
          <p:nvPr/>
        </p:nvSpPr>
        <p:spPr>
          <a:xfrm>
            <a:off x="0" y="3056883"/>
            <a:ext cx="2730303" cy="307777"/>
          </a:xfrm>
          <a:prstGeom prst="rect">
            <a:avLst/>
          </a:prstGeom>
          <a:noFill/>
        </p:spPr>
        <p:txBody>
          <a:bodyPr wrap="square" rtlCol="0">
            <a:spAutoFit/>
          </a:bodyPr>
          <a:lstStyle/>
          <a:p>
            <a:r>
              <a:rPr lang="id-ID" sz="1400" b="1" u="sng" dirty="0">
                <a:solidFill>
                  <a:srgbClr val="013243"/>
                </a:solidFill>
                <a:latin typeface="Bahnschrift" panose="020B0502040204020203"/>
              </a:rPr>
              <a:t>Faktor Pendorong:</a:t>
            </a:r>
            <a:endParaRPr lang="en-US" sz="1400" b="1" u="sng" dirty="0">
              <a:solidFill>
                <a:srgbClr val="013243"/>
              </a:solidFill>
              <a:latin typeface="Bahnschrift" panose="020B0502040204020203"/>
            </a:endParaRPr>
          </a:p>
        </p:txBody>
      </p:sp>
      <p:sp>
        <p:nvSpPr>
          <p:cNvPr id="42" name="TextBox 41"/>
          <p:cNvSpPr txBox="1"/>
          <p:nvPr/>
        </p:nvSpPr>
        <p:spPr>
          <a:xfrm>
            <a:off x="-37903" y="5844440"/>
            <a:ext cx="2730303" cy="307777"/>
          </a:xfrm>
          <a:prstGeom prst="rect">
            <a:avLst/>
          </a:prstGeom>
          <a:noFill/>
        </p:spPr>
        <p:txBody>
          <a:bodyPr wrap="square" rtlCol="0">
            <a:spAutoFit/>
          </a:bodyPr>
          <a:lstStyle/>
          <a:p>
            <a:r>
              <a:rPr lang="id-ID" sz="1400" b="1" u="sng" dirty="0">
                <a:solidFill>
                  <a:srgbClr val="013243"/>
                </a:solidFill>
                <a:latin typeface="Bahnschrift" panose="020B0502040204020203"/>
              </a:rPr>
              <a:t>Risiko &amp; Tantangan:</a:t>
            </a:r>
            <a:endParaRPr lang="en-US" sz="1400" b="1" u="sng" dirty="0">
              <a:solidFill>
                <a:srgbClr val="013243"/>
              </a:solidFill>
              <a:latin typeface="Bahnschrift" panose="020B0502040204020203"/>
            </a:endParaRPr>
          </a:p>
        </p:txBody>
      </p:sp>
      <p:sp>
        <p:nvSpPr>
          <p:cNvPr id="43" name="TextBox 42"/>
          <p:cNvSpPr txBox="1"/>
          <p:nvPr/>
        </p:nvSpPr>
        <p:spPr>
          <a:xfrm>
            <a:off x="566380" y="6108146"/>
            <a:ext cx="7415630" cy="461665"/>
          </a:xfrm>
          <a:prstGeom prst="rect">
            <a:avLst/>
          </a:prstGeom>
          <a:noFill/>
        </p:spPr>
        <p:txBody>
          <a:bodyPr wrap="square" rtlCol="0">
            <a:spAutoFit/>
          </a:bodyPr>
          <a:lstStyle/>
          <a:p>
            <a:pPr marL="285750" indent="-285750">
              <a:buFont typeface="Arial" panose="020B0604020202020204" pitchFamily="34" charset="0"/>
              <a:buChar char="•"/>
            </a:pPr>
            <a:r>
              <a:rPr lang="id-ID" sz="1200" b="1" dirty="0">
                <a:latin typeface="Bahnschrift" panose="020B0502040204020203" pitchFamily="34" charset="0"/>
              </a:rPr>
              <a:t>Ketidakpastian perekonomian global</a:t>
            </a:r>
            <a:r>
              <a:rPr lang="id-ID" sz="1200" dirty="0">
                <a:latin typeface="Bahnschrift" panose="020B0502040204020203" pitchFamily="34" charset="0"/>
              </a:rPr>
              <a:t>: moderasi Tiongkok &amp; kerentana pasar keuangan, normalisasi kebijakan moneter negara maju, geopolitik, &amp; perubahan iklim</a:t>
            </a:r>
            <a:endParaRPr lang="en-US" sz="1200" dirty="0">
              <a:latin typeface="Bahnschrift" panose="020B0502040204020203" pitchFamily="34" charset="0"/>
            </a:endParaRPr>
          </a:p>
        </p:txBody>
      </p:sp>
      <p:sp>
        <p:nvSpPr>
          <p:cNvPr id="34" name="Rectangle 33"/>
          <p:cNvSpPr>
            <a:spLocks noChangeArrowheads="1"/>
          </p:cNvSpPr>
          <p:nvPr/>
        </p:nvSpPr>
        <p:spPr bwMode="auto">
          <a:xfrm>
            <a:off x="138584" y="11873"/>
            <a:ext cx="9906000" cy="595483"/>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sv-SE" altLang="en-US" sz="2000" b="1" dirty="0">
                <a:solidFill>
                  <a:srgbClr val="FFFF00"/>
                </a:solidFill>
                <a:latin typeface="Century Gothic" panose="020B0502020202020204" pitchFamily="34" charset="0"/>
              </a:rPr>
              <a:t>MOMENTUM PERTUMBUHAN EKONOMI BERLANJUT</a:t>
            </a:r>
          </a:p>
          <a:p>
            <a:pPr algn="ctr"/>
            <a:r>
              <a:rPr lang="en-US" sz="1400" dirty="0">
                <a:solidFill>
                  <a:prstClr val="white"/>
                </a:solidFill>
                <a:latin typeface="Century Gothic" panose="020B0502020202020204" pitchFamily="34" charset="0"/>
              </a:rPr>
              <a:t>…</a:t>
            </a:r>
            <a:r>
              <a:rPr lang="en-US" sz="1400" dirty="0" err="1">
                <a:solidFill>
                  <a:prstClr val="white"/>
                </a:solidFill>
                <a:latin typeface="Century Gothic" panose="020B0502020202020204" pitchFamily="34" charset="0"/>
              </a:rPr>
              <a:t>berbagai</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institusi</a:t>
            </a:r>
            <a:r>
              <a:rPr lang="en-US" sz="1400" dirty="0">
                <a:solidFill>
                  <a:prstClr val="white"/>
                </a:solidFill>
                <a:latin typeface="Century Gothic" panose="020B0502020202020204" pitchFamily="34" charset="0"/>
              </a:rPr>
              <a:t> dunia </a:t>
            </a:r>
            <a:r>
              <a:rPr lang="en-US" sz="1400" dirty="0" err="1">
                <a:solidFill>
                  <a:prstClr val="white"/>
                </a:solidFill>
                <a:latin typeface="Century Gothic" panose="020B0502020202020204" pitchFamily="34" charset="0"/>
              </a:rPr>
              <a:t>memproyeksikan</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pertumbuhan</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meningkat</a:t>
            </a:r>
            <a:r>
              <a:rPr lang="en-US" sz="1400" dirty="0">
                <a:solidFill>
                  <a:prstClr val="white"/>
                </a:solidFill>
                <a:latin typeface="Century Gothic" panose="020B0502020202020204" pitchFamily="34" charset="0"/>
              </a:rPr>
              <a:t> di 2018</a:t>
            </a:r>
            <a:r>
              <a:rPr lang="sv-SE" altLang="en-US" sz="1400" b="1" dirty="0">
                <a:solidFill>
                  <a:srgbClr val="FFFF00"/>
                </a:solidFill>
                <a:latin typeface="Century Gothic" panose="020B0502020202020204" pitchFamily="34" charset="0"/>
              </a:rPr>
              <a:t> </a:t>
            </a:r>
            <a:endParaRPr lang="fi-FI" altLang="en-US" sz="1400" b="1" dirty="0">
              <a:solidFill>
                <a:srgbClr val="FFFF00"/>
              </a:solidFill>
              <a:latin typeface="Century Gothic" panose="020B0502020202020204" pitchFamily="34" charset="0"/>
            </a:endParaRPr>
          </a:p>
        </p:txBody>
      </p:sp>
    </p:spTree>
    <p:extLst>
      <p:ext uri="{BB962C8B-B14F-4D97-AF65-F5344CB8AC3E}">
        <p14:creationId xmlns:p14="http://schemas.microsoft.com/office/powerpoint/2010/main" xmlns="" val="2028056045"/>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165">
            <a:extLst>
              <a:ext uri="{FF2B5EF4-FFF2-40B4-BE49-F238E27FC236}">
                <a16:creationId xmlns="" xmlns:a16="http://schemas.microsoft.com/office/drawing/2014/main" id="{C1BA91BF-1050-4C6E-ABE4-D2634828C639}"/>
              </a:ext>
            </a:extLst>
          </p:cNvPr>
          <p:cNvSpPr>
            <a:spLocks noChangeArrowheads="1"/>
          </p:cNvSpPr>
          <p:nvPr/>
        </p:nvSpPr>
        <p:spPr bwMode="auto">
          <a:xfrm>
            <a:off x="1" y="4087000"/>
            <a:ext cx="4688015" cy="1917199"/>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tx2">
              <a:lumMod val="40000"/>
              <a:lumOff val="60000"/>
            </a:schemeClr>
          </a:solidFill>
          <a:ln>
            <a:noFill/>
          </a:ln>
          <a:effectLst/>
          <a:extLst/>
        </p:spPr>
        <p:txBody>
          <a:bodyPr wrap="none" anchor="ctr"/>
          <a:lstStyle/>
          <a:p>
            <a:pPr defTabSz="531103">
              <a:defRPr/>
            </a:pPr>
            <a:endParaRPr lang="en-US" sz="4453" kern="0">
              <a:solidFill>
                <a:srgbClr val="445469"/>
              </a:solidFill>
            </a:endParaRPr>
          </a:p>
        </p:txBody>
      </p:sp>
      <p:sp>
        <p:nvSpPr>
          <p:cNvPr id="88" name="Freeform 165">
            <a:extLst>
              <a:ext uri="{FF2B5EF4-FFF2-40B4-BE49-F238E27FC236}">
                <a16:creationId xmlns="" xmlns:a16="http://schemas.microsoft.com/office/drawing/2014/main" id="{AE253EBB-8106-4092-8CCF-CF54DA2692A0}"/>
              </a:ext>
            </a:extLst>
          </p:cNvPr>
          <p:cNvSpPr>
            <a:spLocks noChangeArrowheads="1"/>
          </p:cNvSpPr>
          <p:nvPr/>
        </p:nvSpPr>
        <p:spPr bwMode="auto">
          <a:xfrm>
            <a:off x="1" y="3711441"/>
            <a:ext cx="4688015" cy="400875"/>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rgbClr val="445469"/>
          </a:solidFill>
          <a:ln>
            <a:noFill/>
          </a:ln>
          <a:effectLst/>
          <a:extLst/>
        </p:spPr>
        <p:txBody>
          <a:bodyPr wrap="none" anchor="ctr"/>
          <a:lstStyle/>
          <a:p>
            <a:pPr defTabSz="531103">
              <a:defRPr/>
            </a:pPr>
            <a:endParaRPr lang="en-US" sz="4453" kern="0">
              <a:solidFill>
                <a:srgbClr val="445469"/>
              </a:solidFill>
            </a:endParaRPr>
          </a:p>
        </p:txBody>
      </p:sp>
      <p:sp>
        <p:nvSpPr>
          <p:cNvPr id="89" name="Freeform 171">
            <a:extLst>
              <a:ext uri="{FF2B5EF4-FFF2-40B4-BE49-F238E27FC236}">
                <a16:creationId xmlns="" xmlns:a16="http://schemas.microsoft.com/office/drawing/2014/main" id="{D4F4BE65-0030-46E4-A991-AB184995B0BA}"/>
              </a:ext>
            </a:extLst>
          </p:cNvPr>
          <p:cNvSpPr>
            <a:spLocks noChangeArrowheads="1"/>
          </p:cNvSpPr>
          <p:nvPr/>
        </p:nvSpPr>
        <p:spPr bwMode="auto">
          <a:xfrm>
            <a:off x="1" y="3503492"/>
            <a:ext cx="4688015" cy="335527"/>
          </a:xfrm>
          <a:custGeom>
            <a:avLst/>
            <a:gdLst>
              <a:gd name="T0" fmla="*/ 1665 w 1666"/>
              <a:gd name="T1" fmla="*/ 0 h 502"/>
              <a:gd name="T2" fmla="*/ 0 w 1666"/>
              <a:gd name="T3" fmla="*/ 0 h 502"/>
              <a:gd name="T4" fmla="*/ 0 w 1666"/>
              <a:gd name="T5" fmla="*/ 501 h 502"/>
              <a:gd name="T6" fmla="*/ 1665 w 1666"/>
              <a:gd name="T7" fmla="*/ 501 h 502"/>
              <a:gd name="T8" fmla="*/ 1665 w 1666"/>
              <a:gd name="T9" fmla="*/ 0 h 502"/>
            </a:gdLst>
            <a:ahLst/>
            <a:cxnLst>
              <a:cxn ang="0">
                <a:pos x="T0" y="T1"/>
              </a:cxn>
              <a:cxn ang="0">
                <a:pos x="T2" y="T3"/>
              </a:cxn>
              <a:cxn ang="0">
                <a:pos x="T4" y="T5"/>
              </a:cxn>
              <a:cxn ang="0">
                <a:pos x="T6" y="T7"/>
              </a:cxn>
              <a:cxn ang="0">
                <a:pos x="T8" y="T9"/>
              </a:cxn>
            </a:cxnLst>
            <a:rect l="0" t="0" r="r" b="b"/>
            <a:pathLst>
              <a:path w="1666" h="502">
                <a:moveTo>
                  <a:pt x="1665" y="0"/>
                </a:moveTo>
                <a:lnTo>
                  <a:pt x="0" y="0"/>
                </a:lnTo>
                <a:lnTo>
                  <a:pt x="0" y="501"/>
                </a:lnTo>
                <a:lnTo>
                  <a:pt x="1665" y="501"/>
                </a:lnTo>
                <a:lnTo>
                  <a:pt x="1665" y="0"/>
                </a:lnTo>
              </a:path>
            </a:pathLst>
          </a:custGeom>
          <a:solidFill>
            <a:srgbClr val="445469">
              <a:lumMod val="75000"/>
            </a:srgbClr>
          </a:solidFill>
          <a:ln>
            <a:noFill/>
          </a:ln>
          <a:effectLst/>
          <a:extLst/>
        </p:spPr>
        <p:txBody>
          <a:bodyPr wrap="none" anchor="ctr"/>
          <a:lstStyle/>
          <a:p>
            <a:pPr defTabSz="531103">
              <a:defRPr/>
            </a:pPr>
            <a:endParaRPr lang="en-US" sz="4453" kern="0">
              <a:solidFill>
                <a:srgbClr val="445469"/>
              </a:solidFill>
            </a:endParaRPr>
          </a:p>
        </p:txBody>
      </p:sp>
      <p:sp>
        <p:nvSpPr>
          <p:cNvPr id="90" name="Rectangle 89">
            <a:extLst>
              <a:ext uri="{FF2B5EF4-FFF2-40B4-BE49-F238E27FC236}">
                <a16:creationId xmlns="" xmlns:a16="http://schemas.microsoft.com/office/drawing/2014/main" id="{B8633639-C4A6-47C7-87A1-2454FAF57B05}"/>
              </a:ext>
            </a:extLst>
          </p:cNvPr>
          <p:cNvSpPr/>
          <p:nvPr/>
        </p:nvSpPr>
        <p:spPr>
          <a:xfrm>
            <a:off x="173529" y="3846182"/>
            <a:ext cx="1840065" cy="265009"/>
          </a:xfrm>
          <a:prstGeom prst="rect">
            <a:avLst/>
          </a:prstGeom>
        </p:spPr>
        <p:txBody>
          <a:bodyPr wrap="square">
            <a:spAutoFit/>
          </a:bodyPr>
          <a:lstStyle/>
          <a:p>
            <a:pPr defTabSz="531103"/>
            <a:r>
              <a:rPr lang="en-US" sz="1122" b="1" dirty="0">
                <a:solidFill>
                  <a:srgbClr val="FFFFFF"/>
                </a:solidFill>
                <a:latin typeface="Arial" panose="020B0604020202020204" pitchFamily="34" charset="0"/>
                <a:ea typeface="Lato" charset="0"/>
                <a:cs typeface="Arial" panose="020B0604020202020204" pitchFamily="34" charset="0"/>
              </a:rPr>
              <a:t>IDR</a:t>
            </a:r>
            <a:r>
              <a:rPr lang="id-ID" sz="1122" b="1" dirty="0">
                <a:solidFill>
                  <a:srgbClr val="FFFFFF"/>
                </a:solidFill>
                <a:latin typeface="Arial" panose="020B0604020202020204" pitchFamily="34" charset="0"/>
                <a:ea typeface="Lato" charset="0"/>
                <a:cs typeface="Arial" panose="020B0604020202020204" pitchFamily="34" charset="0"/>
              </a:rPr>
              <a:t>16</a:t>
            </a:r>
            <a:r>
              <a:rPr lang="en-US" sz="1122" b="1" dirty="0">
                <a:solidFill>
                  <a:srgbClr val="FFFFFF"/>
                </a:solidFill>
                <a:latin typeface="Arial" panose="020B0604020202020204" pitchFamily="34" charset="0"/>
                <a:ea typeface="Lato" charset="0"/>
                <a:cs typeface="Arial" panose="020B0604020202020204" pitchFamily="34" charset="0"/>
              </a:rPr>
              <a:t>.</a:t>
            </a:r>
            <a:r>
              <a:rPr lang="id-ID" sz="1122" b="1" dirty="0">
                <a:solidFill>
                  <a:srgbClr val="FFFFFF"/>
                </a:solidFill>
                <a:latin typeface="Arial" panose="020B0604020202020204" pitchFamily="34" charset="0"/>
                <a:ea typeface="Lato" charset="0"/>
                <a:cs typeface="Arial" panose="020B0604020202020204" pitchFamily="34" charset="0"/>
              </a:rPr>
              <a:t>76 </a:t>
            </a:r>
            <a:r>
              <a:rPr lang="en-US" sz="1122" b="1" dirty="0">
                <a:solidFill>
                  <a:srgbClr val="FFFFFF"/>
                </a:solidFill>
                <a:latin typeface="Arial" panose="020B0604020202020204" pitchFamily="34" charset="0"/>
                <a:ea typeface="Lato" charset="0"/>
                <a:cs typeface="Arial" panose="020B0604020202020204" pitchFamily="34" charset="0"/>
              </a:rPr>
              <a:t>Trillion</a:t>
            </a:r>
          </a:p>
        </p:txBody>
      </p:sp>
      <p:sp>
        <p:nvSpPr>
          <p:cNvPr id="91" name="Rectangle 90">
            <a:extLst>
              <a:ext uri="{FF2B5EF4-FFF2-40B4-BE49-F238E27FC236}">
                <a16:creationId xmlns="" xmlns:a16="http://schemas.microsoft.com/office/drawing/2014/main" id="{E7C1EC5F-D235-493E-9E31-9EAF2BD3F5B3}"/>
              </a:ext>
            </a:extLst>
          </p:cNvPr>
          <p:cNvSpPr/>
          <p:nvPr/>
        </p:nvSpPr>
        <p:spPr>
          <a:xfrm>
            <a:off x="173530" y="3504450"/>
            <a:ext cx="633507" cy="336118"/>
          </a:xfrm>
          <a:prstGeom prst="rect">
            <a:avLst/>
          </a:prstGeom>
        </p:spPr>
        <p:txBody>
          <a:bodyPr wrap="none">
            <a:spAutoFit/>
          </a:bodyPr>
          <a:lstStyle/>
          <a:p>
            <a:pPr defTabSz="531103"/>
            <a:r>
              <a:rPr lang="id-ID" sz="1584" b="1" dirty="0">
                <a:solidFill>
                  <a:srgbClr val="FFFFFF"/>
                </a:solidFill>
                <a:latin typeface="Arial" panose="020B0604020202020204" pitchFamily="34" charset="0"/>
                <a:ea typeface="Lato" charset="0"/>
                <a:cs typeface="Arial" panose="020B0604020202020204" pitchFamily="34" charset="0"/>
              </a:rPr>
              <a:t>2017</a:t>
            </a:r>
            <a:endParaRPr lang="en-US" sz="1584" b="1" dirty="0">
              <a:solidFill>
                <a:srgbClr val="FFFFFF"/>
              </a:solidFill>
              <a:latin typeface="Arial" panose="020B0604020202020204" pitchFamily="34" charset="0"/>
              <a:ea typeface="Lato" charset="0"/>
              <a:cs typeface="Arial" panose="020B0604020202020204" pitchFamily="34" charset="0"/>
            </a:endParaRPr>
          </a:p>
        </p:txBody>
      </p:sp>
      <p:sp>
        <p:nvSpPr>
          <p:cNvPr id="29" name="Freeform 165">
            <a:extLst>
              <a:ext uri="{FF2B5EF4-FFF2-40B4-BE49-F238E27FC236}">
                <a16:creationId xmlns="" xmlns:a16="http://schemas.microsoft.com/office/drawing/2014/main" id="{8DA0FAC1-2FDB-432D-9477-D35EBC18B89C}"/>
              </a:ext>
            </a:extLst>
          </p:cNvPr>
          <p:cNvSpPr>
            <a:spLocks noChangeArrowheads="1"/>
          </p:cNvSpPr>
          <p:nvPr/>
        </p:nvSpPr>
        <p:spPr bwMode="auto">
          <a:xfrm>
            <a:off x="1" y="1965714"/>
            <a:ext cx="3706806" cy="1259098"/>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chemeClr val="tx2">
              <a:lumMod val="40000"/>
              <a:lumOff val="60000"/>
            </a:schemeClr>
          </a:solidFill>
          <a:ln>
            <a:noFill/>
          </a:ln>
          <a:effectLst/>
          <a:extLst/>
        </p:spPr>
        <p:txBody>
          <a:bodyPr wrap="none" anchor="ctr"/>
          <a:lstStyle/>
          <a:p>
            <a:pPr defTabSz="531103">
              <a:defRPr/>
            </a:pPr>
            <a:endParaRPr lang="en-US" sz="4453" kern="0">
              <a:solidFill>
                <a:srgbClr val="445469"/>
              </a:solidFill>
            </a:endParaRPr>
          </a:p>
        </p:txBody>
      </p:sp>
      <p:sp>
        <p:nvSpPr>
          <p:cNvPr id="30" name="Freeform 165">
            <a:extLst>
              <a:ext uri="{FF2B5EF4-FFF2-40B4-BE49-F238E27FC236}">
                <a16:creationId xmlns="" xmlns:a16="http://schemas.microsoft.com/office/drawing/2014/main" id="{90272D82-D7EB-46A0-B13C-FE3444E3B9D6}"/>
              </a:ext>
            </a:extLst>
          </p:cNvPr>
          <p:cNvSpPr>
            <a:spLocks noChangeArrowheads="1"/>
          </p:cNvSpPr>
          <p:nvPr/>
        </p:nvSpPr>
        <p:spPr bwMode="auto">
          <a:xfrm>
            <a:off x="1" y="1590155"/>
            <a:ext cx="4560311" cy="400875"/>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rgbClr val="445469"/>
          </a:solidFill>
          <a:ln>
            <a:noFill/>
          </a:ln>
          <a:effectLst/>
          <a:extLst/>
        </p:spPr>
        <p:txBody>
          <a:bodyPr wrap="none" anchor="ctr"/>
          <a:lstStyle/>
          <a:p>
            <a:pPr defTabSz="531103">
              <a:defRPr/>
            </a:pPr>
            <a:endParaRPr lang="en-US" sz="4453" kern="0">
              <a:solidFill>
                <a:srgbClr val="445469"/>
              </a:solidFill>
            </a:endParaRPr>
          </a:p>
        </p:txBody>
      </p:sp>
      <p:sp>
        <p:nvSpPr>
          <p:cNvPr id="31" name="Freeform 171">
            <a:extLst>
              <a:ext uri="{FF2B5EF4-FFF2-40B4-BE49-F238E27FC236}">
                <a16:creationId xmlns="" xmlns:a16="http://schemas.microsoft.com/office/drawing/2014/main" id="{D31B2803-7DBF-4FD5-882E-0E16302A3438}"/>
              </a:ext>
            </a:extLst>
          </p:cNvPr>
          <p:cNvSpPr>
            <a:spLocks noChangeArrowheads="1"/>
          </p:cNvSpPr>
          <p:nvPr/>
        </p:nvSpPr>
        <p:spPr bwMode="auto">
          <a:xfrm>
            <a:off x="1" y="1382207"/>
            <a:ext cx="4560311" cy="335527"/>
          </a:xfrm>
          <a:custGeom>
            <a:avLst/>
            <a:gdLst>
              <a:gd name="T0" fmla="*/ 1665 w 1666"/>
              <a:gd name="T1" fmla="*/ 0 h 502"/>
              <a:gd name="T2" fmla="*/ 0 w 1666"/>
              <a:gd name="T3" fmla="*/ 0 h 502"/>
              <a:gd name="T4" fmla="*/ 0 w 1666"/>
              <a:gd name="T5" fmla="*/ 501 h 502"/>
              <a:gd name="T6" fmla="*/ 1665 w 1666"/>
              <a:gd name="T7" fmla="*/ 501 h 502"/>
              <a:gd name="T8" fmla="*/ 1665 w 1666"/>
              <a:gd name="T9" fmla="*/ 0 h 502"/>
            </a:gdLst>
            <a:ahLst/>
            <a:cxnLst>
              <a:cxn ang="0">
                <a:pos x="T0" y="T1"/>
              </a:cxn>
              <a:cxn ang="0">
                <a:pos x="T2" y="T3"/>
              </a:cxn>
              <a:cxn ang="0">
                <a:pos x="T4" y="T5"/>
              </a:cxn>
              <a:cxn ang="0">
                <a:pos x="T6" y="T7"/>
              </a:cxn>
              <a:cxn ang="0">
                <a:pos x="T8" y="T9"/>
              </a:cxn>
            </a:cxnLst>
            <a:rect l="0" t="0" r="r" b="b"/>
            <a:pathLst>
              <a:path w="1666" h="502">
                <a:moveTo>
                  <a:pt x="1665" y="0"/>
                </a:moveTo>
                <a:lnTo>
                  <a:pt x="0" y="0"/>
                </a:lnTo>
                <a:lnTo>
                  <a:pt x="0" y="501"/>
                </a:lnTo>
                <a:lnTo>
                  <a:pt x="1665" y="501"/>
                </a:lnTo>
                <a:lnTo>
                  <a:pt x="1665" y="0"/>
                </a:lnTo>
              </a:path>
            </a:pathLst>
          </a:custGeom>
          <a:solidFill>
            <a:srgbClr val="445469">
              <a:lumMod val="75000"/>
            </a:srgbClr>
          </a:solidFill>
          <a:ln>
            <a:noFill/>
          </a:ln>
          <a:effectLst/>
          <a:extLst/>
        </p:spPr>
        <p:txBody>
          <a:bodyPr wrap="none" anchor="ctr"/>
          <a:lstStyle/>
          <a:p>
            <a:pPr defTabSz="531103">
              <a:defRPr/>
            </a:pPr>
            <a:endParaRPr lang="en-US" sz="4453" kern="0">
              <a:solidFill>
                <a:srgbClr val="445469"/>
              </a:solidFill>
            </a:endParaRPr>
          </a:p>
        </p:txBody>
      </p:sp>
      <p:sp>
        <p:nvSpPr>
          <p:cNvPr id="32" name="Rectangle 31">
            <a:extLst>
              <a:ext uri="{FF2B5EF4-FFF2-40B4-BE49-F238E27FC236}">
                <a16:creationId xmlns="" xmlns:a16="http://schemas.microsoft.com/office/drawing/2014/main" id="{261B7EE2-DE2A-4A53-B4ED-BA21801773D9}"/>
              </a:ext>
            </a:extLst>
          </p:cNvPr>
          <p:cNvSpPr/>
          <p:nvPr/>
        </p:nvSpPr>
        <p:spPr>
          <a:xfrm>
            <a:off x="173528" y="1724896"/>
            <a:ext cx="2156243" cy="265009"/>
          </a:xfrm>
          <a:prstGeom prst="rect">
            <a:avLst/>
          </a:prstGeom>
        </p:spPr>
        <p:txBody>
          <a:bodyPr wrap="square">
            <a:spAutoFit/>
          </a:bodyPr>
          <a:lstStyle/>
          <a:p>
            <a:pPr defTabSz="531103"/>
            <a:r>
              <a:rPr lang="en-US" sz="1122" b="1" dirty="0">
                <a:solidFill>
                  <a:srgbClr val="FFFFFF"/>
                </a:solidFill>
                <a:latin typeface="Arial" panose="020B0604020202020204" pitchFamily="34" charset="0"/>
                <a:ea typeface="Lato" charset="0"/>
                <a:cs typeface="Arial" panose="020B0604020202020204" pitchFamily="34" charset="0"/>
              </a:rPr>
              <a:t>IDR</a:t>
            </a:r>
            <a:r>
              <a:rPr lang="id-ID" sz="1122" b="1" dirty="0">
                <a:solidFill>
                  <a:srgbClr val="FFFFFF"/>
                </a:solidFill>
                <a:latin typeface="Arial" panose="020B0604020202020204" pitchFamily="34" charset="0"/>
                <a:ea typeface="Lato" charset="0"/>
                <a:cs typeface="Arial" panose="020B0604020202020204" pitchFamily="34" charset="0"/>
              </a:rPr>
              <a:t>13</a:t>
            </a:r>
            <a:r>
              <a:rPr lang="en-US" sz="1122" b="1" dirty="0">
                <a:solidFill>
                  <a:srgbClr val="FFFFFF"/>
                </a:solidFill>
                <a:latin typeface="Arial" panose="020B0604020202020204" pitchFamily="34" charset="0"/>
                <a:ea typeface="Lato" charset="0"/>
                <a:cs typeface="Arial" panose="020B0604020202020204" pitchFamily="34" charset="0"/>
              </a:rPr>
              <a:t>.</a:t>
            </a:r>
            <a:r>
              <a:rPr lang="id-ID" sz="1122" b="1" dirty="0">
                <a:solidFill>
                  <a:srgbClr val="FFFFFF"/>
                </a:solidFill>
                <a:latin typeface="Arial" panose="020B0604020202020204" pitchFamily="34" charset="0"/>
                <a:ea typeface="Lato" charset="0"/>
                <a:cs typeface="Arial" panose="020B0604020202020204" pitchFamily="34" charset="0"/>
              </a:rPr>
              <a:t>67 </a:t>
            </a:r>
            <a:r>
              <a:rPr lang="en-US" sz="1122" b="1" dirty="0">
                <a:solidFill>
                  <a:srgbClr val="FFFFFF"/>
                </a:solidFill>
                <a:latin typeface="Arial" panose="020B0604020202020204" pitchFamily="34" charset="0"/>
                <a:ea typeface="Lato" charset="0"/>
                <a:cs typeface="Arial" panose="020B0604020202020204" pitchFamily="34" charset="0"/>
              </a:rPr>
              <a:t>Trillion</a:t>
            </a:r>
          </a:p>
        </p:txBody>
      </p:sp>
      <p:sp>
        <p:nvSpPr>
          <p:cNvPr id="33" name="Rectangle 32">
            <a:extLst>
              <a:ext uri="{FF2B5EF4-FFF2-40B4-BE49-F238E27FC236}">
                <a16:creationId xmlns="" xmlns:a16="http://schemas.microsoft.com/office/drawing/2014/main" id="{7F0D6B4D-7D33-41E8-B38F-1F9B7BBD6CBE}"/>
              </a:ext>
            </a:extLst>
          </p:cNvPr>
          <p:cNvSpPr/>
          <p:nvPr/>
        </p:nvSpPr>
        <p:spPr>
          <a:xfrm>
            <a:off x="173530" y="1383165"/>
            <a:ext cx="633507" cy="336118"/>
          </a:xfrm>
          <a:prstGeom prst="rect">
            <a:avLst/>
          </a:prstGeom>
        </p:spPr>
        <p:txBody>
          <a:bodyPr wrap="none">
            <a:spAutoFit/>
          </a:bodyPr>
          <a:lstStyle/>
          <a:p>
            <a:pPr defTabSz="531103"/>
            <a:r>
              <a:rPr lang="id-ID" sz="1584" b="1" dirty="0">
                <a:solidFill>
                  <a:srgbClr val="FFFFFF"/>
                </a:solidFill>
                <a:latin typeface="Arial" panose="020B0604020202020204" pitchFamily="34" charset="0"/>
                <a:ea typeface="Lato" charset="0"/>
                <a:cs typeface="Arial" panose="020B0604020202020204" pitchFamily="34" charset="0"/>
              </a:rPr>
              <a:t>2016</a:t>
            </a:r>
            <a:endParaRPr lang="en-US" sz="1584" b="1" dirty="0">
              <a:solidFill>
                <a:srgbClr val="FFFFFF"/>
              </a:solidFill>
              <a:latin typeface="Arial" panose="020B0604020202020204" pitchFamily="34" charset="0"/>
              <a:ea typeface="Lato" charset="0"/>
              <a:cs typeface="Arial" panose="020B0604020202020204" pitchFamily="34" charset="0"/>
            </a:endParaRPr>
          </a:p>
        </p:txBody>
      </p:sp>
      <p:sp>
        <p:nvSpPr>
          <p:cNvPr id="35" name="Rectangle 34">
            <a:extLst>
              <a:ext uri="{FF2B5EF4-FFF2-40B4-BE49-F238E27FC236}">
                <a16:creationId xmlns="" xmlns:a16="http://schemas.microsoft.com/office/drawing/2014/main" id="{7F928574-CEC6-4DE7-9A3A-ACB1B2C84EA9}"/>
              </a:ext>
            </a:extLst>
          </p:cNvPr>
          <p:cNvSpPr/>
          <p:nvPr/>
        </p:nvSpPr>
        <p:spPr>
          <a:xfrm>
            <a:off x="69980" y="2010232"/>
            <a:ext cx="3566846" cy="1214581"/>
          </a:xfrm>
          <a:prstGeom prst="rect">
            <a:avLst/>
          </a:prstGeom>
          <a:noFill/>
          <a:ln>
            <a:noFill/>
          </a:ln>
          <a:effectLst/>
        </p:spPr>
        <p:txBody>
          <a:bodyPr wrap="square">
            <a:normAutofit fontScale="92500"/>
          </a:bodyPr>
          <a:lstStyle/>
          <a:p>
            <a:pPr marL="120520" indent="-120520" defTabSz="739526">
              <a:buSzPct val="120000"/>
              <a:buFont typeface="Arial" panose="020B0604020202020204" pitchFamily="34" charset="0"/>
              <a:buChar char="•"/>
              <a:defRPr/>
            </a:pPr>
            <a:r>
              <a:rPr lang="en-US" sz="1056" i="1" kern="0" noProof="1">
                <a:solidFill>
                  <a:prstClr val="black"/>
                </a:solidFill>
                <a:latin typeface="+mj-lt"/>
                <a:cs typeface="Arial" panose="020B0604020202020204" pitchFamily="34" charset="0"/>
              </a:rPr>
              <a:t>D</a:t>
            </a:r>
            <a:r>
              <a:rPr lang="id-ID" sz="1056" i="1" kern="0" noProof="1">
                <a:solidFill>
                  <a:prstClr val="black"/>
                </a:solidFill>
                <a:latin typeface="+mj-lt"/>
                <a:cs typeface="Arial" panose="020B0604020202020204" pitchFamily="34" charset="0"/>
              </a:rPr>
              <a:t>ouble </a:t>
            </a:r>
            <a:r>
              <a:rPr lang="en-US" sz="1056" i="1" kern="0" noProof="1">
                <a:solidFill>
                  <a:prstClr val="black"/>
                </a:solidFill>
                <a:latin typeface="+mj-lt"/>
                <a:cs typeface="Arial" panose="020B0604020202020204" pitchFamily="34" charset="0"/>
              </a:rPr>
              <a:t>T</a:t>
            </a:r>
            <a:r>
              <a:rPr lang="id-ID" sz="1056" i="1" kern="0" noProof="1">
                <a:solidFill>
                  <a:prstClr val="black"/>
                </a:solidFill>
                <a:latin typeface="+mj-lt"/>
                <a:cs typeface="Arial" panose="020B0604020202020204" pitchFamily="34" charset="0"/>
              </a:rPr>
              <a:t>rack</a:t>
            </a:r>
            <a:r>
              <a:rPr lang="en-US" sz="1056" kern="0" noProof="1">
                <a:solidFill>
                  <a:prstClr val="black"/>
                </a:solidFill>
                <a:latin typeface="+mj-lt"/>
                <a:cs typeface="Arial" panose="020B0604020202020204" pitchFamily="34" charset="0"/>
              </a:rPr>
              <a:t>, </a:t>
            </a:r>
            <a:r>
              <a:rPr lang="fr-FR" sz="1056" i="1" kern="0" noProof="1">
                <a:solidFill>
                  <a:prstClr val="black"/>
                </a:solidFill>
                <a:latin typeface="+mj-lt"/>
                <a:cs typeface="Arial" panose="020B0604020202020204" pitchFamily="34" charset="0"/>
              </a:rPr>
              <a:t>Double</a:t>
            </a:r>
            <a:r>
              <a:rPr lang="id-ID" sz="1056" i="1" kern="0" noProof="1">
                <a:solidFill>
                  <a:prstClr val="black"/>
                </a:solidFill>
                <a:latin typeface="+mj-lt"/>
                <a:cs typeface="Arial" panose="020B0604020202020204" pitchFamily="34" charset="0"/>
              </a:rPr>
              <a:t>-</a:t>
            </a:r>
            <a:r>
              <a:rPr lang="fr-FR" sz="1056" i="1" kern="0" noProof="1">
                <a:solidFill>
                  <a:prstClr val="black"/>
                </a:solidFill>
                <a:latin typeface="+mj-lt"/>
                <a:cs typeface="Arial" panose="020B0604020202020204" pitchFamily="34" charset="0"/>
              </a:rPr>
              <a:t>Double Track </a:t>
            </a:r>
            <a:r>
              <a:rPr lang="en-US" sz="1056" kern="0" noProof="1">
                <a:solidFill>
                  <a:prstClr val="black"/>
                </a:solidFill>
                <a:latin typeface="+mj-lt"/>
                <a:cs typeface="Arial" panose="020B0604020202020204" pitchFamily="34" charset="0"/>
              </a:rPr>
              <a:t> &amp; </a:t>
            </a:r>
            <a:r>
              <a:rPr lang="en-US" sz="1056" i="1" kern="0" noProof="1">
                <a:solidFill>
                  <a:prstClr val="black"/>
                </a:solidFill>
                <a:latin typeface="+mj-lt"/>
                <a:cs typeface="Arial" panose="020B0604020202020204" pitchFamily="34" charset="0"/>
              </a:rPr>
              <a:t>Elevated Track</a:t>
            </a:r>
            <a:r>
              <a:rPr lang="en-US" sz="1056" kern="0" noProof="1">
                <a:solidFill>
                  <a:prstClr val="black"/>
                </a:solidFill>
                <a:latin typeface="+mj-lt"/>
                <a:cs typeface="Arial" panose="020B0604020202020204" pitchFamily="34" charset="0"/>
              </a:rPr>
              <a:t> Railways </a:t>
            </a:r>
            <a:r>
              <a:rPr lang="id-ID" sz="1056" kern="0" noProof="1">
                <a:solidFill>
                  <a:prstClr val="black"/>
                </a:solidFill>
                <a:latin typeface="+mj-lt"/>
                <a:cs typeface="Arial" panose="020B0604020202020204" pitchFamily="34" charset="0"/>
              </a:rPr>
              <a:t>(Jabodetabek, Central Java, East Java &amp; Sumatera).</a:t>
            </a:r>
          </a:p>
          <a:p>
            <a:pPr marL="120520" indent="-120520" defTabSz="739526">
              <a:spcBef>
                <a:spcPts val="241"/>
              </a:spcBef>
              <a:buClr>
                <a:srgbClr val="44546A"/>
              </a:buClr>
              <a:buSzPct val="120000"/>
              <a:buFont typeface="Arial" panose="020B0604020202020204" pitchFamily="34" charset="0"/>
              <a:buChar char="•"/>
              <a:defRPr/>
            </a:pPr>
            <a:r>
              <a:rPr lang="en-US" sz="1056" kern="0" noProof="1">
                <a:solidFill>
                  <a:prstClr val="black"/>
                </a:solidFill>
                <a:cs typeface="Arial" panose="020B0604020202020204" pitchFamily="34" charset="0"/>
              </a:rPr>
              <a:t>Roads, flyover, underpass, tunnel, bridges development (Sumatera, Java, NTB, Kalimantan, Sulawesi, Maluku &amp; Papua</a:t>
            </a:r>
            <a:r>
              <a:rPr lang="id-ID" sz="1056" kern="0" noProof="1">
                <a:solidFill>
                  <a:prstClr val="black"/>
                </a:solidFill>
                <a:cs typeface="Arial" panose="020B0604020202020204" pitchFamily="34" charset="0"/>
              </a:rPr>
              <a:t>).</a:t>
            </a:r>
            <a:endParaRPr lang="en-US" sz="1056" kern="0" noProof="1">
              <a:solidFill>
                <a:prstClr val="black"/>
              </a:solidFill>
              <a:cs typeface="Arial" panose="020B0604020202020204" pitchFamily="34" charset="0"/>
            </a:endParaRPr>
          </a:p>
          <a:p>
            <a:pPr marL="120520" indent="-120520" defTabSz="739526">
              <a:spcBef>
                <a:spcPts val="241"/>
              </a:spcBef>
              <a:buClr>
                <a:srgbClr val="44546A"/>
              </a:buClr>
              <a:buSzPct val="120000"/>
              <a:buFont typeface="Arial" panose="020B0604020202020204" pitchFamily="34" charset="0"/>
              <a:buChar char="•"/>
              <a:defRPr/>
            </a:pPr>
            <a:r>
              <a:rPr lang="en-US" sz="1056" kern="0" noProof="1">
                <a:solidFill>
                  <a:prstClr val="black"/>
                </a:solidFill>
                <a:cs typeface="Arial" panose="020B0604020202020204" pitchFamily="34" charset="0"/>
              </a:rPr>
              <a:t>Revitalization and Development of Hajj Dormitory, </a:t>
            </a:r>
            <a:r>
              <a:rPr lang="en-US" sz="1056" kern="0" dirty="0">
                <a:solidFill>
                  <a:prstClr val="black"/>
                </a:solidFill>
                <a:cs typeface="Arial" panose="020B0604020202020204" pitchFamily="34" charset="0"/>
              </a:rPr>
              <a:t>Religious Affairs Office, and Development of the State Islamic Higher Education building and facilities </a:t>
            </a:r>
            <a:endParaRPr lang="id-ID" sz="1056" kern="0" noProof="1">
              <a:solidFill>
                <a:prstClr val="black"/>
              </a:solidFill>
              <a:cs typeface="Arial" panose="020B0604020202020204" pitchFamily="34" charset="0"/>
            </a:endParaRPr>
          </a:p>
        </p:txBody>
      </p:sp>
      <p:pic>
        <p:nvPicPr>
          <p:cNvPr id="37" name="Picture Placeholder 9">
            <a:extLst>
              <a:ext uri="{FF2B5EF4-FFF2-40B4-BE49-F238E27FC236}">
                <a16:creationId xmlns="" xmlns:a16="http://schemas.microsoft.com/office/drawing/2014/main" id="{B089F982-D8B5-404E-81AE-991A1F5267BE}"/>
              </a:ext>
            </a:extLst>
          </p:cNvPr>
          <p:cNvPicPr>
            <a:picLocks noChangeAspect="1"/>
          </p:cNvPicPr>
          <p:nvPr/>
        </p:nvPicPr>
        <p:blipFill>
          <a:blip r:embed="rId2" cstate="print">
            <a:extLst>
              <a:ext uri="{28A0092B-C50C-407E-A947-70E740481C1C}">
                <a14:useLocalDpi xmlns:a14="http://schemas.microsoft.com/office/drawing/2010/main" xmlns=""/>
              </a:ext>
            </a:extLst>
          </a:blip>
          <a:srcRect l="15917" r="15917"/>
          <a:stretch>
            <a:fillRect/>
          </a:stretch>
        </p:blipFill>
        <p:spPr>
          <a:xfrm>
            <a:off x="7911918" y="1376171"/>
            <a:ext cx="1994082" cy="902212"/>
          </a:xfrm>
          <a:prstGeom prst="rect">
            <a:avLst/>
          </a:prstGeom>
        </p:spPr>
      </p:pic>
      <p:sp>
        <p:nvSpPr>
          <p:cNvPr id="39" name="Rectangle 38">
            <a:extLst>
              <a:ext uri="{FF2B5EF4-FFF2-40B4-BE49-F238E27FC236}">
                <a16:creationId xmlns="" xmlns:a16="http://schemas.microsoft.com/office/drawing/2014/main" id="{DB2AEF10-D583-446F-92A6-6E2BB4CA6DBE}"/>
              </a:ext>
            </a:extLst>
          </p:cNvPr>
          <p:cNvSpPr/>
          <p:nvPr/>
        </p:nvSpPr>
        <p:spPr>
          <a:xfrm>
            <a:off x="82185" y="4247367"/>
            <a:ext cx="4448944" cy="1515287"/>
          </a:xfrm>
          <a:prstGeom prst="rect">
            <a:avLst/>
          </a:prstGeom>
          <a:noFill/>
          <a:ln>
            <a:noFill/>
          </a:ln>
          <a:effectLst/>
        </p:spPr>
        <p:txBody>
          <a:bodyPr wrap="square">
            <a:spAutoFit/>
          </a:bodyPr>
          <a:lstStyle/>
          <a:p>
            <a:pPr marL="120520" indent="-120520" defTabSz="739526">
              <a:lnSpc>
                <a:spcPct val="80000"/>
              </a:lnSpc>
              <a:spcBef>
                <a:spcPts val="241"/>
              </a:spcBef>
              <a:buClr>
                <a:srgbClr val="44546A"/>
              </a:buClr>
              <a:buSzPct val="120000"/>
              <a:buFont typeface="Arial" panose="020B0604020202020204" pitchFamily="34" charset="0"/>
              <a:buChar char="•"/>
              <a:defRPr/>
            </a:pPr>
            <a:r>
              <a:rPr lang="en-US" sz="975" kern="0" dirty="0">
                <a:solidFill>
                  <a:prstClr val="black"/>
                </a:solidFill>
                <a:cs typeface="Arial" panose="020B0604020202020204" pitchFamily="34" charset="0"/>
              </a:rPr>
              <a:t>Elevated &amp; Double Track Railways (</a:t>
            </a:r>
            <a:r>
              <a:rPr lang="en-US" sz="975" kern="0" dirty="0" err="1">
                <a:solidFill>
                  <a:prstClr val="black"/>
                </a:solidFill>
                <a:cs typeface="Arial" panose="020B0604020202020204" pitchFamily="34" charset="0"/>
              </a:rPr>
              <a:t>Jabodetabek</a:t>
            </a:r>
            <a:r>
              <a:rPr lang="en-US" sz="975" kern="0" dirty="0">
                <a:solidFill>
                  <a:prstClr val="black"/>
                </a:solidFill>
                <a:cs typeface="Arial" panose="020B0604020202020204" pitchFamily="34" charset="0"/>
              </a:rPr>
              <a:t>, Central Java, East Java, Sumatera &amp; Sulawesi). </a:t>
            </a:r>
          </a:p>
          <a:p>
            <a:pPr marL="120520" indent="-120520" defTabSz="739526">
              <a:lnSpc>
                <a:spcPct val="80000"/>
              </a:lnSpc>
              <a:spcBef>
                <a:spcPts val="241"/>
              </a:spcBef>
              <a:buClr>
                <a:srgbClr val="44546A"/>
              </a:buClr>
              <a:buSzPct val="120000"/>
              <a:buFont typeface="Arial" panose="020B0604020202020204" pitchFamily="34" charset="0"/>
              <a:buChar char="•"/>
              <a:defRPr/>
            </a:pPr>
            <a:r>
              <a:rPr lang="en-US" sz="975" kern="0" dirty="0">
                <a:solidFill>
                  <a:prstClr val="black"/>
                </a:solidFill>
                <a:cs typeface="Arial" panose="020B0604020202020204" pitchFamily="34" charset="0"/>
              </a:rPr>
              <a:t>Roads, flyover/underpass/ tunnel &amp; bridges development (Sumatera, Java, NTB, Kalimantan, Sulawesi, Maluku &amp; Papua)</a:t>
            </a:r>
          </a:p>
          <a:p>
            <a:pPr marL="120520" indent="-120520" defTabSz="739526">
              <a:lnSpc>
                <a:spcPct val="80000"/>
              </a:lnSpc>
              <a:spcBef>
                <a:spcPts val="241"/>
              </a:spcBef>
              <a:buClr>
                <a:srgbClr val="44546A"/>
              </a:buClr>
              <a:buSzPct val="120000"/>
              <a:buFont typeface="Arial" panose="020B0604020202020204" pitchFamily="34" charset="0"/>
              <a:buChar char="•"/>
              <a:defRPr/>
            </a:pPr>
            <a:r>
              <a:rPr lang="en-US" sz="975" kern="0" dirty="0">
                <a:solidFill>
                  <a:prstClr val="black"/>
                </a:solidFill>
                <a:cs typeface="Arial" panose="020B0604020202020204" pitchFamily="34" charset="0"/>
              </a:rPr>
              <a:t>Flood and lava control, management of urban main drainage and coastline security, management of dams, </a:t>
            </a:r>
            <a:r>
              <a:rPr lang="en-US" sz="975" kern="0" dirty="0" err="1">
                <a:solidFill>
                  <a:prstClr val="black"/>
                </a:solidFill>
                <a:cs typeface="Arial" panose="020B0604020202020204" pitchFamily="34" charset="0"/>
              </a:rPr>
              <a:t>embung</a:t>
            </a:r>
            <a:r>
              <a:rPr lang="en-US" sz="975" kern="0" dirty="0">
                <a:solidFill>
                  <a:prstClr val="black"/>
                </a:solidFill>
                <a:cs typeface="Arial" panose="020B0604020202020204" pitchFamily="34" charset="0"/>
              </a:rPr>
              <a:t>, and other water containers buildings, raw water supply and management.</a:t>
            </a:r>
          </a:p>
          <a:p>
            <a:pPr marL="120520" indent="-120520" defTabSz="739526">
              <a:lnSpc>
                <a:spcPct val="80000"/>
              </a:lnSpc>
              <a:spcBef>
                <a:spcPts val="241"/>
              </a:spcBef>
              <a:buClr>
                <a:srgbClr val="44546A"/>
              </a:buClr>
              <a:buSzPct val="120000"/>
              <a:buFont typeface="Arial" panose="020B0604020202020204" pitchFamily="34" charset="0"/>
              <a:buChar char="•"/>
              <a:defRPr/>
            </a:pPr>
            <a:r>
              <a:rPr lang="en-US" sz="975" kern="0" dirty="0">
                <a:solidFill>
                  <a:prstClr val="black"/>
                </a:solidFill>
                <a:cs typeface="Arial" panose="020B0604020202020204" pitchFamily="34" charset="0"/>
              </a:rPr>
              <a:t>Revitalization and Development of Hajj Dormitory, Development/rehabilitation of Religious Affairs Office, Development of the State Islamic Higher Education building and facilities.</a:t>
            </a:r>
          </a:p>
          <a:p>
            <a:pPr marL="120520" indent="-120520" defTabSz="739526">
              <a:lnSpc>
                <a:spcPct val="80000"/>
              </a:lnSpc>
              <a:spcBef>
                <a:spcPts val="241"/>
              </a:spcBef>
              <a:buClr>
                <a:srgbClr val="44546A"/>
              </a:buClr>
              <a:buSzPct val="120000"/>
              <a:buFont typeface="Arial" panose="020B0604020202020204" pitchFamily="34" charset="0"/>
              <a:buChar char="•"/>
              <a:defRPr/>
            </a:pPr>
            <a:endParaRPr lang="en-US" sz="975" kern="0" dirty="0">
              <a:solidFill>
                <a:prstClr val="black"/>
              </a:solidFill>
              <a:cs typeface="Arial" panose="020B0604020202020204" pitchFamily="34" charset="0"/>
            </a:endParaRPr>
          </a:p>
        </p:txBody>
      </p:sp>
      <p:pic>
        <p:nvPicPr>
          <p:cNvPr id="40" name="Picture Placeholder 4">
            <a:extLst>
              <a:ext uri="{FF2B5EF4-FFF2-40B4-BE49-F238E27FC236}">
                <a16:creationId xmlns="" xmlns:a16="http://schemas.microsoft.com/office/drawing/2014/main" id="{044A1F91-9890-447B-9F41-E9C0D6AD1068}"/>
              </a:ext>
            </a:extLst>
          </p:cNvPr>
          <p:cNvPicPr>
            <a:picLocks noChangeAspect="1"/>
          </p:cNvPicPr>
          <p:nvPr/>
        </p:nvPicPr>
        <p:blipFill>
          <a:blip r:embed="rId3" cstate="print">
            <a:extLst>
              <a:ext uri="{28A0092B-C50C-407E-A947-70E740481C1C}">
                <a14:useLocalDpi xmlns:a14="http://schemas.microsoft.com/office/drawing/2010/main" xmlns=""/>
              </a:ext>
            </a:extLst>
          </a:blip>
          <a:srcRect/>
          <a:stretch>
            <a:fillRect/>
          </a:stretch>
        </p:blipFill>
        <p:spPr>
          <a:xfrm>
            <a:off x="8417081" y="3514934"/>
            <a:ext cx="1499791" cy="902212"/>
          </a:xfrm>
          <a:prstGeom prst="rect">
            <a:avLst/>
          </a:prstGeom>
        </p:spPr>
      </p:pic>
      <p:pic>
        <p:nvPicPr>
          <p:cNvPr id="42" name="Picture Placeholder 21">
            <a:extLst>
              <a:ext uri="{FF2B5EF4-FFF2-40B4-BE49-F238E27FC236}">
                <a16:creationId xmlns="" xmlns:a16="http://schemas.microsoft.com/office/drawing/2014/main" id="{876AF5FE-991E-4E33-8601-064A426AEE7A}"/>
              </a:ext>
            </a:extLst>
          </p:cNvPr>
          <p:cNvPicPr>
            <a:picLocks noChangeAspect="1"/>
          </p:cNvPicPr>
          <p:nvPr/>
        </p:nvPicPr>
        <p:blipFill>
          <a:blip r:embed="rId4" cstate="print">
            <a:extLst>
              <a:ext uri="{28A0092B-C50C-407E-A947-70E740481C1C}">
                <a14:useLocalDpi xmlns:a14="http://schemas.microsoft.com/office/drawing/2010/main" xmlns=""/>
              </a:ext>
            </a:extLst>
          </a:blip>
          <a:srcRect/>
          <a:stretch>
            <a:fillRect/>
          </a:stretch>
        </p:blipFill>
        <p:spPr>
          <a:xfrm>
            <a:off x="4688016" y="3503494"/>
            <a:ext cx="2246372" cy="2494668"/>
          </a:xfrm>
          <a:prstGeom prst="rect">
            <a:avLst/>
          </a:prstGeom>
        </p:spPr>
      </p:pic>
      <p:pic>
        <p:nvPicPr>
          <p:cNvPr id="4" name="Picture 3">
            <a:extLst>
              <a:ext uri="{FF2B5EF4-FFF2-40B4-BE49-F238E27FC236}">
                <a16:creationId xmlns="" xmlns:a16="http://schemas.microsoft.com/office/drawing/2014/main" id="{3413AF3C-F18A-4100-A762-53F742EA914B}"/>
              </a:ext>
            </a:extLst>
          </p:cNvPr>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6933114" y="4417145"/>
            <a:ext cx="2972886" cy="1581016"/>
          </a:xfrm>
          <a:prstGeom prst="rect">
            <a:avLst/>
          </a:prstGeom>
        </p:spPr>
      </p:pic>
      <p:pic>
        <p:nvPicPr>
          <p:cNvPr id="6" name="Picture 5">
            <a:extLst>
              <a:ext uri="{FF2B5EF4-FFF2-40B4-BE49-F238E27FC236}">
                <a16:creationId xmlns="" xmlns:a16="http://schemas.microsoft.com/office/drawing/2014/main" id="{1D86FCB4-30D5-4B10-AE8F-D6E879DD9661}"/>
              </a:ext>
            </a:extLst>
          </p:cNvPr>
          <p:cNvPicPr>
            <a:picLocks noChangeAspect="1"/>
          </p:cNvPicPr>
          <p:nvPr/>
        </p:nvPicPr>
        <p:blipFill rotWithShape="1">
          <a:blip r:embed="rId6" cstate="print">
            <a:extLst>
              <a:ext uri="{28A0092B-C50C-407E-A947-70E740481C1C}">
                <a14:useLocalDpi xmlns:a14="http://schemas.microsoft.com/office/drawing/2010/main" xmlns=""/>
              </a:ext>
            </a:extLst>
          </a:blip>
          <a:srcRect/>
          <a:stretch/>
        </p:blipFill>
        <p:spPr>
          <a:xfrm>
            <a:off x="5936073" y="1375587"/>
            <a:ext cx="1994081" cy="1859547"/>
          </a:xfrm>
          <a:prstGeom prst="rect">
            <a:avLst/>
          </a:prstGeom>
        </p:spPr>
      </p:pic>
      <p:pic>
        <p:nvPicPr>
          <p:cNvPr id="7" name="Picture 6">
            <a:extLst>
              <a:ext uri="{FF2B5EF4-FFF2-40B4-BE49-F238E27FC236}">
                <a16:creationId xmlns="" xmlns:a16="http://schemas.microsoft.com/office/drawing/2014/main" id="{EB676518-AE0A-43F1-9C29-76CBDF13B2DE}"/>
              </a:ext>
            </a:extLst>
          </p:cNvPr>
          <p:cNvPicPr>
            <a:picLocks noChangeAspect="1"/>
          </p:cNvPicPr>
          <p:nvPr/>
        </p:nvPicPr>
        <p:blipFill>
          <a:blip r:embed="rId7" cstate="print"/>
          <a:stretch>
            <a:fillRect/>
          </a:stretch>
        </p:blipFill>
        <p:spPr>
          <a:xfrm>
            <a:off x="3697322" y="1370060"/>
            <a:ext cx="2246372" cy="1865075"/>
          </a:xfrm>
          <a:prstGeom prst="rect">
            <a:avLst/>
          </a:prstGeom>
        </p:spPr>
      </p:pic>
      <p:pic>
        <p:nvPicPr>
          <p:cNvPr id="9" name="Picture 8">
            <a:extLst>
              <a:ext uri="{FF2B5EF4-FFF2-40B4-BE49-F238E27FC236}">
                <a16:creationId xmlns="" xmlns:a16="http://schemas.microsoft.com/office/drawing/2014/main" id="{2F5F32D4-02AB-40DB-A27C-0B889B96164F}"/>
              </a:ext>
            </a:extLst>
          </p:cNvPr>
          <p:cNvPicPr>
            <a:picLocks noChangeAspect="1"/>
          </p:cNvPicPr>
          <p:nvPr/>
        </p:nvPicPr>
        <p:blipFill rotWithShape="1">
          <a:blip r:embed="rId8" cstate="print">
            <a:extLst>
              <a:ext uri="{28A0092B-C50C-407E-A947-70E740481C1C}">
                <a14:useLocalDpi xmlns:a14="http://schemas.microsoft.com/office/drawing/2010/main" xmlns=""/>
              </a:ext>
            </a:extLst>
          </a:blip>
          <a:srcRect/>
          <a:stretch/>
        </p:blipFill>
        <p:spPr>
          <a:xfrm>
            <a:off x="6933114" y="3514933"/>
            <a:ext cx="1487080" cy="906233"/>
          </a:xfrm>
          <a:prstGeom prst="rect">
            <a:avLst/>
          </a:prstGeom>
        </p:spPr>
      </p:pic>
      <p:pic>
        <p:nvPicPr>
          <p:cNvPr id="11" name="Picture 10">
            <a:extLst>
              <a:ext uri="{FF2B5EF4-FFF2-40B4-BE49-F238E27FC236}">
                <a16:creationId xmlns="" xmlns:a16="http://schemas.microsoft.com/office/drawing/2014/main" id="{22FCA371-BFD3-4A0C-A601-B53D3DF40B53}"/>
              </a:ext>
            </a:extLst>
          </p:cNvPr>
          <p:cNvPicPr>
            <a:picLocks noChangeAspect="1"/>
          </p:cNvPicPr>
          <p:nvPr/>
        </p:nvPicPr>
        <p:blipFill rotWithShape="1">
          <a:blip r:embed="rId9" cstate="print">
            <a:extLst>
              <a:ext uri="{28A0092B-C50C-407E-A947-70E740481C1C}">
                <a14:useLocalDpi xmlns:a14="http://schemas.microsoft.com/office/drawing/2010/main" xmlns=""/>
              </a:ext>
            </a:extLst>
          </a:blip>
          <a:srcRect/>
          <a:stretch/>
        </p:blipFill>
        <p:spPr>
          <a:xfrm>
            <a:off x="7911918" y="2278383"/>
            <a:ext cx="2004953" cy="956750"/>
          </a:xfrm>
          <a:prstGeom prst="rect">
            <a:avLst/>
          </a:prstGeom>
        </p:spPr>
      </p:pic>
      <p:sp>
        <p:nvSpPr>
          <p:cNvPr id="24" name="Rectangle 23"/>
          <p:cNvSpPr/>
          <p:nvPr/>
        </p:nvSpPr>
        <p:spPr>
          <a:xfrm>
            <a:off x="0" y="-1"/>
            <a:ext cx="9906000" cy="764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Title 2">
            <a:extLst>
              <a:ext uri="{FF2B5EF4-FFF2-40B4-BE49-F238E27FC236}">
                <a16:creationId xmlns:a16="http://schemas.microsoft.com/office/drawing/2014/main" xmlns="" id="{0D900EDB-4A93-492B-8518-732902EE9D6E}"/>
              </a:ext>
            </a:extLst>
          </p:cNvPr>
          <p:cNvSpPr txBox="1">
            <a:spLocks/>
          </p:cNvSpPr>
          <p:nvPr/>
        </p:nvSpPr>
        <p:spPr>
          <a:xfrm>
            <a:off x="0" y="0"/>
            <a:ext cx="9905999" cy="6652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Aft>
                <a:spcPts val="800"/>
              </a:spcAft>
            </a:pPr>
            <a:r>
              <a:rPr lang="en-US" altLang="en-US" sz="2400" b="1" noProof="1" smtClean="0">
                <a:solidFill>
                  <a:srgbClr val="FFFF00"/>
                </a:solidFill>
                <a:latin typeface="Century Gothic" panose="020B0502020202020204" pitchFamily="34" charset="0"/>
                <a:ea typeface="+mn-ea"/>
                <a:cs typeface="+mn-cs"/>
              </a:rPr>
              <a:t>BEBERAPA PROYEK INFRASTRUKTUR SBSN (2)</a:t>
            </a:r>
          </a:p>
        </p:txBody>
      </p:sp>
    </p:spTree>
    <p:extLst>
      <p:ext uri="{BB962C8B-B14F-4D97-AF65-F5344CB8AC3E}">
        <p14:creationId xmlns:p14="http://schemas.microsoft.com/office/powerpoint/2010/main" xmlns="" val="247691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500" fill="hold"/>
                                        <p:tgtEl>
                                          <p:spTgt spid="91"/>
                                        </p:tgtEl>
                                        <p:attrNameLst>
                                          <p:attrName>ppt_x</p:attrName>
                                        </p:attrNameLst>
                                      </p:cBhvr>
                                      <p:tavLst>
                                        <p:tav tm="0">
                                          <p:val>
                                            <p:strVal val="#ppt_x"/>
                                          </p:val>
                                        </p:tav>
                                        <p:tav tm="100000">
                                          <p:val>
                                            <p:strVal val="#ppt_x"/>
                                          </p:val>
                                        </p:tav>
                                      </p:tavLst>
                                    </p:anim>
                                    <p:anim calcmode="lin" valueType="num">
                                      <p:cBhvr additive="base">
                                        <p:cTn id="12" dur="500" fill="hold"/>
                                        <p:tgtEl>
                                          <p:spTgt spid="9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stretch>
            <a:fillRect/>
          </a:stretch>
        </p:blipFill>
        <p:spPr>
          <a:xfrm>
            <a:off x="1884909" y="905984"/>
            <a:ext cx="2076084" cy="1381539"/>
          </a:xfrm>
          <a:prstGeom prst="rect">
            <a:avLst/>
          </a:prstGeom>
        </p:spPr>
      </p:pic>
      <p:sp>
        <p:nvSpPr>
          <p:cNvPr id="4" name="Rectangle 6"/>
          <p:cNvSpPr>
            <a:spLocks noChangeArrowheads="1"/>
          </p:cNvSpPr>
          <p:nvPr/>
        </p:nvSpPr>
        <p:spPr bwMode="auto">
          <a:xfrm>
            <a:off x="0" y="244871"/>
            <a:ext cx="9903296" cy="657931"/>
          </a:xfrm>
          <a:prstGeom prst="rect">
            <a:avLst/>
          </a:prstGeom>
          <a:solidFill>
            <a:schemeClr val="accent1">
              <a:lumMod val="75000"/>
            </a:schemeClr>
          </a:solidFill>
          <a:ln w="9525">
            <a:noFill/>
            <a:miter lim="800000"/>
            <a:headEnd/>
            <a:tailEnd/>
          </a:ln>
        </p:spPr>
        <p:txBody>
          <a:bodyPr wrap="none" lIns="52891" tIns="26446" rIns="52891" bIns="26446" anchor="ctr"/>
          <a:lstStyle/>
          <a:p>
            <a:pPr algn="ctr" defTabSz="529240">
              <a:spcBef>
                <a:spcPct val="50000"/>
              </a:spcBef>
              <a:defRPr/>
            </a:pPr>
            <a:endParaRPr lang="en-GB" sz="1463" b="1" dirty="0">
              <a:solidFill>
                <a:schemeClr val="tx2"/>
              </a:solidFill>
            </a:endParaRPr>
          </a:p>
        </p:txBody>
      </p:sp>
      <p:sp>
        <p:nvSpPr>
          <p:cNvPr id="35845" name="Text Box 9"/>
          <p:cNvSpPr txBox="1">
            <a:spLocks noChangeArrowheads="1"/>
          </p:cNvSpPr>
          <p:nvPr/>
        </p:nvSpPr>
        <p:spPr bwMode="auto">
          <a:xfrm>
            <a:off x="2305007" y="281516"/>
            <a:ext cx="5293282" cy="536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2058" tIns="52058" rIns="52058" bIns="52058">
            <a:spAutoFit/>
          </a:bodyPr>
          <a:lstStyle>
            <a:lvl1pPr marL="163513" indent="-163513" defTabSz="839788" eaLnBrk="0" hangingPunct="0">
              <a:defRPr>
                <a:solidFill>
                  <a:schemeClr val="tx1"/>
                </a:solidFill>
                <a:latin typeface="Arial" panose="020B0604020202020204" pitchFamily="34" charset="0"/>
              </a:defRPr>
            </a:lvl1pPr>
            <a:lvl2pPr marL="742950" indent="-285750" defTabSz="839788" eaLnBrk="0" hangingPunct="0">
              <a:defRPr>
                <a:solidFill>
                  <a:schemeClr val="tx1"/>
                </a:solidFill>
                <a:latin typeface="Arial" panose="020B0604020202020204" pitchFamily="34" charset="0"/>
              </a:defRPr>
            </a:lvl2pPr>
            <a:lvl3pPr marL="1143000" indent="-228600" defTabSz="839788" eaLnBrk="0" hangingPunct="0">
              <a:defRPr>
                <a:solidFill>
                  <a:schemeClr val="tx1"/>
                </a:solidFill>
                <a:latin typeface="Arial" panose="020B0604020202020204" pitchFamily="34" charset="0"/>
              </a:defRPr>
            </a:lvl3pPr>
            <a:lvl4pPr marL="1600200" indent="-228600" defTabSz="839788" eaLnBrk="0" hangingPunct="0">
              <a:defRPr>
                <a:solidFill>
                  <a:schemeClr val="tx1"/>
                </a:solidFill>
                <a:latin typeface="Arial" panose="020B0604020202020204" pitchFamily="34" charset="0"/>
              </a:defRPr>
            </a:lvl4pPr>
            <a:lvl5pPr marL="2057400" indent="-228600" defTabSz="839788" eaLnBrk="0" hangingPunct="0">
              <a:defRPr>
                <a:solidFill>
                  <a:schemeClr val="tx1"/>
                </a:solidFill>
                <a:latin typeface="Arial" panose="020B0604020202020204" pitchFamily="34" charset="0"/>
              </a:defRPr>
            </a:lvl5pPr>
            <a:lvl6pPr marL="2514600" indent="-228600" defTabSz="839788" eaLnBrk="0" fontAlgn="base" hangingPunct="0">
              <a:spcBef>
                <a:spcPct val="0"/>
              </a:spcBef>
              <a:spcAft>
                <a:spcPct val="0"/>
              </a:spcAft>
              <a:defRPr>
                <a:solidFill>
                  <a:schemeClr val="tx1"/>
                </a:solidFill>
                <a:latin typeface="Arial" panose="020B0604020202020204" pitchFamily="34" charset="0"/>
              </a:defRPr>
            </a:lvl6pPr>
            <a:lvl7pPr marL="2971800" indent="-228600" defTabSz="839788" eaLnBrk="0" fontAlgn="base" hangingPunct="0">
              <a:spcBef>
                <a:spcPct val="0"/>
              </a:spcBef>
              <a:spcAft>
                <a:spcPct val="0"/>
              </a:spcAft>
              <a:defRPr>
                <a:solidFill>
                  <a:schemeClr val="tx1"/>
                </a:solidFill>
                <a:latin typeface="Arial" panose="020B0604020202020204" pitchFamily="34" charset="0"/>
              </a:defRPr>
            </a:lvl7pPr>
            <a:lvl8pPr marL="3429000" indent="-228600" defTabSz="839788" eaLnBrk="0" fontAlgn="base" hangingPunct="0">
              <a:spcBef>
                <a:spcPct val="0"/>
              </a:spcBef>
              <a:spcAft>
                <a:spcPct val="0"/>
              </a:spcAft>
              <a:defRPr>
                <a:solidFill>
                  <a:schemeClr val="tx1"/>
                </a:solidFill>
                <a:latin typeface="Arial" panose="020B0604020202020204" pitchFamily="34" charset="0"/>
              </a:defRPr>
            </a:lvl8pPr>
            <a:lvl9pPr marL="3886200" indent="-228600" defTabSz="839788"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Wingdings" panose="05000000000000000000" pitchFamily="2" charset="2"/>
              <a:buNone/>
            </a:pPr>
            <a:r>
              <a:rPr lang="en-GB" altLang="id-ID" sz="2800" b="1" dirty="0">
                <a:solidFill>
                  <a:schemeClr val="bg1"/>
                </a:solidFill>
                <a:latin typeface="Calibri" panose="020F0502020204030204" pitchFamily="34" charset="0"/>
              </a:rPr>
              <a:t>B</a:t>
            </a:r>
            <a:r>
              <a:rPr lang="id-ID" altLang="id-ID" sz="2800" b="1" dirty="0">
                <a:solidFill>
                  <a:schemeClr val="bg1"/>
                </a:solidFill>
                <a:latin typeface="Calibri" panose="020F0502020204030204" pitchFamily="34" charset="0"/>
              </a:rPr>
              <a:t>ersama Membangun Bangsa</a:t>
            </a:r>
            <a:endParaRPr lang="en-GB" altLang="id-ID" sz="2800" b="1" dirty="0">
              <a:solidFill>
                <a:schemeClr val="bg1"/>
              </a:solidFill>
              <a:latin typeface="Calibri" panose="020F0502020204030204" pitchFamily="34" charset="0"/>
            </a:endParaRPr>
          </a:p>
        </p:txBody>
      </p:sp>
      <p:sp>
        <p:nvSpPr>
          <p:cNvPr id="12" name="Rectangle 27"/>
          <p:cNvSpPr>
            <a:spLocks noChangeArrowheads="1"/>
          </p:cNvSpPr>
          <p:nvPr/>
        </p:nvSpPr>
        <p:spPr bwMode="auto">
          <a:xfrm>
            <a:off x="2279246" y="2697787"/>
            <a:ext cx="5344804" cy="3693319"/>
          </a:xfrm>
          <a:prstGeom prst="rect">
            <a:avLst/>
          </a:prstGeom>
          <a:noFill/>
          <a:ln w="9525">
            <a:noFill/>
            <a:miter lim="800000"/>
            <a:headEnd/>
            <a:tailEnd/>
          </a:ln>
        </p:spPr>
        <p:txBody>
          <a:bodyPr wrap="square">
            <a:spAutoFit/>
          </a:bodyPr>
          <a:lstStyle/>
          <a:p>
            <a:pPr marL="187592" indent="-187592" algn="ctr" eaLnBrk="0" hangingPunct="0">
              <a:buClr>
                <a:schemeClr val="accent1"/>
              </a:buClr>
              <a:buSzPct val="75000"/>
              <a:defRPr/>
            </a:pPr>
            <a:r>
              <a:rPr lang="en-US" b="1" u="sng" dirty="0" err="1">
                <a:latin typeface="Arial Narrow" pitchFamily="34" charset="0"/>
              </a:rPr>
              <a:t>Pertanyaan</a:t>
            </a:r>
            <a:r>
              <a:rPr lang="en-US" b="1" u="sng" dirty="0">
                <a:latin typeface="Arial Narrow" pitchFamily="34" charset="0"/>
              </a:rPr>
              <a:t>, Saran, </a:t>
            </a:r>
            <a:r>
              <a:rPr lang="en-US" b="1" u="sng" dirty="0" err="1">
                <a:latin typeface="Arial Narrow" pitchFamily="34" charset="0"/>
              </a:rPr>
              <a:t>dan</a:t>
            </a:r>
            <a:r>
              <a:rPr lang="en-US" b="1" u="sng" dirty="0">
                <a:latin typeface="Arial Narrow" pitchFamily="34" charset="0"/>
              </a:rPr>
              <a:t> </a:t>
            </a:r>
            <a:r>
              <a:rPr lang="en-US" b="1" u="sng" dirty="0" err="1">
                <a:latin typeface="Arial Narrow" pitchFamily="34" charset="0"/>
              </a:rPr>
              <a:t>Masukan</a:t>
            </a:r>
            <a:r>
              <a:rPr lang="en-US" b="1" dirty="0">
                <a:latin typeface="Arial Narrow" pitchFamily="34" charset="0"/>
              </a:rPr>
              <a:t>:</a:t>
            </a:r>
          </a:p>
          <a:p>
            <a:pPr marL="187592" indent="-187592" algn="ctr" eaLnBrk="0" hangingPunct="0">
              <a:buClr>
                <a:schemeClr val="accent1"/>
              </a:buClr>
              <a:buSzPct val="75000"/>
              <a:defRPr/>
            </a:pPr>
            <a:r>
              <a:rPr lang="en-US" b="1" dirty="0">
                <a:latin typeface="Arial Narrow" pitchFamily="34" charset="0"/>
              </a:rPr>
              <a:t>  </a:t>
            </a:r>
          </a:p>
          <a:p>
            <a:pPr marL="187592" indent="-187592" algn="ctr" eaLnBrk="0" hangingPunct="0">
              <a:buClr>
                <a:schemeClr val="accent1"/>
              </a:buClr>
              <a:buSzPct val="75000"/>
              <a:defRPr/>
            </a:pPr>
            <a:r>
              <a:rPr lang="en-US" b="1" dirty="0" err="1">
                <a:latin typeface="Arial Narrow" pitchFamily="34" charset="0"/>
              </a:rPr>
              <a:t>Kementerian</a:t>
            </a:r>
            <a:r>
              <a:rPr lang="en-US" b="1" dirty="0">
                <a:latin typeface="Arial Narrow" pitchFamily="34" charset="0"/>
              </a:rPr>
              <a:t> </a:t>
            </a:r>
            <a:r>
              <a:rPr lang="en-US" b="1" dirty="0" err="1">
                <a:latin typeface="Arial Narrow" pitchFamily="34" charset="0"/>
              </a:rPr>
              <a:t>Keuangan</a:t>
            </a:r>
            <a:r>
              <a:rPr lang="en-US" b="1" dirty="0">
                <a:latin typeface="Arial Narrow" pitchFamily="34" charset="0"/>
              </a:rPr>
              <a:t> </a:t>
            </a:r>
            <a:r>
              <a:rPr lang="en-US" b="1" dirty="0" err="1">
                <a:latin typeface="Arial Narrow" pitchFamily="34" charset="0"/>
              </a:rPr>
              <a:t>Republik</a:t>
            </a:r>
            <a:r>
              <a:rPr lang="en-US" b="1" dirty="0">
                <a:latin typeface="Arial Narrow" pitchFamily="34" charset="0"/>
              </a:rPr>
              <a:t> Indonesia </a:t>
            </a:r>
          </a:p>
          <a:p>
            <a:pPr marL="187592" indent="-187592" algn="ctr" eaLnBrk="0" hangingPunct="0">
              <a:buClr>
                <a:schemeClr val="accent1"/>
              </a:buClr>
              <a:buSzPct val="75000"/>
              <a:defRPr/>
            </a:pPr>
            <a:r>
              <a:rPr lang="en-US" b="1" dirty="0" err="1">
                <a:latin typeface="Arial Narrow" pitchFamily="34" charset="0"/>
              </a:rPr>
              <a:t>Direktorat</a:t>
            </a:r>
            <a:r>
              <a:rPr lang="en-US" b="1" dirty="0">
                <a:latin typeface="Arial Narrow" pitchFamily="34" charset="0"/>
              </a:rPr>
              <a:t> </a:t>
            </a:r>
            <a:r>
              <a:rPr lang="en-US" b="1" dirty="0" err="1">
                <a:latin typeface="Arial Narrow" pitchFamily="34" charset="0"/>
              </a:rPr>
              <a:t>Jenderal</a:t>
            </a:r>
            <a:r>
              <a:rPr lang="en-US" b="1" dirty="0">
                <a:latin typeface="Arial Narrow" pitchFamily="34" charset="0"/>
              </a:rPr>
              <a:t> </a:t>
            </a:r>
            <a:r>
              <a:rPr lang="en-US" b="1" dirty="0" err="1">
                <a:latin typeface="Arial Narrow" pitchFamily="34" charset="0"/>
              </a:rPr>
              <a:t>Pengelolaan</a:t>
            </a:r>
            <a:r>
              <a:rPr lang="en-US" b="1" dirty="0">
                <a:latin typeface="Arial Narrow" pitchFamily="34" charset="0"/>
              </a:rPr>
              <a:t> </a:t>
            </a:r>
            <a:r>
              <a:rPr lang="en-US" b="1" dirty="0" err="1">
                <a:latin typeface="Arial Narrow" pitchFamily="34" charset="0"/>
              </a:rPr>
              <a:t>Pembiayaan</a:t>
            </a:r>
            <a:r>
              <a:rPr lang="en-US" b="1" dirty="0">
                <a:latin typeface="Arial Narrow" pitchFamily="34" charset="0"/>
              </a:rPr>
              <a:t> </a:t>
            </a:r>
            <a:r>
              <a:rPr lang="en-US" b="1" dirty="0" err="1">
                <a:latin typeface="Arial Narrow" pitchFamily="34" charset="0"/>
              </a:rPr>
              <a:t>dan</a:t>
            </a:r>
            <a:r>
              <a:rPr lang="en-US" b="1" dirty="0">
                <a:latin typeface="Arial Narrow" pitchFamily="34" charset="0"/>
              </a:rPr>
              <a:t> </a:t>
            </a:r>
            <a:r>
              <a:rPr lang="en-US" b="1" dirty="0" err="1">
                <a:latin typeface="Arial Narrow" pitchFamily="34" charset="0"/>
              </a:rPr>
              <a:t>Risiko</a:t>
            </a:r>
            <a:endParaRPr lang="en-US" b="1" dirty="0">
              <a:latin typeface="Arial Narrow" pitchFamily="34" charset="0"/>
            </a:endParaRPr>
          </a:p>
          <a:p>
            <a:pPr marL="187592" indent="-187592" algn="ctr" eaLnBrk="0" hangingPunct="0">
              <a:buClr>
                <a:schemeClr val="accent1"/>
              </a:buClr>
              <a:buSzPct val="75000"/>
              <a:defRPr/>
            </a:pPr>
            <a:r>
              <a:rPr lang="en-US" b="1" dirty="0" err="1">
                <a:latin typeface="Arial Narrow" pitchFamily="34" charset="0"/>
              </a:rPr>
              <a:t>Direktorat</a:t>
            </a:r>
            <a:r>
              <a:rPr lang="en-US" b="1" dirty="0">
                <a:latin typeface="Arial Narrow" pitchFamily="34" charset="0"/>
              </a:rPr>
              <a:t> </a:t>
            </a:r>
            <a:r>
              <a:rPr lang="en-US" b="1" dirty="0" err="1">
                <a:latin typeface="Arial Narrow" pitchFamily="34" charset="0"/>
              </a:rPr>
              <a:t>Pembiayaan</a:t>
            </a:r>
            <a:r>
              <a:rPr lang="en-US" b="1" dirty="0">
                <a:latin typeface="Arial Narrow" pitchFamily="34" charset="0"/>
              </a:rPr>
              <a:t> </a:t>
            </a:r>
            <a:r>
              <a:rPr lang="en-US" b="1" dirty="0" err="1">
                <a:latin typeface="Arial Narrow" pitchFamily="34" charset="0"/>
              </a:rPr>
              <a:t>Syariah</a:t>
            </a:r>
            <a:r>
              <a:rPr lang="en-US" b="1" dirty="0">
                <a:solidFill>
                  <a:schemeClr val="accent5">
                    <a:lumMod val="50000"/>
                  </a:schemeClr>
                </a:solidFill>
                <a:latin typeface="Arial Narrow" pitchFamily="34" charset="0"/>
              </a:rPr>
              <a:t/>
            </a:r>
            <a:br>
              <a:rPr lang="en-US" b="1" dirty="0">
                <a:solidFill>
                  <a:schemeClr val="accent5">
                    <a:lumMod val="50000"/>
                  </a:schemeClr>
                </a:solidFill>
                <a:latin typeface="Arial Narrow" pitchFamily="34" charset="0"/>
              </a:rPr>
            </a:br>
            <a:endParaRPr lang="en-US" b="1" dirty="0">
              <a:solidFill>
                <a:schemeClr val="accent5">
                  <a:lumMod val="50000"/>
                </a:schemeClr>
              </a:solidFill>
              <a:latin typeface="Arial Narrow" pitchFamily="34" charset="0"/>
            </a:endParaRPr>
          </a:p>
          <a:p>
            <a:pPr marL="719975" lvl="2" indent="-116328" eaLnBrk="0" hangingPunct="0">
              <a:buClr>
                <a:schemeClr val="accent1"/>
              </a:buClr>
              <a:buSzPct val="75000"/>
              <a:defRPr/>
            </a:pPr>
            <a:r>
              <a:rPr lang="en-US" b="1" dirty="0">
                <a:solidFill>
                  <a:schemeClr val="accent5">
                    <a:lumMod val="50000"/>
                  </a:schemeClr>
                </a:solidFill>
                <a:latin typeface="Arial Narrow" pitchFamily="34" charset="0"/>
              </a:rPr>
              <a:t>Website 	: www.djppr.kemenkeu.go.id </a:t>
            </a:r>
          </a:p>
          <a:p>
            <a:pPr marL="791239" lvl="2" indent="-187592" eaLnBrk="0" hangingPunct="0">
              <a:buClr>
                <a:schemeClr val="accent1"/>
              </a:buClr>
              <a:buSzPct val="75000"/>
              <a:defRPr/>
            </a:pPr>
            <a:r>
              <a:rPr lang="en-US" b="1" dirty="0">
                <a:solidFill>
                  <a:schemeClr val="accent5">
                    <a:lumMod val="50000"/>
                  </a:schemeClr>
                </a:solidFill>
                <a:latin typeface="Arial Narrow" pitchFamily="34" charset="0"/>
              </a:rPr>
              <a:t>Email	: sukuknegara@kemenkeu.go.id</a:t>
            </a:r>
            <a:br>
              <a:rPr lang="en-US" b="1" dirty="0">
                <a:solidFill>
                  <a:schemeClr val="accent5">
                    <a:lumMod val="50000"/>
                  </a:schemeClr>
                </a:solidFill>
                <a:latin typeface="Arial Narrow" pitchFamily="34" charset="0"/>
              </a:rPr>
            </a:br>
            <a:r>
              <a:rPr lang="en-US" b="1" dirty="0">
                <a:solidFill>
                  <a:schemeClr val="accent5">
                    <a:lumMod val="50000"/>
                  </a:schemeClr>
                </a:solidFill>
                <a:latin typeface="Arial Narrow" pitchFamily="34" charset="0"/>
              </a:rPr>
              <a:t>	</a:t>
            </a:r>
            <a:r>
              <a:rPr lang="en-US" b="1">
                <a:solidFill>
                  <a:schemeClr val="accent5">
                    <a:lumMod val="50000"/>
                  </a:schemeClr>
                </a:solidFill>
                <a:latin typeface="Arial Narrow" pitchFamily="34" charset="0"/>
              </a:rPr>
              <a:t> </a:t>
            </a:r>
            <a:r>
              <a:rPr lang="en-US" b="1" smtClean="0">
                <a:solidFill>
                  <a:schemeClr val="accent5">
                    <a:lumMod val="50000"/>
                  </a:schemeClr>
                </a:solidFill>
                <a:latin typeface="Arial Narrow" pitchFamily="34" charset="0"/>
              </a:rPr>
              <a:t>	  </a:t>
            </a:r>
            <a:r>
              <a:rPr lang="en-US" b="1" dirty="0">
                <a:solidFill>
                  <a:schemeClr val="accent5">
                    <a:lumMod val="50000"/>
                  </a:schemeClr>
                </a:solidFill>
                <a:latin typeface="Arial Narrow" pitchFamily="34" charset="0"/>
              </a:rPr>
              <a:t>webmaster@djppr.kemenkeu.go.id</a:t>
            </a:r>
          </a:p>
          <a:p>
            <a:pPr marL="791239" lvl="2" indent="-187592" eaLnBrk="0" hangingPunct="0">
              <a:buClr>
                <a:schemeClr val="accent1"/>
              </a:buClr>
              <a:buSzPct val="75000"/>
              <a:defRPr/>
            </a:pPr>
            <a:r>
              <a:rPr lang="en-US" b="1" dirty="0">
                <a:solidFill>
                  <a:schemeClr val="accent5">
                    <a:lumMod val="50000"/>
                  </a:schemeClr>
                </a:solidFill>
                <a:latin typeface="Arial Narrow" pitchFamily="34" charset="0"/>
              </a:rPr>
              <a:t>Twitter	: @</a:t>
            </a:r>
            <a:r>
              <a:rPr lang="en-US" b="1" dirty="0" err="1">
                <a:solidFill>
                  <a:schemeClr val="accent5">
                    <a:lumMod val="50000"/>
                  </a:schemeClr>
                </a:solidFill>
                <a:latin typeface="Arial Narrow" pitchFamily="34" charset="0"/>
              </a:rPr>
              <a:t>DJPPRkemenkeu</a:t>
            </a:r>
            <a:endParaRPr lang="en-US" b="1" dirty="0">
              <a:solidFill>
                <a:schemeClr val="accent5">
                  <a:lumMod val="50000"/>
                </a:schemeClr>
              </a:solidFill>
              <a:latin typeface="Arial Narrow" pitchFamily="34" charset="0"/>
            </a:endParaRPr>
          </a:p>
          <a:p>
            <a:pPr marL="791239" lvl="2" indent="-187592" eaLnBrk="0" hangingPunct="0">
              <a:buClr>
                <a:schemeClr val="accent1"/>
              </a:buClr>
              <a:buSzPct val="75000"/>
              <a:defRPr/>
            </a:pPr>
            <a:r>
              <a:rPr lang="en-US" b="1" dirty="0" err="1">
                <a:solidFill>
                  <a:schemeClr val="accent5">
                    <a:lumMod val="50000"/>
                  </a:schemeClr>
                </a:solidFill>
                <a:latin typeface="Arial Narrow" pitchFamily="34" charset="0"/>
              </a:rPr>
              <a:t>Telepon</a:t>
            </a:r>
            <a:r>
              <a:rPr lang="en-US" b="1" dirty="0">
                <a:solidFill>
                  <a:schemeClr val="accent5">
                    <a:lumMod val="50000"/>
                  </a:schemeClr>
                </a:solidFill>
                <a:latin typeface="Arial Narrow" pitchFamily="34" charset="0"/>
              </a:rPr>
              <a:t>	: (021) 3516296 </a:t>
            </a:r>
          </a:p>
          <a:p>
            <a:pPr marL="791239" lvl="2" indent="-187592" eaLnBrk="0" hangingPunct="0">
              <a:buClr>
                <a:schemeClr val="accent1"/>
              </a:buClr>
              <a:buSzPct val="75000"/>
              <a:defRPr/>
            </a:pPr>
            <a:r>
              <a:rPr lang="en-US" b="1" dirty="0">
                <a:solidFill>
                  <a:schemeClr val="accent5">
                    <a:lumMod val="50000"/>
                  </a:schemeClr>
                </a:solidFill>
                <a:latin typeface="Arial Narrow" pitchFamily="34" charset="0"/>
              </a:rPr>
              <a:t>Fax	: (021) 3510728</a:t>
            </a:r>
          </a:p>
          <a:p>
            <a:pPr marL="187592" indent="-187592" algn="ctr" eaLnBrk="0" hangingPunct="0">
              <a:buClr>
                <a:schemeClr val="accent1"/>
              </a:buClr>
              <a:buSzPct val="75000"/>
              <a:defRPr/>
            </a:pPr>
            <a:endParaRPr lang="en-US" b="1" dirty="0">
              <a:solidFill>
                <a:schemeClr val="accent5">
                  <a:lumMod val="50000"/>
                </a:schemeClr>
              </a:solidFill>
              <a:latin typeface="Arial Narrow" pitchFamily="34" charset="0"/>
            </a:endParaRPr>
          </a:p>
        </p:txBody>
      </p:sp>
      <p:pic>
        <p:nvPicPr>
          <p:cNvPr id="35849" name="Picture 4"/>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0" y="905983"/>
            <a:ext cx="1887801" cy="1384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50" name="Rectangle 16"/>
          <p:cNvSpPr>
            <a:spLocks noChangeArrowheads="1"/>
          </p:cNvSpPr>
          <p:nvPr/>
        </p:nvSpPr>
        <p:spPr bwMode="auto">
          <a:xfrm>
            <a:off x="1452086" y="2170917"/>
            <a:ext cx="495649" cy="143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330">
                <a:solidFill>
                  <a:schemeClr val="bg1"/>
                </a:solidFill>
                <a:latin typeface="Calibri" panose="020F0502020204030204" pitchFamily="34" charset="0"/>
              </a:rPr>
              <a:t>hoppbloggen.com</a:t>
            </a:r>
          </a:p>
        </p:txBody>
      </p:sp>
      <p:pic>
        <p:nvPicPr>
          <p:cNvPr id="35851" name="Picture 6"/>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3960993" y="905983"/>
            <a:ext cx="2032068" cy="13686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52" name="Rectangle 19"/>
          <p:cNvSpPr>
            <a:spLocks noChangeArrowheads="1"/>
          </p:cNvSpPr>
          <p:nvPr/>
        </p:nvSpPr>
        <p:spPr bwMode="auto">
          <a:xfrm>
            <a:off x="5305575" y="2149956"/>
            <a:ext cx="755335" cy="143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330" dirty="0">
                <a:solidFill>
                  <a:schemeClr val="bg1"/>
                </a:solidFill>
                <a:latin typeface="Calibri" panose="020F0502020204030204" pitchFamily="34" charset="0"/>
              </a:rPr>
              <a:t>ayu-cakrawalailmu.blogspot.com</a:t>
            </a:r>
          </a:p>
        </p:txBody>
      </p:sp>
      <p:pic>
        <p:nvPicPr>
          <p:cNvPr id="14" name="Picture 2" descr="D:\Dokumen\Downloads\DSC09060.JPG"/>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5980484" y="905983"/>
            <a:ext cx="2076084" cy="1375012"/>
          </a:xfrm>
          <a:prstGeom prst="rect">
            <a:avLst/>
          </a:prstGeom>
        </p:spPr>
      </p:pic>
      <p:pic>
        <p:nvPicPr>
          <p:cNvPr id="11" name="Picture 10" descr="C:\Documents and Settings\safrudin\Desktop\gerung.jpg">
            <a:extLst>
              <a:ext uri="{FF2B5EF4-FFF2-40B4-BE49-F238E27FC236}">
                <a16:creationId xmlns:a16="http://schemas.microsoft.com/office/drawing/2014/main" xmlns="" id="{A8B56CC2-1E9C-431B-ACB4-E9219189F188}"/>
              </a:ext>
            </a:extLst>
          </p:cNvPr>
          <p:cNvPicPr/>
          <p:nvPr/>
        </p:nvPicPr>
        <p:blipFill rotWithShape="1">
          <a:blip r:embed="rId6" cstate="print">
            <a:extLst>
              <a:ext uri="{28A0092B-C50C-407E-A947-70E740481C1C}">
                <a14:useLocalDpi xmlns:a14="http://schemas.microsoft.com/office/drawing/2010/main" xmlns=""/>
              </a:ext>
            </a:extLst>
          </a:blip>
          <a:srcRect/>
          <a:stretch/>
        </p:blipFill>
        <p:spPr bwMode="auto">
          <a:xfrm>
            <a:off x="8051328" y="900096"/>
            <a:ext cx="1854672" cy="1366189"/>
          </a:xfrm>
          <a:prstGeom prst="rect">
            <a:avLst/>
          </a:prstGeom>
          <a:noFill/>
          <a:ln w="9525">
            <a:noFill/>
            <a:miter lim="800000"/>
            <a:headEnd/>
            <a:tailEnd/>
          </a:ln>
        </p:spPr>
      </p:pic>
    </p:spTree>
    <p:extLst>
      <p:ext uri="{BB962C8B-B14F-4D97-AF65-F5344CB8AC3E}">
        <p14:creationId xmlns:p14="http://schemas.microsoft.com/office/powerpoint/2010/main" xmlns="" val="21530698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p:cNvSpPr>
            <a:spLocks noGrp="1"/>
          </p:cNvSpPr>
          <p:nvPr>
            <p:ph type="sldNum" sz="quarter" idx="12"/>
          </p:nvPr>
        </p:nvSpPr>
        <p:spPr/>
        <p:txBody>
          <a:bodyPr/>
          <a:lstStyle/>
          <a:p>
            <a:fld id="{205D7B2C-A490-B44A-85E7-3DCE87D4739F}" type="slidenum">
              <a:rPr lang="en-US" smtClean="0"/>
              <a:pPr/>
              <a:t>4</a:t>
            </a:fld>
            <a:endParaRPr lang="en-US" dirty="0"/>
          </a:p>
        </p:txBody>
      </p:sp>
      <p:sp>
        <p:nvSpPr>
          <p:cNvPr id="14" name="Rectangle 13"/>
          <p:cNvSpPr/>
          <p:nvPr/>
        </p:nvSpPr>
        <p:spPr>
          <a:xfrm>
            <a:off x="102239" y="821812"/>
            <a:ext cx="4874991" cy="584775"/>
          </a:xfrm>
          <a:prstGeom prst="rect">
            <a:avLst/>
          </a:prstGeom>
          <a:solidFill>
            <a:srgbClr val="013243"/>
          </a:solidFill>
        </p:spPr>
        <p:txBody>
          <a:bodyPr wrap="square">
            <a:spAutoFit/>
          </a:bodyPr>
          <a:lstStyle/>
          <a:p>
            <a:r>
              <a:rPr lang="en-US" altLang="en-US" sz="1600" b="1" dirty="0" err="1">
                <a:solidFill>
                  <a:prstClr val="white"/>
                </a:solidFill>
              </a:rPr>
              <a:t>Pertumbuhan</a:t>
            </a:r>
            <a:r>
              <a:rPr lang="en-US" altLang="en-US" sz="1600" b="1" dirty="0">
                <a:solidFill>
                  <a:prstClr val="white"/>
                </a:solidFill>
              </a:rPr>
              <a:t> </a:t>
            </a:r>
            <a:r>
              <a:rPr lang="en-US" altLang="en-US" sz="1600" b="1" dirty="0" err="1">
                <a:solidFill>
                  <a:prstClr val="white"/>
                </a:solidFill>
              </a:rPr>
              <a:t>Ekonomi</a:t>
            </a:r>
            <a:r>
              <a:rPr lang="en-US" altLang="en-US" sz="1600" b="1" dirty="0">
                <a:solidFill>
                  <a:prstClr val="white"/>
                </a:solidFill>
              </a:rPr>
              <a:t> Negara – Negara G20 &amp; BRICS (2007-2016)</a:t>
            </a:r>
          </a:p>
        </p:txBody>
      </p:sp>
      <p:graphicFrame>
        <p:nvGraphicFramePr>
          <p:cNvPr id="15" name="Chart 14"/>
          <p:cNvGraphicFramePr/>
          <p:nvPr>
            <p:extLst>
              <p:ext uri="{D42A27DB-BD31-4B8C-83A1-F6EECF244321}">
                <p14:modId xmlns:p14="http://schemas.microsoft.com/office/powerpoint/2010/main" xmlns="" val="3959668374"/>
              </p:ext>
            </p:extLst>
          </p:nvPr>
        </p:nvGraphicFramePr>
        <p:xfrm>
          <a:off x="167021" y="1422544"/>
          <a:ext cx="4824078" cy="4958784"/>
        </p:xfrm>
        <a:graphic>
          <a:graphicData uri="http://schemas.openxmlformats.org/drawingml/2006/chart">
            <c:chart xmlns:c="http://schemas.openxmlformats.org/drawingml/2006/chart" xmlns:r="http://schemas.openxmlformats.org/officeDocument/2006/relationships" r:id="rId2"/>
          </a:graphicData>
        </a:graphic>
      </p:graphicFrame>
      <p:sp>
        <p:nvSpPr>
          <p:cNvPr id="16" name="Rectangle 15"/>
          <p:cNvSpPr/>
          <p:nvPr/>
        </p:nvSpPr>
        <p:spPr>
          <a:xfrm>
            <a:off x="5109017" y="828001"/>
            <a:ext cx="4699561" cy="584775"/>
          </a:xfrm>
          <a:prstGeom prst="rect">
            <a:avLst/>
          </a:prstGeom>
          <a:solidFill>
            <a:srgbClr val="013243"/>
          </a:solidFill>
        </p:spPr>
        <p:txBody>
          <a:bodyPr wrap="square">
            <a:spAutoFit/>
          </a:bodyPr>
          <a:lstStyle/>
          <a:p>
            <a:r>
              <a:rPr lang="en-US" altLang="en-US" sz="1600" b="1" dirty="0" err="1">
                <a:solidFill>
                  <a:prstClr val="white"/>
                </a:solidFill>
              </a:rPr>
              <a:t>Estimasi</a:t>
            </a:r>
            <a:r>
              <a:rPr lang="en-US" altLang="en-US" sz="1600" b="1" dirty="0">
                <a:solidFill>
                  <a:prstClr val="white"/>
                </a:solidFill>
              </a:rPr>
              <a:t> </a:t>
            </a:r>
            <a:r>
              <a:rPr lang="en-US" altLang="en-US" sz="1600" b="1" dirty="0" err="1">
                <a:solidFill>
                  <a:prstClr val="white"/>
                </a:solidFill>
              </a:rPr>
              <a:t>Sumber</a:t>
            </a:r>
            <a:r>
              <a:rPr lang="en-US" altLang="en-US" sz="1600" b="1" dirty="0">
                <a:solidFill>
                  <a:prstClr val="white"/>
                </a:solidFill>
              </a:rPr>
              <a:t> Pertumbuhan </a:t>
            </a:r>
            <a:r>
              <a:rPr lang="en-US" altLang="en-US" sz="1600" b="1" dirty="0" err="1">
                <a:solidFill>
                  <a:prstClr val="white"/>
                </a:solidFill>
              </a:rPr>
              <a:t>Ekonomi</a:t>
            </a:r>
            <a:r>
              <a:rPr lang="en-US" altLang="en-US" sz="1600" b="1" dirty="0">
                <a:solidFill>
                  <a:prstClr val="white"/>
                </a:solidFill>
              </a:rPr>
              <a:t> Global 2017-2019</a:t>
            </a:r>
          </a:p>
        </p:txBody>
      </p:sp>
      <p:sp>
        <p:nvSpPr>
          <p:cNvPr id="17" name="Rectangle 16"/>
          <p:cNvSpPr/>
          <p:nvPr/>
        </p:nvSpPr>
        <p:spPr>
          <a:xfrm>
            <a:off x="270317" y="6305156"/>
            <a:ext cx="1704313" cy="220188"/>
          </a:xfrm>
          <a:prstGeom prst="rect">
            <a:avLst/>
          </a:prstGeom>
        </p:spPr>
        <p:txBody>
          <a:bodyPr wrap="none">
            <a:spAutoFit/>
          </a:bodyPr>
          <a:lstStyle/>
          <a:p>
            <a:pPr algn="ctr"/>
            <a:r>
              <a:rPr lang="en-US" sz="831" i="1" dirty="0">
                <a:solidFill>
                  <a:prstClr val="white">
                    <a:lumMod val="50000"/>
                  </a:prstClr>
                </a:solidFill>
                <a:latin typeface="Century Gothic" panose="020B0502020202020204" pitchFamily="34" charset="0"/>
              </a:rPr>
              <a:t>S</a:t>
            </a:r>
            <a:r>
              <a:rPr lang="id-ID" sz="831" i="1" dirty="0">
                <a:solidFill>
                  <a:prstClr val="white">
                    <a:lumMod val="50000"/>
                  </a:prstClr>
                </a:solidFill>
                <a:latin typeface="Century Gothic" panose="020B0502020202020204" pitchFamily="34" charset="0"/>
              </a:rPr>
              <a:t>ou</a:t>
            </a:r>
            <a:r>
              <a:rPr lang="en-US" sz="831" i="1" dirty="0">
                <a:solidFill>
                  <a:prstClr val="white">
                    <a:lumMod val="50000"/>
                  </a:prstClr>
                </a:solidFill>
                <a:latin typeface="Century Gothic" panose="020B0502020202020204" pitchFamily="34" charset="0"/>
              </a:rPr>
              <a:t>r</a:t>
            </a:r>
            <a:r>
              <a:rPr lang="id-ID" sz="831" i="1" dirty="0">
                <a:solidFill>
                  <a:prstClr val="white">
                    <a:lumMod val="50000"/>
                  </a:prstClr>
                </a:solidFill>
                <a:latin typeface="Century Gothic" panose="020B0502020202020204" pitchFamily="34" charset="0"/>
              </a:rPr>
              <a:t>ce</a:t>
            </a:r>
            <a:r>
              <a:rPr lang="en-US" sz="831" i="1" dirty="0">
                <a:solidFill>
                  <a:prstClr val="white">
                    <a:lumMod val="50000"/>
                  </a:prstClr>
                </a:solidFill>
                <a:latin typeface="Century Gothic" panose="020B0502020202020204" pitchFamily="34" charset="0"/>
              </a:rPr>
              <a:t>: WEO</a:t>
            </a:r>
            <a:r>
              <a:rPr lang="id-ID" sz="831" i="1" dirty="0">
                <a:solidFill>
                  <a:prstClr val="white">
                    <a:lumMod val="50000"/>
                  </a:prstClr>
                </a:solidFill>
                <a:latin typeface="Century Gothic" panose="020B0502020202020204" pitchFamily="34" charset="0"/>
              </a:rPr>
              <a:t> Oct </a:t>
            </a:r>
            <a:r>
              <a:rPr lang="en-US" sz="831" i="1" dirty="0">
                <a:solidFill>
                  <a:prstClr val="white">
                    <a:lumMod val="50000"/>
                  </a:prstClr>
                </a:solidFill>
                <a:latin typeface="Century Gothic" panose="020B0502020202020204" pitchFamily="34" charset="0"/>
              </a:rPr>
              <a:t>2017 &amp; </a:t>
            </a:r>
            <a:r>
              <a:rPr lang="id-ID" sz="831" i="1" dirty="0">
                <a:solidFill>
                  <a:prstClr val="white">
                    <a:lumMod val="50000"/>
                  </a:prstClr>
                </a:solidFill>
                <a:latin typeface="Century Gothic" panose="020B0502020202020204" pitchFamily="34" charset="0"/>
              </a:rPr>
              <a:t>MoF</a:t>
            </a:r>
            <a:endParaRPr lang="en-US" sz="831" i="1" dirty="0">
              <a:solidFill>
                <a:prstClr val="white">
                  <a:lumMod val="50000"/>
                </a:prstClr>
              </a:solidFill>
              <a:latin typeface="Century Gothic" panose="020B0502020202020204" pitchFamily="34" charset="0"/>
            </a:endParaRPr>
          </a:p>
        </p:txBody>
      </p:sp>
      <p:graphicFrame>
        <p:nvGraphicFramePr>
          <p:cNvPr id="20" name="Chart 19"/>
          <p:cNvGraphicFramePr/>
          <p:nvPr>
            <p:extLst>
              <p:ext uri="{D42A27DB-BD31-4B8C-83A1-F6EECF244321}">
                <p14:modId xmlns:p14="http://schemas.microsoft.com/office/powerpoint/2010/main" xmlns="" val="4246277166"/>
              </p:ext>
            </p:extLst>
          </p:nvPr>
        </p:nvGraphicFramePr>
        <p:xfrm>
          <a:off x="5109017" y="1436643"/>
          <a:ext cx="4699561" cy="4868513"/>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p:cNvSpPr/>
          <p:nvPr/>
        </p:nvSpPr>
        <p:spPr>
          <a:xfrm>
            <a:off x="5519850" y="6305156"/>
            <a:ext cx="2371162" cy="220188"/>
          </a:xfrm>
          <a:prstGeom prst="rect">
            <a:avLst/>
          </a:prstGeom>
        </p:spPr>
        <p:txBody>
          <a:bodyPr wrap="none">
            <a:spAutoFit/>
          </a:bodyPr>
          <a:lstStyle/>
          <a:p>
            <a:pPr algn="ctr"/>
            <a:r>
              <a:rPr lang="en-US" sz="831" i="1" dirty="0">
                <a:solidFill>
                  <a:prstClr val="white">
                    <a:lumMod val="50000"/>
                  </a:prstClr>
                </a:solidFill>
                <a:latin typeface="Century Gothic" panose="020B0502020202020204" pitchFamily="34" charset="0"/>
              </a:rPr>
              <a:t>S</a:t>
            </a:r>
            <a:r>
              <a:rPr lang="id-ID" sz="831" i="1" dirty="0">
                <a:solidFill>
                  <a:prstClr val="white">
                    <a:lumMod val="50000"/>
                  </a:prstClr>
                </a:solidFill>
                <a:latin typeface="Century Gothic" panose="020B0502020202020204" pitchFamily="34" charset="0"/>
              </a:rPr>
              <a:t>ou</a:t>
            </a:r>
            <a:r>
              <a:rPr lang="en-US" sz="831" i="1" dirty="0">
                <a:solidFill>
                  <a:prstClr val="white">
                    <a:lumMod val="50000"/>
                  </a:prstClr>
                </a:solidFill>
                <a:latin typeface="Century Gothic" panose="020B0502020202020204" pitchFamily="34" charset="0"/>
              </a:rPr>
              <a:t>r</a:t>
            </a:r>
            <a:r>
              <a:rPr lang="id-ID" sz="831" i="1" dirty="0">
                <a:solidFill>
                  <a:prstClr val="white">
                    <a:lumMod val="50000"/>
                  </a:prstClr>
                </a:solidFill>
                <a:latin typeface="Century Gothic" panose="020B0502020202020204" pitchFamily="34" charset="0"/>
              </a:rPr>
              <a:t>ce</a:t>
            </a:r>
            <a:r>
              <a:rPr lang="en-US" sz="831" i="1" dirty="0">
                <a:solidFill>
                  <a:prstClr val="white">
                    <a:lumMod val="50000"/>
                  </a:prstClr>
                </a:solidFill>
                <a:latin typeface="Century Gothic" panose="020B0502020202020204" pitchFamily="34" charset="0"/>
              </a:rPr>
              <a:t>: World Bank &amp; IMF data, processed</a:t>
            </a:r>
          </a:p>
        </p:txBody>
      </p:sp>
      <p:sp>
        <p:nvSpPr>
          <p:cNvPr id="23" name="Rectangle 22"/>
          <p:cNvSpPr>
            <a:spLocks noChangeArrowheads="1"/>
          </p:cNvSpPr>
          <p:nvPr/>
        </p:nvSpPr>
        <p:spPr bwMode="auto">
          <a:xfrm>
            <a:off x="0" y="11873"/>
            <a:ext cx="9906000" cy="595483"/>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2000" b="1" dirty="0">
                <a:solidFill>
                  <a:srgbClr val="FFFF00"/>
                </a:solidFill>
                <a:latin typeface="Century Gothic" panose="020B0502020202020204" pitchFamily="34" charset="0"/>
              </a:rPr>
              <a:t>PERAN INDONESIA DALAM PEMBANGUNAN GLOBAL</a:t>
            </a:r>
          </a:p>
          <a:p>
            <a:pPr algn="ctr"/>
            <a:r>
              <a:rPr lang="en-US" sz="1400" dirty="0">
                <a:solidFill>
                  <a:prstClr val="white"/>
                </a:solidFill>
                <a:latin typeface="Century Gothic" panose="020B0502020202020204" pitchFamily="34" charset="0"/>
              </a:rPr>
              <a:t>…</a:t>
            </a:r>
            <a:r>
              <a:rPr lang="en-US" sz="1400" dirty="0" err="1">
                <a:solidFill>
                  <a:prstClr val="white"/>
                </a:solidFill>
                <a:latin typeface="Century Gothic" panose="020B0502020202020204" pitchFamily="34" charset="0"/>
              </a:rPr>
              <a:t>menjadi</a:t>
            </a:r>
            <a:r>
              <a:rPr lang="en-US" sz="1400" dirty="0">
                <a:solidFill>
                  <a:prstClr val="white"/>
                </a:solidFill>
                <a:latin typeface="Century Gothic" panose="020B0502020202020204" pitchFamily="34" charset="0"/>
              </a:rPr>
              <a:t> salah </a:t>
            </a:r>
            <a:r>
              <a:rPr lang="en-US" sz="1400" dirty="0" err="1">
                <a:solidFill>
                  <a:prstClr val="white"/>
                </a:solidFill>
                <a:latin typeface="Century Gothic" panose="020B0502020202020204" pitchFamily="34" charset="0"/>
              </a:rPr>
              <a:t>satu</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perekonomian</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terbesar</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dengan</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pertumbuhan</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tertinggi</a:t>
            </a:r>
            <a:endParaRPr lang="id-ID" sz="1400" dirty="0">
              <a:solidFill>
                <a:prstClr val="white"/>
              </a:solidFill>
              <a:latin typeface="Century Gothic" panose="020B0502020202020204" pitchFamily="34" charset="0"/>
            </a:endParaRPr>
          </a:p>
        </p:txBody>
      </p:sp>
    </p:spTree>
    <p:extLst>
      <p:ext uri="{BB962C8B-B14F-4D97-AF65-F5344CB8AC3E}">
        <p14:creationId xmlns:p14="http://schemas.microsoft.com/office/powerpoint/2010/main" xmlns="" val="414665533"/>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 name="Group 1">
            <a:extLst>
              <a:ext uri="{FF2B5EF4-FFF2-40B4-BE49-F238E27FC236}">
                <a16:creationId xmlns:a16="http://schemas.microsoft.com/office/drawing/2014/main" xmlns="" id="{5E7B2CA5-65D0-4027-9997-38267A67EB74}"/>
              </a:ext>
            </a:extLst>
          </p:cNvPr>
          <p:cNvGrpSpPr/>
          <p:nvPr/>
        </p:nvGrpSpPr>
        <p:grpSpPr>
          <a:xfrm>
            <a:off x="-8032" y="692696"/>
            <a:ext cx="9928445" cy="5972833"/>
            <a:chOff x="-8329" y="734607"/>
            <a:chExt cx="9164718" cy="5355254"/>
          </a:xfrm>
        </p:grpSpPr>
        <p:sp>
          <p:nvSpPr>
            <p:cNvPr id="8" name="Rectangle 7"/>
            <p:cNvSpPr/>
            <p:nvPr/>
          </p:nvSpPr>
          <p:spPr>
            <a:xfrm>
              <a:off x="0" y="734608"/>
              <a:ext cx="4572000" cy="2754961"/>
            </a:xfrm>
            <a:prstGeom prst="rect">
              <a:avLst/>
            </a:prstGeom>
            <a:solidFill>
              <a:srgbClr val="99C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1600">
                <a:solidFill>
                  <a:srgbClr val="0070C0"/>
                </a:solidFill>
                <a:latin typeface="Century Gothic"/>
                <a:cs typeface="Century Gothic"/>
              </a:endParaRPr>
            </a:p>
          </p:txBody>
        </p:sp>
        <p:sp>
          <p:nvSpPr>
            <p:cNvPr id="9" name="Rectangle 8"/>
            <p:cNvSpPr/>
            <p:nvPr/>
          </p:nvSpPr>
          <p:spPr>
            <a:xfrm>
              <a:off x="4572000" y="734607"/>
              <a:ext cx="4572000" cy="2754961"/>
            </a:xfrm>
            <a:prstGeom prst="rect">
              <a:avLst/>
            </a:prstGeom>
            <a:solidFill>
              <a:srgbClr val="92D05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1600">
                <a:solidFill>
                  <a:schemeClr val="tx1"/>
                </a:solidFill>
                <a:latin typeface="Century Gothic"/>
                <a:cs typeface="Century Gothic"/>
              </a:endParaRPr>
            </a:p>
          </p:txBody>
        </p:sp>
        <p:sp>
          <p:nvSpPr>
            <p:cNvPr id="11" name="Rectangle 10"/>
            <p:cNvSpPr/>
            <p:nvPr/>
          </p:nvSpPr>
          <p:spPr>
            <a:xfrm>
              <a:off x="-8329" y="3489569"/>
              <a:ext cx="4572473" cy="2600292"/>
            </a:xfrm>
            <a:prstGeom prst="rect">
              <a:avLst/>
            </a:prstGeom>
            <a:solidFill>
              <a:srgbClr val="92D05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1600">
                <a:solidFill>
                  <a:schemeClr val="tx1"/>
                </a:solidFill>
                <a:latin typeface="Century Gothic"/>
                <a:cs typeface="Century Gothic"/>
              </a:endParaRPr>
            </a:p>
          </p:txBody>
        </p:sp>
        <p:sp>
          <p:nvSpPr>
            <p:cNvPr id="12" name="Rectangle 11"/>
            <p:cNvSpPr/>
            <p:nvPr/>
          </p:nvSpPr>
          <p:spPr>
            <a:xfrm>
              <a:off x="4563535" y="3489570"/>
              <a:ext cx="4592854" cy="2600291"/>
            </a:xfrm>
            <a:prstGeom prst="rect">
              <a:avLst/>
            </a:prstGeom>
            <a:solidFill>
              <a:srgbClr val="99C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1600">
                <a:solidFill>
                  <a:srgbClr val="134771"/>
                </a:solidFill>
                <a:latin typeface="Century Gothic"/>
                <a:cs typeface="Century Gothic"/>
              </a:endParaRPr>
            </a:p>
          </p:txBody>
        </p:sp>
        <p:sp>
          <p:nvSpPr>
            <p:cNvPr id="4" name="TextBox 3"/>
            <p:cNvSpPr txBox="1"/>
            <p:nvPr/>
          </p:nvSpPr>
          <p:spPr>
            <a:xfrm>
              <a:off x="6499" y="816520"/>
              <a:ext cx="4586356" cy="331129"/>
            </a:xfrm>
            <a:prstGeom prst="rect">
              <a:avLst/>
            </a:prstGeom>
            <a:noFill/>
          </p:spPr>
          <p:txBody>
            <a:bodyPr wrap="square" lIns="91424" tIns="45712" rIns="91424" bIns="45712" rtlCol="0">
              <a:spAutoFit/>
            </a:bodyPr>
            <a:lstStyle/>
            <a:p>
              <a:r>
                <a:rPr lang="en-ID" b="1" dirty="0">
                  <a:solidFill>
                    <a:srgbClr val="002060"/>
                  </a:solidFill>
                  <a:latin typeface="Century Gothic"/>
                  <a:cs typeface="Century Gothic"/>
                </a:rPr>
                <a:t>Ease of Doing Business 2018</a:t>
              </a:r>
              <a:endParaRPr lang="en-US" b="1" dirty="0">
                <a:solidFill>
                  <a:srgbClr val="002060"/>
                </a:solidFill>
                <a:latin typeface="Century Gothic"/>
                <a:cs typeface="Century Gothic"/>
              </a:endParaRPr>
            </a:p>
          </p:txBody>
        </p:sp>
        <p:sp>
          <p:nvSpPr>
            <p:cNvPr id="5" name="TextBox 4"/>
            <p:cNvSpPr txBox="1"/>
            <p:nvPr/>
          </p:nvSpPr>
          <p:spPr>
            <a:xfrm>
              <a:off x="4551146" y="786448"/>
              <a:ext cx="4586356" cy="331129"/>
            </a:xfrm>
            <a:prstGeom prst="rect">
              <a:avLst/>
            </a:prstGeom>
            <a:noFill/>
          </p:spPr>
          <p:txBody>
            <a:bodyPr wrap="square" lIns="91424" tIns="45712" rIns="91424" bIns="45712" rtlCol="0">
              <a:spAutoFit/>
            </a:bodyPr>
            <a:lstStyle/>
            <a:p>
              <a:r>
                <a:rPr lang="en-ID" b="1" dirty="0">
                  <a:latin typeface="Century Gothic"/>
                  <a:cs typeface="Century Gothic"/>
                </a:rPr>
                <a:t>Investment Grade </a:t>
              </a:r>
              <a:r>
                <a:rPr lang="en-ID" b="1" dirty="0" err="1">
                  <a:latin typeface="Century Gothic"/>
                  <a:cs typeface="Century Gothic"/>
                </a:rPr>
                <a:t>dari</a:t>
              </a:r>
              <a:r>
                <a:rPr lang="en-ID" b="1" dirty="0">
                  <a:latin typeface="Century Gothic"/>
                  <a:cs typeface="Century Gothic"/>
                </a:rPr>
                <a:t> Standard and Poor’s</a:t>
              </a:r>
              <a:endParaRPr lang="en-US" b="1" dirty="0">
                <a:latin typeface="Century Gothic"/>
                <a:cs typeface="Century Gothic"/>
              </a:endParaRPr>
            </a:p>
          </p:txBody>
        </p:sp>
        <p:sp>
          <p:nvSpPr>
            <p:cNvPr id="6" name="TextBox 5"/>
            <p:cNvSpPr txBox="1"/>
            <p:nvPr/>
          </p:nvSpPr>
          <p:spPr>
            <a:xfrm>
              <a:off x="12997" y="3548667"/>
              <a:ext cx="4586356" cy="331129"/>
            </a:xfrm>
            <a:prstGeom prst="rect">
              <a:avLst/>
            </a:prstGeom>
            <a:noFill/>
          </p:spPr>
          <p:txBody>
            <a:bodyPr wrap="square" lIns="91424" tIns="45712" rIns="91424" bIns="45712" rtlCol="0">
              <a:spAutoFit/>
            </a:bodyPr>
            <a:lstStyle/>
            <a:p>
              <a:r>
                <a:rPr lang="en-ID" b="1" dirty="0" err="1">
                  <a:latin typeface="Century Gothic"/>
                  <a:cs typeface="Century Gothic"/>
                </a:rPr>
                <a:t>Galup</a:t>
              </a:r>
              <a:r>
                <a:rPr lang="en-ID" b="1" dirty="0">
                  <a:latin typeface="Century Gothic"/>
                  <a:cs typeface="Century Gothic"/>
                </a:rPr>
                <a:t> World Poll</a:t>
              </a:r>
              <a:endParaRPr lang="en-US" b="1" dirty="0">
                <a:latin typeface="Century Gothic"/>
                <a:cs typeface="Century Gothic"/>
              </a:endParaRPr>
            </a:p>
          </p:txBody>
        </p:sp>
        <p:sp>
          <p:nvSpPr>
            <p:cNvPr id="7" name="TextBox 6"/>
            <p:cNvSpPr txBox="1"/>
            <p:nvPr/>
          </p:nvSpPr>
          <p:spPr>
            <a:xfrm>
              <a:off x="4564143" y="3548667"/>
              <a:ext cx="4586356" cy="331129"/>
            </a:xfrm>
            <a:prstGeom prst="rect">
              <a:avLst/>
            </a:prstGeom>
            <a:noFill/>
          </p:spPr>
          <p:txBody>
            <a:bodyPr wrap="square" lIns="91424" tIns="45712" rIns="91424" bIns="45712" rtlCol="0">
              <a:spAutoFit/>
            </a:bodyPr>
            <a:lstStyle/>
            <a:p>
              <a:r>
                <a:rPr lang="en-ID" b="1" dirty="0">
                  <a:solidFill>
                    <a:srgbClr val="134771"/>
                  </a:solidFill>
                  <a:latin typeface="Century Gothic"/>
                  <a:cs typeface="Century Gothic"/>
                </a:rPr>
                <a:t>Global Competitiveness Index 2017-2018</a:t>
              </a:r>
              <a:endParaRPr lang="en-US" b="1" dirty="0">
                <a:solidFill>
                  <a:srgbClr val="134771"/>
                </a:solidFill>
                <a:latin typeface="Century Gothic"/>
                <a:cs typeface="Century Gothic"/>
              </a:endParaRPr>
            </a:p>
          </p:txBody>
        </p:sp>
        <p:sp>
          <p:nvSpPr>
            <p:cNvPr id="14" name="Rectangle 13"/>
            <p:cNvSpPr/>
            <p:nvPr/>
          </p:nvSpPr>
          <p:spPr>
            <a:xfrm>
              <a:off x="1447962" y="4285485"/>
              <a:ext cx="2906097" cy="855440"/>
            </a:xfrm>
            <a:prstGeom prst="rect">
              <a:avLst/>
            </a:prstGeom>
          </p:spPr>
          <p:txBody>
            <a:bodyPr wrap="square" lIns="91424" tIns="45712" rIns="91424" bIns="45712">
              <a:spAutoFit/>
            </a:bodyPr>
            <a:lstStyle/>
            <a:p>
              <a:r>
                <a:rPr lang="en-ID" sz="1400" dirty="0">
                  <a:latin typeface="Century Gothic"/>
                  <a:cs typeface="Century Gothic"/>
                </a:rPr>
                <a:t>Indonesia </a:t>
              </a:r>
              <a:r>
                <a:rPr lang="en-ID" sz="1400" dirty="0" err="1">
                  <a:latin typeface="Century Gothic"/>
                  <a:cs typeface="Century Gothic"/>
                </a:rPr>
                <a:t>bersama</a:t>
              </a:r>
              <a:r>
                <a:rPr lang="en-ID" sz="1400" dirty="0">
                  <a:latin typeface="Century Gothic"/>
                  <a:cs typeface="Century Gothic"/>
                </a:rPr>
                <a:t> </a:t>
              </a:r>
              <a:r>
                <a:rPr lang="en-ID" sz="1400" dirty="0" err="1">
                  <a:latin typeface="Century Gothic"/>
                  <a:cs typeface="Century Gothic"/>
                </a:rPr>
                <a:t>dengan</a:t>
              </a:r>
              <a:r>
                <a:rPr lang="en-ID" sz="1400" dirty="0">
                  <a:latin typeface="Century Gothic"/>
                  <a:cs typeface="Century Gothic"/>
                </a:rPr>
                <a:t> Swiss </a:t>
              </a:r>
              <a:r>
                <a:rPr lang="en-ID" sz="1400" dirty="0" err="1">
                  <a:latin typeface="Century Gothic"/>
                  <a:cs typeface="Century Gothic"/>
                </a:rPr>
                <a:t>meraih</a:t>
              </a:r>
              <a:r>
                <a:rPr lang="en-ID" sz="1400" dirty="0">
                  <a:latin typeface="Century Gothic"/>
                  <a:cs typeface="Century Gothic"/>
                </a:rPr>
                <a:t> </a:t>
              </a:r>
              <a:r>
                <a:rPr lang="en-ID" sz="1400" dirty="0" err="1">
                  <a:latin typeface="Century Gothic"/>
                  <a:cs typeface="Century Gothic"/>
                </a:rPr>
                <a:t>predikat</a:t>
              </a:r>
              <a:r>
                <a:rPr lang="en-ID" sz="1400" dirty="0">
                  <a:latin typeface="Century Gothic"/>
                  <a:cs typeface="Century Gothic"/>
                </a:rPr>
                <a:t> </a:t>
              </a:r>
              <a:r>
                <a:rPr lang="en-ID" sz="1400" dirty="0" err="1">
                  <a:latin typeface="Century Gothic"/>
                  <a:cs typeface="Century Gothic"/>
                </a:rPr>
                <a:t>negara</a:t>
              </a:r>
              <a:r>
                <a:rPr lang="en-ID" sz="1400" dirty="0">
                  <a:latin typeface="Century Gothic"/>
                  <a:cs typeface="Century Gothic"/>
                </a:rPr>
                <a:t> </a:t>
              </a:r>
              <a:r>
                <a:rPr lang="en-ID" sz="1400" dirty="0" err="1">
                  <a:latin typeface="Century Gothic"/>
                  <a:cs typeface="Century Gothic"/>
                </a:rPr>
                <a:t>dengan</a:t>
              </a:r>
              <a:r>
                <a:rPr lang="en-ID" sz="1400" dirty="0">
                  <a:latin typeface="Century Gothic"/>
                  <a:cs typeface="Century Gothic"/>
                </a:rPr>
                <a:t> </a:t>
              </a:r>
              <a:r>
                <a:rPr lang="en-ID" sz="1400" dirty="0" err="1">
                  <a:latin typeface="Century Gothic"/>
                  <a:cs typeface="Century Gothic"/>
                </a:rPr>
                <a:t>tingkat</a:t>
              </a:r>
              <a:r>
                <a:rPr lang="en-ID" sz="1400" dirty="0">
                  <a:latin typeface="Century Gothic"/>
                  <a:cs typeface="Century Gothic"/>
                </a:rPr>
                <a:t> </a:t>
              </a:r>
              <a:r>
                <a:rPr lang="en-ID" sz="1400" dirty="0" err="1">
                  <a:latin typeface="Century Gothic"/>
                  <a:cs typeface="Century Gothic"/>
                </a:rPr>
                <a:t>kepercayaan</a:t>
              </a:r>
              <a:r>
                <a:rPr lang="en-ID" sz="1400" dirty="0">
                  <a:latin typeface="Century Gothic"/>
                  <a:cs typeface="Century Gothic"/>
                </a:rPr>
                <a:t> </a:t>
              </a:r>
              <a:r>
                <a:rPr lang="en-ID" sz="1400" dirty="0" err="1">
                  <a:latin typeface="Century Gothic"/>
                  <a:cs typeface="Century Gothic"/>
                </a:rPr>
                <a:t>publik</a:t>
              </a:r>
              <a:r>
                <a:rPr lang="en-ID" sz="1400" dirty="0">
                  <a:latin typeface="Century Gothic"/>
                  <a:cs typeface="Century Gothic"/>
                </a:rPr>
                <a:t> </a:t>
              </a:r>
              <a:r>
                <a:rPr lang="en-ID" sz="1400" dirty="0" err="1">
                  <a:latin typeface="Century Gothic"/>
                  <a:cs typeface="Century Gothic"/>
                </a:rPr>
                <a:t>tertinggi</a:t>
              </a:r>
              <a:r>
                <a:rPr lang="en-ID" sz="1400" dirty="0">
                  <a:latin typeface="Century Gothic"/>
                  <a:cs typeface="Century Gothic"/>
                </a:rPr>
                <a:t> </a:t>
              </a:r>
              <a:r>
                <a:rPr lang="en-ID" sz="1400" dirty="0" err="1">
                  <a:latin typeface="Century Gothic"/>
                  <a:cs typeface="Century Gothic"/>
                </a:rPr>
                <a:t>kepada</a:t>
              </a:r>
              <a:r>
                <a:rPr lang="en-ID" sz="1400" dirty="0">
                  <a:latin typeface="Century Gothic"/>
                  <a:cs typeface="Century Gothic"/>
                </a:rPr>
                <a:t> </a:t>
              </a:r>
              <a:r>
                <a:rPr lang="en-ID" sz="1400" dirty="0" err="1">
                  <a:latin typeface="Century Gothic"/>
                  <a:cs typeface="Century Gothic"/>
                </a:rPr>
                <a:t>Pemerintah</a:t>
              </a:r>
              <a:endParaRPr lang="en-US" sz="1400" dirty="0">
                <a:latin typeface="Century Gothic"/>
                <a:cs typeface="Century Gothic"/>
              </a:endParaRPr>
            </a:p>
          </p:txBody>
        </p:sp>
        <p:sp>
          <p:nvSpPr>
            <p:cNvPr id="15" name="Rectangle 14"/>
            <p:cNvSpPr/>
            <p:nvPr/>
          </p:nvSpPr>
          <p:spPr>
            <a:xfrm>
              <a:off x="182315" y="4232191"/>
              <a:ext cx="1173268" cy="910631"/>
            </a:xfrm>
            <a:prstGeom prst="rect">
              <a:avLst/>
            </a:prstGeom>
          </p:spPr>
          <p:txBody>
            <a:bodyPr wrap="square" lIns="91424" tIns="45712" rIns="91424" bIns="45712">
              <a:spAutoFit/>
            </a:bodyPr>
            <a:lstStyle/>
            <a:p>
              <a:pPr algn="just"/>
              <a:r>
                <a:rPr lang="en-ID" sz="6000" dirty="0">
                  <a:latin typeface="Century Gothic"/>
                  <a:cs typeface="Century Gothic"/>
                </a:rPr>
                <a:t>#</a:t>
              </a:r>
              <a:r>
                <a:rPr lang="en-ID" sz="6000" b="1" dirty="0">
                  <a:latin typeface="Century Gothic"/>
                  <a:cs typeface="Century Gothic"/>
                </a:rPr>
                <a:t>1</a:t>
              </a:r>
              <a:endParaRPr lang="en-US" sz="6000" b="1" dirty="0">
                <a:latin typeface="Century Gothic"/>
                <a:cs typeface="Century Gothic"/>
              </a:endParaRPr>
            </a:p>
          </p:txBody>
        </p:sp>
        <p:sp>
          <p:nvSpPr>
            <p:cNvPr id="16" name="Rectangle 15"/>
            <p:cNvSpPr/>
            <p:nvPr/>
          </p:nvSpPr>
          <p:spPr>
            <a:xfrm>
              <a:off x="165028" y="1377955"/>
              <a:ext cx="1173268" cy="1434942"/>
            </a:xfrm>
            <a:prstGeom prst="rect">
              <a:avLst/>
            </a:prstGeom>
          </p:spPr>
          <p:txBody>
            <a:bodyPr wrap="square" lIns="91424" tIns="45712" rIns="91424" bIns="45712">
              <a:spAutoFit/>
            </a:bodyPr>
            <a:lstStyle/>
            <a:p>
              <a:pPr algn="ctr"/>
              <a:r>
                <a:rPr lang="en-ID" dirty="0" err="1">
                  <a:solidFill>
                    <a:srgbClr val="002060"/>
                  </a:solidFill>
                  <a:latin typeface="Century Gothic"/>
                  <a:cs typeface="Century Gothic"/>
                </a:rPr>
                <a:t>naik</a:t>
              </a:r>
              <a:r>
                <a:rPr lang="en-ID" dirty="0">
                  <a:solidFill>
                    <a:srgbClr val="002060"/>
                  </a:solidFill>
                  <a:latin typeface="Century Gothic"/>
                  <a:cs typeface="Century Gothic"/>
                </a:rPr>
                <a:t> </a:t>
              </a:r>
              <a:r>
                <a:rPr lang="en-ID" sz="6600" b="1" dirty="0">
                  <a:solidFill>
                    <a:srgbClr val="002060"/>
                  </a:solidFill>
                  <a:latin typeface="Century Gothic"/>
                  <a:cs typeface="Century Gothic"/>
                </a:rPr>
                <a:t>19</a:t>
              </a:r>
            </a:p>
            <a:p>
              <a:pPr algn="ctr"/>
              <a:r>
                <a:rPr lang="en-ID" sz="1400" dirty="0" err="1">
                  <a:solidFill>
                    <a:srgbClr val="002060"/>
                  </a:solidFill>
                  <a:latin typeface="Century Gothic"/>
                  <a:cs typeface="Century Gothic"/>
                </a:rPr>
                <a:t>peringkat</a:t>
              </a:r>
              <a:endParaRPr lang="en-US" sz="6600" dirty="0">
                <a:solidFill>
                  <a:srgbClr val="002060"/>
                </a:solidFill>
                <a:latin typeface="Century Gothic"/>
                <a:cs typeface="Century Gothic"/>
              </a:endParaRPr>
            </a:p>
          </p:txBody>
        </p:sp>
        <p:sp>
          <p:nvSpPr>
            <p:cNvPr id="17" name="Rectangle 16"/>
            <p:cNvSpPr/>
            <p:nvPr/>
          </p:nvSpPr>
          <p:spPr>
            <a:xfrm>
              <a:off x="1332101" y="1348943"/>
              <a:ext cx="2906097" cy="1628109"/>
            </a:xfrm>
            <a:prstGeom prst="rect">
              <a:avLst/>
            </a:prstGeom>
          </p:spPr>
          <p:txBody>
            <a:bodyPr wrap="square" lIns="91424" tIns="45712" rIns="91424" bIns="45712">
              <a:spAutoFit/>
            </a:bodyPr>
            <a:lstStyle/>
            <a:p>
              <a:r>
                <a:rPr lang="en-ID" sz="1400" dirty="0" err="1">
                  <a:solidFill>
                    <a:srgbClr val="002060"/>
                  </a:solidFill>
                  <a:latin typeface="Century Gothic"/>
                  <a:cs typeface="Century Gothic"/>
                </a:rPr>
                <a:t>Posisi</a:t>
              </a:r>
              <a:r>
                <a:rPr lang="en-ID" sz="1400" dirty="0">
                  <a:solidFill>
                    <a:srgbClr val="002060"/>
                  </a:solidFill>
                  <a:latin typeface="Century Gothic"/>
                  <a:cs typeface="Century Gothic"/>
                </a:rPr>
                <a:t> Indonesia </a:t>
              </a:r>
              <a:r>
                <a:rPr lang="en-ID" sz="1400" dirty="0" err="1">
                  <a:solidFill>
                    <a:srgbClr val="002060"/>
                  </a:solidFill>
                  <a:latin typeface="Century Gothic"/>
                  <a:cs typeface="Century Gothic"/>
                </a:rPr>
                <a:t>naik</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dari</a:t>
              </a:r>
              <a:r>
                <a:rPr lang="en-ID" sz="1400" dirty="0">
                  <a:solidFill>
                    <a:srgbClr val="002060"/>
                  </a:solidFill>
                  <a:latin typeface="Century Gothic"/>
                  <a:cs typeface="Century Gothic"/>
                </a:rPr>
                <a:t> 91 </a:t>
              </a:r>
              <a:r>
                <a:rPr lang="en-ID" sz="1400" dirty="0" err="1">
                  <a:solidFill>
                    <a:srgbClr val="002060"/>
                  </a:solidFill>
                  <a:latin typeface="Century Gothic"/>
                  <a:cs typeface="Century Gothic"/>
                </a:rPr>
                <a:t>menjadi</a:t>
              </a:r>
              <a:r>
                <a:rPr lang="en-ID" sz="1400" dirty="0">
                  <a:solidFill>
                    <a:srgbClr val="002060"/>
                  </a:solidFill>
                  <a:latin typeface="Century Gothic"/>
                  <a:cs typeface="Century Gothic"/>
                </a:rPr>
                <a:t> 72. </a:t>
              </a:r>
              <a:r>
                <a:rPr lang="en-ID" sz="1400" dirty="0" err="1">
                  <a:solidFill>
                    <a:srgbClr val="002060"/>
                  </a:solidFill>
                  <a:latin typeface="Century Gothic"/>
                  <a:cs typeface="Century Gothic"/>
                </a:rPr>
                <a:t>Perbaikan</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ini</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merupakan</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kelanjutan</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dari</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perbaikan</a:t>
              </a:r>
              <a:r>
                <a:rPr lang="en-ID" sz="1400" dirty="0">
                  <a:solidFill>
                    <a:srgbClr val="002060"/>
                  </a:solidFill>
                  <a:latin typeface="Century Gothic"/>
                  <a:cs typeface="Century Gothic"/>
                </a:rPr>
                <a:t> 15 </a:t>
              </a:r>
              <a:r>
                <a:rPr lang="en-ID" sz="1400" dirty="0" err="1">
                  <a:solidFill>
                    <a:srgbClr val="002060"/>
                  </a:solidFill>
                  <a:latin typeface="Century Gothic"/>
                  <a:cs typeface="Century Gothic"/>
                </a:rPr>
                <a:t>peringkat</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dari</a:t>
              </a:r>
              <a:r>
                <a:rPr lang="en-ID" sz="1400" dirty="0">
                  <a:solidFill>
                    <a:srgbClr val="002060"/>
                  </a:solidFill>
                  <a:latin typeface="Century Gothic"/>
                  <a:cs typeface="Century Gothic"/>
                </a:rPr>
                <a:t> survey </a:t>
              </a:r>
              <a:r>
                <a:rPr lang="en-ID" sz="1400" dirty="0" err="1">
                  <a:solidFill>
                    <a:srgbClr val="002060"/>
                  </a:solidFill>
                  <a:latin typeface="Century Gothic"/>
                  <a:cs typeface="Century Gothic"/>
                </a:rPr>
                <a:t>tahun</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sebelumnya</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Saat</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ini</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posisi</a:t>
              </a:r>
              <a:r>
                <a:rPr lang="en-ID" sz="1400" dirty="0">
                  <a:solidFill>
                    <a:srgbClr val="002060"/>
                  </a:solidFill>
                  <a:latin typeface="Century Gothic"/>
                  <a:cs typeface="Century Gothic"/>
                </a:rPr>
                <a:t> Indonesia </a:t>
              </a:r>
              <a:r>
                <a:rPr lang="en-ID" sz="1400" dirty="0" err="1">
                  <a:solidFill>
                    <a:srgbClr val="002060"/>
                  </a:solidFill>
                  <a:latin typeface="Century Gothic"/>
                  <a:cs typeface="Century Gothic"/>
                </a:rPr>
                <a:t>berada</a:t>
              </a:r>
              <a:r>
                <a:rPr lang="en-ID" sz="1400" dirty="0">
                  <a:solidFill>
                    <a:srgbClr val="002060"/>
                  </a:solidFill>
                  <a:latin typeface="Century Gothic"/>
                  <a:cs typeface="Century Gothic"/>
                </a:rPr>
                <a:t> di </a:t>
              </a:r>
              <a:r>
                <a:rPr lang="en-ID" sz="1400" dirty="0" err="1">
                  <a:solidFill>
                    <a:srgbClr val="002060"/>
                  </a:solidFill>
                  <a:latin typeface="Century Gothic"/>
                  <a:cs typeface="Century Gothic"/>
                </a:rPr>
                <a:t>atas</a:t>
              </a:r>
              <a:r>
                <a:rPr lang="en-ID" sz="1400" dirty="0">
                  <a:solidFill>
                    <a:srgbClr val="002060"/>
                  </a:solidFill>
                  <a:latin typeface="Century Gothic"/>
                  <a:cs typeface="Century Gothic"/>
                </a:rPr>
                <a:t> </a:t>
              </a:r>
              <a:r>
                <a:rPr lang="en-ID" sz="1400" dirty="0" err="1">
                  <a:solidFill>
                    <a:srgbClr val="002060"/>
                  </a:solidFill>
                  <a:latin typeface="Century Gothic"/>
                  <a:cs typeface="Century Gothic"/>
                </a:rPr>
                <a:t>Tiongkok</a:t>
              </a:r>
              <a:r>
                <a:rPr lang="en-ID" sz="1400" dirty="0">
                  <a:solidFill>
                    <a:srgbClr val="002060"/>
                  </a:solidFill>
                  <a:latin typeface="Century Gothic"/>
                  <a:cs typeface="Century Gothic"/>
                </a:rPr>
                <a:t>, India, Brazil, </a:t>
              </a:r>
              <a:r>
                <a:rPr lang="en-ID" sz="1400" dirty="0" err="1">
                  <a:solidFill>
                    <a:srgbClr val="002060"/>
                  </a:solidFill>
                  <a:latin typeface="Century Gothic"/>
                  <a:cs typeface="Century Gothic"/>
                </a:rPr>
                <a:t>dan</a:t>
              </a:r>
              <a:r>
                <a:rPr lang="en-ID" sz="1400" dirty="0">
                  <a:solidFill>
                    <a:srgbClr val="002060"/>
                  </a:solidFill>
                  <a:latin typeface="Century Gothic"/>
                  <a:cs typeface="Century Gothic"/>
                </a:rPr>
                <a:t>  Philippines</a:t>
              </a:r>
              <a:endParaRPr lang="en-US" sz="1400" dirty="0">
                <a:solidFill>
                  <a:srgbClr val="002060"/>
                </a:solidFill>
                <a:latin typeface="Century Gothic"/>
                <a:cs typeface="Century Gothic"/>
              </a:endParaRPr>
            </a:p>
          </p:txBody>
        </p:sp>
        <p:sp>
          <p:nvSpPr>
            <p:cNvPr id="18" name="Rectangle 17"/>
            <p:cNvSpPr/>
            <p:nvPr/>
          </p:nvSpPr>
          <p:spPr>
            <a:xfrm>
              <a:off x="4666684" y="1760278"/>
              <a:ext cx="1767308" cy="827845"/>
            </a:xfrm>
            <a:prstGeom prst="rect">
              <a:avLst/>
            </a:prstGeom>
          </p:spPr>
          <p:txBody>
            <a:bodyPr wrap="square" lIns="91424" tIns="45712" rIns="91424" bIns="45712">
              <a:spAutoFit/>
            </a:bodyPr>
            <a:lstStyle/>
            <a:p>
              <a:pPr algn="just"/>
              <a:r>
                <a:rPr lang="en-ID" sz="5400" b="1" dirty="0">
                  <a:latin typeface="Century Gothic"/>
                  <a:cs typeface="Century Gothic"/>
                </a:rPr>
                <a:t>BBB-</a:t>
              </a:r>
              <a:endParaRPr lang="en-US" sz="23900" b="1" dirty="0">
                <a:latin typeface="Century Gothic"/>
                <a:cs typeface="Century Gothic"/>
              </a:endParaRPr>
            </a:p>
          </p:txBody>
        </p:sp>
        <p:sp>
          <p:nvSpPr>
            <p:cNvPr id="20" name="Rectangle 19"/>
            <p:cNvSpPr/>
            <p:nvPr/>
          </p:nvSpPr>
          <p:spPr>
            <a:xfrm>
              <a:off x="6355057" y="1250752"/>
              <a:ext cx="2699015" cy="1821276"/>
            </a:xfrm>
            <a:prstGeom prst="rect">
              <a:avLst/>
            </a:prstGeom>
          </p:spPr>
          <p:txBody>
            <a:bodyPr wrap="square" lIns="91424" tIns="45712" rIns="91424" bIns="45712">
              <a:spAutoFit/>
            </a:bodyPr>
            <a:lstStyle/>
            <a:p>
              <a:r>
                <a:rPr lang="en-ID" sz="1400" dirty="0">
                  <a:latin typeface="Century Gothic"/>
                  <a:cs typeface="Century Gothic"/>
                </a:rPr>
                <a:t>Indonesia mendapat peringkat </a:t>
              </a:r>
              <a:r>
                <a:rPr lang="en-ID" sz="1400" i="1" dirty="0">
                  <a:latin typeface="Century Gothic"/>
                  <a:cs typeface="Century Gothic"/>
                </a:rPr>
                <a:t>investment grade </a:t>
              </a:r>
              <a:r>
                <a:rPr lang="en-ID" sz="1400" dirty="0">
                  <a:latin typeface="Century Gothic"/>
                  <a:cs typeface="Century Gothic"/>
                </a:rPr>
                <a:t>dari seluruh </a:t>
              </a:r>
              <a:r>
                <a:rPr lang="en-ID" sz="1400" dirty="0" err="1">
                  <a:latin typeface="Century Gothic"/>
                  <a:cs typeface="Century Gothic"/>
                </a:rPr>
                <a:t>lembaga</a:t>
              </a:r>
              <a:r>
                <a:rPr lang="en-ID" sz="1400" dirty="0">
                  <a:latin typeface="Century Gothic"/>
                  <a:cs typeface="Century Gothic"/>
                </a:rPr>
                <a:t> rating </a:t>
              </a:r>
              <a:r>
                <a:rPr lang="en-ID" sz="1400" dirty="0" err="1">
                  <a:latin typeface="Century Gothic"/>
                  <a:cs typeface="Century Gothic"/>
                </a:rPr>
                <a:t>utama</a:t>
              </a:r>
              <a:r>
                <a:rPr lang="en-ID" sz="1400" dirty="0">
                  <a:latin typeface="Century Gothic"/>
                  <a:cs typeface="Century Gothic"/>
                </a:rPr>
                <a:t>: S&amp;P, Moody’s </a:t>
              </a:r>
              <a:r>
                <a:rPr lang="en-ID" sz="1400" dirty="0" err="1">
                  <a:latin typeface="Century Gothic"/>
                  <a:cs typeface="Century Gothic"/>
                </a:rPr>
                <a:t>dan</a:t>
              </a:r>
              <a:r>
                <a:rPr lang="en-ID" sz="1400" dirty="0">
                  <a:latin typeface="Century Gothic"/>
                  <a:cs typeface="Century Gothic"/>
                </a:rPr>
                <a:t> Fitch, </a:t>
              </a:r>
              <a:r>
                <a:rPr lang="en-ID" sz="1400" dirty="0" err="1">
                  <a:latin typeface="Century Gothic"/>
                  <a:cs typeface="Century Gothic"/>
                </a:rPr>
                <a:t>serta</a:t>
              </a:r>
              <a:r>
                <a:rPr lang="en-ID" sz="1400" dirty="0">
                  <a:latin typeface="Century Gothic"/>
                  <a:cs typeface="Century Gothic"/>
                </a:rPr>
                <a:t> JCRA </a:t>
              </a:r>
              <a:r>
                <a:rPr lang="en-ID" sz="1400" dirty="0" err="1">
                  <a:latin typeface="Century Gothic"/>
                  <a:cs typeface="Century Gothic"/>
                </a:rPr>
                <a:t>dan</a:t>
              </a:r>
              <a:r>
                <a:rPr lang="en-ID" sz="1400" dirty="0">
                  <a:latin typeface="Century Gothic"/>
                  <a:cs typeface="Century Gothic"/>
                </a:rPr>
                <a:t> RNI. </a:t>
              </a:r>
            </a:p>
            <a:p>
              <a:r>
                <a:rPr lang="en-ID" sz="1400" dirty="0">
                  <a:latin typeface="Century Gothic"/>
                  <a:cs typeface="Century Gothic"/>
                </a:rPr>
                <a:t>Fitch </a:t>
              </a:r>
              <a:r>
                <a:rPr lang="en-ID" sz="1400" dirty="0" err="1">
                  <a:latin typeface="Century Gothic"/>
                  <a:cs typeface="Century Gothic"/>
                </a:rPr>
                <a:t>dan</a:t>
              </a:r>
              <a:r>
                <a:rPr lang="en-ID" sz="1400" dirty="0">
                  <a:latin typeface="Century Gothic"/>
                  <a:cs typeface="Century Gothic"/>
                </a:rPr>
                <a:t> JCRA </a:t>
              </a:r>
              <a:r>
                <a:rPr lang="en-ID" sz="1400" dirty="0" err="1">
                  <a:latin typeface="Century Gothic"/>
                  <a:cs typeface="Century Gothic"/>
                </a:rPr>
                <a:t>bahkan</a:t>
              </a:r>
              <a:r>
                <a:rPr lang="en-ID" sz="1400" dirty="0">
                  <a:latin typeface="Century Gothic"/>
                  <a:cs typeface="Century Gothic"/>
                </a:rPr>
                <a:t> </a:t>
              </a:r>
              <a:r>
                <a:rPr lang="en-ID" sz="1400" dirty="0" err="1">
                  <a:latin typeface="Century Gothic"/>
                  <a:cs typeface="Century Gothic"/>
                </a:rPr>
                <a:t>memberikan</a:t>
              </a:r>
              <a:r>
                <a:rPr lang="en-ID" sz="1400" dirty="0">
                  <a:latin typeface="Century Gothic"/>
                  <a:cs typeface="Century Gothic"/>
                </a:rPr>
                <a:t> </a:t>
              </a:r>
              <a:r>
                <a:rPr lang="en-ID" sz="1400" dirty="0" err="1">
                  <a:latin typeface="Century Gothic"/>
                  <a:cs typeface="Century Gothic"/>
                </a:rPr>
                <a:t>peringkat</a:t>
              </a:r>
              <a:r>
                <a:rPr lang="en-ID" sz="1400" dirty="0">
                  <a:latin typeface="Century Gothic"/>
                  <a:cs typeface="Century Gothic"/>
                </a:rPr>
                <a:t> </a:t>
              </a:r>
              <a:r>
                <a:rPr lang="en-ID" sz="1400" b="1" dirty="0" err="1">
                  <a:latin typeface="Century Gothic"/>
                  <a:cs typeface="Century Gothic"/>
                </a:rPr>
                <a:t>satu</a:t>
              </a:r>
              <a:r>
                <a:rPr lang="en-ID" sz="1400" b="1" dirty="0">
                  <a:latin typeface="Century Gothic"/>
                  <a:cs typeface="Century Gothic"/>
                </a:rPr>
                <a:t> </a:t>
              </a:r>
              <a:r>
                <a:rPr lang="en-ID" sz="1400" b="1" i="1" dirty="0">
                  <a:latin typeface="Century Gothic"/>
                  <a:cs typeface="Century Gothic"/>
                </a:rPr>
                <a:t>notch</a:t>
              </a:r>
              <a:r>
                <a:rPr lang="en-ID" sz="1400" b="1" dirty="0">
                  <a:latin typeface="Century Gothic"/>
                  <a:cs typeface="Century Gothic"/>
                </a:rPr>
                <a:t> </a:t>
              </a:r>
              <a:r>
                <a:rPr lang="en-ID" sz="1400" b="1" dirty="0" err="1">
                  <a:latin typeface="Century Gothic"/>
                  <a:cs typeface="Century Gothic"/>
                </a:rPr>
                <a:t>lebih</a:t>
              </a:r>
              <a:r>
                <a:rPr lang="en-ID" sz="1400" b="1" dirty="0">
                  <a:latin typeface="Century Gothic"/>
                  <a:cs typeface="Century Gothic"/>
                </a:rPr>
                <a:t> </a:t>
              </a:r>
              <a:r>
                <a:rPr lang="en-ID" sz="1400" b="1" dirty="0" err="1">
                  <a:latin typeface="Century Gothic"/>
                  <a:cs typeface="Century Gothic"/>
                </a:rPr>
                <a:t>tinggi</a:t>
              </a:r>
              <a:r>
                <a:rPr lang="en-ID" sz="1400" b="1" dirty="0">
                  <a:latin typeface="Century Gothic"/>
                  <a:cs typeface="Century Gothic"/>
                </a:rPr>
                <a:t> </a:t>
              </a:r>
              <a:r>
                <a:rPr lang="en-ID" sz="1400" dirty="0" err="1">
                  <a:latin typeface="Century Gothic"/>
                  <a:cs typeface="Century Gothic"/>
                </a:rPr>
                <a:t>dari</a:t>
              </a:r>
              <a:r>
                <a:rPr lang="en-ID" sz="1400" dirty="0">
                  <a:latin typeface="Century Gothic"/>
                  <a:cs typeface="Century Gothic"/>
                </a:rPr>
                <a:t> </a:t>
              </a:r>
              <a:r>
                <a:rPr lang="en-ID" sz="1400" dirty="0" err="1">
                  <a:latin typeface="Century Gothic"/>
                  <a:cs typeface="Century Gothic"/>
                </a:rPr>
                <a:t>batas</a:t>
              </a:r>
              <a:r>
                <a:rPr lang="en-ID" sz="1400" dirty="0">
                  <a:latin typeface="Century Gothic"/>
                  <a:cs typeface="Century Gothic"/>
                </a:rPr>
                <a:t> </a:t>
              </a:r>
              <a:r>
                <a:rPr lang="en-ID" sz="1400" i="1" dirty="0">
                  <a:latin typeface="Century Gothic"/>
                  <a:cs typeface="Century Gothic"/>
                </a:rPr>
                <a:t>investment grade</a:t>
              </a:r>
              <a:r>
                <a:rPr lang="en-ID" sz="1400" dirty="0">
                  <a:latin typeface="Century Gothic"/>
                  <a:cs typeface="Century Gothic"/>
                </a:rPr>
                <a:t>.</a:t>
              </a:r>
              <a:endParaRPr lang="en-US" sz="1400" dirty="0">
                <a:latin typeface="Century Gothic"/>
                <a:cs typeface="Century Gothic"/>
              </a:endParaRPr>
            </a:p>
          </p:txBody>
        </p:sp>
        <p:sp>
          <p:nvSpPr>
            <p:cNvPr id="22" name="Rectangle 21"/>
            <p:cNvSpPr/>
            <p:nvPr/>
          </p:nvSpPr>
          <p:spPr>
            <a:xfrm>
              <a:off x="4592854" y="4032197"/>
              <a:ext cx="1173268" cy="1434942"/>
            </a:xfrm>
            <a:prstGeom prst="rect">
              <a:avLst/>
            </a:prstGeom>
          </p:spPr>
          <p:txBody>
            <a:bodyPr wrap="square" lIns="91424" tIns="45712" rIns="91424" bIns="45712">
              <a:spAutoFit/>
            </a:bodyPr>
            <a:lstStyle/>
            <a:p>
              <a:pPr algn="ctr"/>
              <a:r>
                <a:rPr lang="en-ID" dirty="0" err="1">
                  <a:solidFill>
                    <a:srgbClr val="134771"/>
                  </a:solidFill>
                  <a:latin typeface="Century Gothic"/>
                  <a:cs typeface="Century Gothic"/>
                </a:rPr>
                <a:t>naik</a:t>
              </a:r>
              <a:r>
                <a:rPr lang="en-ID" dirty="0">
                  <a:solidFill>
                    <a:srgbClr val="134771"/>
                  </a:solidFill>
                  <a:latin typeface="Century Gothic"/>
                  <a:cs typeface="Century Gothic"/>
                </a:rPr>
                <a:t> </a:t>
              </a:r>
            </a:p>
            <a:p>
              <a:pPr algn="ctr"/>
              <a:r>
                <a:rPr lang="en-ID" sz="6600" b="1" dirty="0">
                  <a:solidFill>
                    <a:srgbClr val="134771"/>
                  </a:solidFill>
                  <a:latin typeface="Century Gothic"/>
                  <a:cs typeface="Century Gothic"/>
                </a:rPr>
                <a:t>5</a:t>
              </a:r>
              <a:r>
                <a:rPr lang="en-ID" sz="6600" dirty="0">
                  <a:solidFill>
                    <a:srgbClr val="134771"/>
                  </a:solidFill>
                  <a:latin typeface="Century Gothic"/>
                  <a:cs typeface="Century Gothic"/>
                </a:rPr>
                <a:t> </a:t>
              </a:r>
              <a:r>
                <a:rPr lang="en-ID" sz="1400" dirty="0" err="1">
                  <a:solidFill>
                    <a:srgbClr val="134771"/>
                  </a:solidFill>
                  <a:latin typeface="Century Gothic"/>
                  <a:cs typeface="Century Gothic"/>
                </a:rPr>
                <a:t>peringkat</a:t>
              </a:r>
              <a:endParaRPr lang="en-US" sz="6600" dirty="0">
                <a:solidFill>
                  <a:srgbClr val="134771"/>
                </a:solidFill>
                <a:latin typeface="Century Gothic"/>
                <a:cs typeface="Century Gothic"/>
              </a:endParaRPr>
            </a:p>
          </p:txBody>
        </p:sp>
        <p:sp>
          <p:nvSpPr>
            <p:cNvPr id="23" name="Rectangle 22"/>
            <p:cNvSpPr/>
            <p:nvPr/>
          </p:nvSpPr>
          <p:spPr>
            <a:xfrm>
              <a:off x="5759692" y="4206235"/>
              <a:ext cx="3323446" cy="1241774"/>
            </a:xfrm>
            <a:prstGeom prst="rect">
              <a:avLst/>
            </a:prstGeom>
          </p:spPr>
          <p:txBody>
            <a:bodyPr wrap="square" lIns="91424" tIns="45712" rIns="91424" bIns="45712">
              <a:spAutoFit/>
            </a:bodyPr>
            <a:lstStyle/>
            <a:p>
              <a:r>
                <a:rPr lang="en-ID" sz="1400" dirty="0" err="1">
                  <a:solidFill>
                    <a:srgbClr val="134771"/>
                  </a:solidFill>
                  <a:latin typeface="Century Gothic"/>
                  <a:cs typeface="Century Gothic"/>
                </a:rPr>
                <a:t>Posisi</a:t>
              </a:r>
              <a:r>
                <a:rPr lang="en-ID" sz="1400" dirty="0">
                  <a:solidFill>
                    <a:srgbClr val="134771"/>
                  </a:solidFill>
                  <a:latin typeface="Century Gothic"/>
                  <a:cs typeface="Century Gothic"/>
                </a:rPr>
                <a:t> Indonesia </a:t>
              </a:r>
              <a:r>
                <a:rPr lang="en-ID" sz="1400" dirty="0" err="1">
                  <a:solidFill>
                    <a:srgbClr val="134771"/>
                  </a:solidFill>
                  <a:latin typeface="Century Gothic"/>
                  <a:cs typeface="Century Gothic"/>
                </a:rPr>
                <a:t>naik</a:t>
              </a:r>
              <a:r>
                <a:rPr lang="en-ID" sz="1400" dirty="0">
                  <a:solidFill>
                    <a:srgbClr val="134771"/>
                  </a:solidFill>
                  <a:latin typeface="Century Gothic"/>
                  <a:cs typeface="Century Gothic"/>
                </a:rPr>
                <a:t> </a:t>
              </a:r>
              <a:r>
                <a:rPr lang="en-ID" sz="1400" dirty="0" err="1">
                  <a:solidFill>
                    <a:srgbClr val="134771"/>
                  </a:solidFill>
                  <a:latin typeface="Century Gothic"/>
                  <a:cs typeface="Century Gothic"/>
                </a:rPr>
                <a:t>dari</a:t>
              </a:r>
              <a:r>
                <a:rPr lang="en-ID" sz="1400" dirty="0">
                  <a:solidFill>
                    <a:srgbClr val="134771"/>
                  </a:solidFill>
                  <a:latin typeface="Century Gothic"/>
                  <a:cs typeface="Century Gothic"/>
                </a:rPr>
                <a:t> 41 </a:t>
              </a:r>
              <a:r>
                <a:rPr lang="en-ID" sz="1400" dirty="0" err="1">
                  <a:solidFill>
                    <a:srgbClr val="134771"/>
                  </a:solidFill>
                  <a:latin typeface="Century Gothic"/>
                  <a:cs typeface="Century Gothic"/>
                </a:rPr>
                <a:t>menjadi</a:t>
              </a:r>
              <a:r>
                <a:rPr lang="en-ID" sz="1400" dirty="0">
                  <a:solidFill>
                    <a:srgbClr val="134771"/>
                  </a:solidFill>
                  <a:latin typeface="Century Gothic"/>
                  <a:cs typeface="Century Gothic"/>
                </a:rPr>
                <a:t> 36. 9 </a:t>
              </a:r>
              <a:r>
                <a:rPr lang="en-ID" sz="1400" dirty="0" err="1">
                  <a:solidFill>
                    <a:srgbClr val="134771"/>
                  </a:solidFill>
                  <a:latin typeface="Century Gothic"/>
                  <a:cs typeface="Century Gothic"/>
                </a:rPr>
                <a:t>dari</a:t>
              </a:r>
              <a:r>
                <a:rPr lang="en-ID" sz="1400" dirty="0">
                  <a:solidFill>
                    <a:srgbClr val="134771"/>
                  </a:solidFill>
                  <a:latin typeface="Century Gothic"/>
                  <a:cs typeface="Century Gothic"/>
                </a:rPr>
                <a:t> 12 </a:t>
              </a:r>
              <a:r>
                <a:rPr lang="en-ID" sz="1400" dirty="0" err="1">
                  <a:solidFill>
                    <a:srgbClr val="134771"/>
                  </a:solidFill>
                  <a:latin typeface="Century Gothic"/>
                  <a:cs typeface="Century Gothic"/>
                </a:rPr>
                <a:t>pilar</a:t>
              </a:r>
              <a:r>
                <a:rPr lang="en-ID" sz="1400" dirty="0">
                  <a:solidFill>
                    <a:srgbClr val="134771"/>
                  </a:solidFill>
                  <a:latin typeface="Century Gothic"/>
                  <a:cs typeface="Century Gothic"/>
                </a:rPr>
                <a:t> </a:t>
              </a:r>
              <a:r>
                <a:rPr lang="en-ID" sz="1400" dirty="0" err="1">
                  <a:solidFill>
                    <a:srgbClr val="134771"/>
                  </a:solidFill>
                  <a:latin typeface="Century Gothic"/>
                  <a:cs typeface="Century Gothic"/>
                </a:rPr>
                <a:t>penilaian</a:t>
              </a:r>
              <a:r>
                <a:rPr lang="en-ID" sz="1400" dirty="0">
                  <a:solidFill>
                    <a:srgbClr val="134771"/>
                  </a:solidFill>
                  <a:latin typeface="Century Gothic"/>
                  <a:cs typeface="Century Gothic"/>
                </a:rPr>
                <a:t> </a:t>
              </a:r>
              <a:r>
                <a:rPr lang="en-ID" sz="1400" dirty="0" err="1">
                  <a:solidFill>
                    <a:srgbClr val="134771"/>
                  </a:solidFill>
                  <a:latin typeface="Century Gothic"/>
                  <a:cs typeface="Century Gothic"/>
                </a:rPr>
                <a:t>mendapatkan</a:t>
              </a:r>
              <a:r>
                <a:rPr lang="en-ID" sz="1400" dirty="0">
                  <a:solidFill>
                    <a:srgbClr val="134771"/>
                  </a:solidFill>
                  <a:latin typeface="Century Gothic"/>
                  <a:cs typeface="Century Gothic"/>
                </a:rPr>
                <a:t> </a:t>
              </a:r>
              <a:r>
                <a:rPr lang="en-ID" sz="1400" dirty="0" err="1">
                  <a:solidFill>
                    <a:srgbClr val="134771"/>
                  </a:solidFill>
                  <a:latin typeface="Century Gothic"/>
                  <a:cs typeface="Century Gothic"/>
                </a:rPr>
                <a:t>kenaikan</a:t>
              </a:r>
              <a:r>
                <a:rPr lang="en-ID" sz="1400" dirty="0">
                  <a:solidFill>
                    <a:srgbClr val="134771"/>
                  </a:solidFill>
                  <a:latin typeface="Century Gothic"/>
                  <a:cs typeface="Century Gothic"/>
                </a:rPr>
                <a:t> </a:t>
              </a:r>
              <a:r>
                <a:rPr lang="en-ID" sz="1400" dirty="0" err="1">
                  <a:solidFill>
                    <a:srgbClr val="134771"/>
                  </a:solidFill>
                  <a:latin typeface="Century Gothic"/>
                  <a:cs typeface="Century Gothic"/>
                </a:rPr>
                <a:t>skor</a:t>
              </a:r>
              <a:r>
                <a:rPr lang="en-ID" sz="1400" dirty="0">
                  <a:solidFill>
                    <a:srgbClr val="134771"/>
                  </a:solidFill>
                  <a:latin typeface="Century Gothic"/>
                  <a:cs typeface="Century Gothic"/>
                </a:rPr>
                <a:t> </a:t>
              </a:r>
              <a:r>
                <a:rPr lang="en-ID" sz="1400" dirty="0" err="1">
                  <a:solidFill>
                    <a:srgbClr val="134771"/>
                  </a:solidFill>
                  <a:latin typeface="Century Gothic"/>
                  <a:cs typeface="Century Gothic"/>
                </a:rPr>
                <a:t>antar</a:t>
              </a:r>
              <a:r>
                <a:rPr lang="en-ID" sz="1400" dirty="0">
                  <a:solidFill>
                    <a:srgbClr val="134771"/>
                  </a:solidFill>
                  <a:latin typeface="Century Gothic"/>
                  <a:cs typeface="Century Gothic"/>
                </a:rPr>
                <a:t> lain: </a:t>
              </a:r>
              <a:r>
                <a:rPr lang="en-ID" sz="1400" i="1" dirty="0">
                  <a:solidFill>
                    <a:srgbClr val="134771"/>
                  </a:solidFill>
                  <a:latin typeface="Century Gothic"/>
                  <a:cs typeface="Century Gothic"/>
                </a:rPr>
                <a:t>Institution, Infrastructure, macroeconomic, health and primary education, technological readiness, business sophistication </a:t>
              </a:r>
              <a:endParaRPr lang="en-US" sz="1400" i="1" dirty="0">
                <a:solidFill>
                  <a:srgbClr val="134771"/>
                </a:solidFill>
                <a:latin typeface="Century Gothic"/>
                <a:cs typeface="Century Gothic"/>
              </a:endParaRPr>
            </a:p>
          </p:txBody>
        </p:sp>
      </p:grpSp>
      <p:sp>
        <p:nvSpPr>
          <p:cNvPr id="10" name="Slide Number Placeholder 9"/>
          <p:cNvSpPr>
            <a:spLocks noGrp="1"/>
          </p:cNvSpPr>
          <p:nvPr>
            <p:ph type="sldNum" sz="quarter" idx="12"/>
          </p:nvPr>
        </p:nvSpPr>
        <p:spPr/>
        <p:txBody>
          <a:bodyPr/>
          <a:lstStyle/>
          <a:p>
            <a:fld id="{205D7B2C-A490-B44A-85E7-3DCE87D4739F}" type="slidenum">
              <a:rPr lang="en-US" smtClean="0"/>
              <a:pPr/>
              <a:t>5</a:t>
            </a:fld>
            <a:endParaRPr lang="en-US" dirty="0"/>
          </a:p>
        </p:txBody>
      </p:sp>
      <p:sp>
        <p:nvSpPr>
          <p:cNvPr id="34" name="Title 2"/>
          <p:cNvSpPr txBox="1">
            <a:spLocks/>
          </p:cNvSpPr>
          <p:nvPr/>
        </p:nvSpPr>
        <p:spPr bwMode="auto">
          <a:xfrm>
            <a:off x="106681" y="3756"/>
            <a:ext cx="9580959" cy="688940"/>
          </a:xfrm>
          <a:prstGeom prst="rect">
            <a:avLst/>
          </a:prstGeom>
          <a:noFill/>
          <a:ln w="9525">
            <a:noFill/>
            <a:miter lim="800000"/>
            <a:headEnd/>
            <a:tailEnd/>
          </a:ln>
        </p:spPr>
        <p:txBody>
          <a:bodyPr vert="horz" wrap="square" lIns="68580" tIns="34290" rIns="68580" bIns="34290" numCol="1" rtlCol="0" anchor="ctr" anchorCtr="0" compatLnSpc="1">
            <a:prstTxWarp prst="textNoShape">
              <a:avLst/>
            </a:prstTxWarp>
            <a:noAutofit/>
          </a:bodyPr>
          <a:lstStyle>
            <a:lvl1pPr algn="ctr" rtl="0" eaLnBrk="0" fontAlgn="base" hangingPunct="0">
              <a:spcBef>
                <a:spcPct val="0"/>
              </a:spcBef>
              <a:spcAft>
                <a:spcPct val="0"/>
              </a:spcAft>
              <a:defRPr sz="3301" kern="1200">
                <a:solidFill>
                  <a:schemeClr val="tx1"/>
                </a:solidFill>
                <a:latin typeface="+mj-lt"/>
                <a:ea typeface="+mj-ea"/>
                <a:cs typeface="+mj-cs"/>
              </a:defRPr>
            </a:lvl1pPr>
            <a:lvl2pPr algn="ctr" rtl="0" eaLnBrk="0" fontAlgn="base" hangingPunct="0">
              <a:spcBef>
                <a:spcPct val="0"/>
              </a:spcBef>
              <a:spcAft>
                <a:spcPct val="0"/>
              </a:spcAft>
              <a:defRPr sz="3301">
                <a:solidFill>
                  <a:schemeClr val="tx1"/>
                </a:solidFill>
                <a:latin typeface="Calibri" pitchFamily="34" charset="0"/>
              </a:defRPr>
            </a:lvl2pPr>
            <a:lvl3pPr algn="ctr" rtl="0" eaLnBrk="0" fontAlgn="base" hangingPunct="0">
              <a:spcBef>
                <a:spcPct val="0"/>
              </a:spcBef>
              <a:spcAft>
                <a:spcPct val="0"/>
              </a:spcAft>
              <a:defRPr sz="3301">
                <a:solidFill>
                  <a:schemeClr val="tx1"/>
                </a:solidFill>
                <a:latin typeface="Calibri" pitchFamily="34" charset="0"/>
              </a:defRPr>
            </a:lvl3pPr>
            <a:lvl4pPr algn="ctr" rtl="0" eaLnBrk="0" fontAlgn="base" hangingPunct="0">
              <a:spcBef>
                <a:spcPct val="0"/>
              </a:spcBef>
              <a:spcAft>
                <a:spcPct val="0"/>
              </a:spcAft>
              <a:defRPr sz="3301">
                <a:solidFill>
                  <a:schemeClr val="tx1"/>
                </a:solidFill>
                <a:latin typeface="Calibri" pitchFamily="34" charset="0"/>
              </a:defRPr>
            </a:lvl4pPr>
            <a:lvl5pPr algn="ctr" rtl="0" eaLnBrk="0" fontAlgn="base" hangingPunct="0">
              <a:spcBef>
                <a:spcPct val="0"/>
              </a:spcBef>
              <a:spcAft>
                <a:spcPct val="0"/>
              </a:spcAft>
              <a:defRPr sz="3301">
                <a:solidFill>
                  <a:schemeClr val="tx1"/>
                </a:solidFill>
                <a:latin typeface="Calibri" pitchFamily="34" charset="0"/>
              </a:defRPr>
            </a:lvl5pPr>
            <a:lvl6pPr marL="342991" algn="ctr" rtl="0" fontAlgn="base">
              <a:spcBef>
                <a:spcPct val="0"/>
              </a:spcBef>
              <a:spcAft>
                <a:spcPct val="0"/>
              </a:spcAft>
              <a:defRPr sz="3301">
                <a:solidFill>
                  <a:schemeClr val="tx1"/>
                </a:solidFill>
                <a:latin typeface="Calibri" pitchFamily="34" charset="0"/>
              </a:defRPr>
            </a:lvl6pPr>
            <a:lvl7pPr marL="685983" algn="ctr" rtl="0" fontAlgn="base">
              <a:spcBef>
                <a:spcPct val="0"/>
              </a:spcBef>
              <a:spcAft>
                <a:spcPct val="0"/>
              </a:spcAft>
              <a:defRPr sz="3301">
                <a:solidFill>
                  <a:schemeClr val="tx1"/>
                </a:solidFill>
                <a:latin typeface="Calibri" pitchFamily="34" charset="0"/>
              </a:defRPr>
            </a:lvl7pPr>
            <a:lvl8pPr marL="1028974" algn="ctr" rtl="0" fontAlgn="base">
              <a:spcBef>
                <a:spcPct val="0"/>
              </a:spcBef>
              <a:spcAft>
                <a:spcPct val="0"/>
              </a:spcAft>
              <a:defRPr sz="3301">
                <a:solidFill>
                  <a:schemeClr val="tx1"/>
                </a:solidFill>
                <a:latin typeface="Calibri" pitchFamily="34" charset="0"/>
              </a:defRPr>
            </a:lvl8pPr>
            <a:lvl9pPr marL="1371966" algn="ctr" rtl="0" fontAlgn="base">
              <a:spcBef>
                <a:spcPct val="0"/>
              </a:spcBef>
              <a:spcAft>
                <a:spcPct val="0"/>
              </a:spcAft>
              <a:defRPr sz="3301">
                <a:solidFill>
                  <a:schemeClr val="tx1"/>
                </a:solidFill>
                <a:latin typeface="Calibri" pitchFamily="34" charset="0"/>
              </a:defRPr>
            </a:lvl9pPr>
          </a:lstStyle>
          <a:p>
            <a:r>
              <a:rPr lang="nb-NO" sz="2000" b="1" dirty="0">
                <a:solidFill>
                  <a:srgbClr val="FFFF00"/>
                </a:solidFill>
              </a:rPr>
              <a:t>BERBAGAI PENGAKUAN ATAS REFORMASI EKONOMI &amp; STRUKTURAL</a:t>
            </a:r>
          </a:p>
          <a:p>
            <a:r>
              <a:rPr lang="nb-NO" sz="1400" dirty="0">
                <a:solidFill>
                  <a:schemeClr val="bg1"/>
                </a:solidFill>
                <a:latin typeface="Century Gothic" panose="020B0502020202020204" pitchFamily="34" charset="0"/>
              </a:rPr>
              <a:t>...</a:t>
            </a:r>
            <a:r>
              <a:rPr lang="nb-NO" sz="1400" i="1" dirty="0">
                <a:solidFill>
                  <a:schemeClr val="bg1"/>
                </a:solidFill>
                <a:latin typeface="Century Gothic" panose="020B0502020202020204" pitchFamily="34" charset="0"/>
              </a:rPr>
              <a:t>Creditworthiness</a:t>
            </a:r>
            <a:r>
              <a:rPr lang="nb-NO" sz="1400" dirty="0">
                <a:solidFill>
                  <a:schemeClr val="bg1"/>
                </a:solidFill>
                <a:latin typeface="Century Gothic" panose="020B0502020202020204" pitchFamily="34" charset="0"/>
              </a:rPr>
              <a:t>, </a:t>
            </a:r>
            <a:r>
              <a:rPr lang="nb-NO" sz="1400" i="1" dirty="0">
                <a:solidFill>
                  <a:schemeClr val="bg1"/>
                </a:solidFill>
                <a:latin typeface="Century Gothic" panose="020B0502020202020204" pitchFamily="34" charset="0"/>
              </a:rPr>
              <a:t>doing business</a:t>
            </a:r>
            <a:r>
              <a:rPr lang="nb-NO" sz="1400" dirty="0">
                <a:solidFill>
                  <a:schemeClr val="bg1"/>
                </a:solidFill>
                <a:latin typeface="Century Gothic" panose="020B0502020202020204" pitchFamily="34" charset="0"/>
              </a:rPr>
              <a:t>, kepercayaan pada pemerintah, hingga daya saing</a:t>
            </a:r>
          </a:p>
        </p:txBody>
      </p:sp>
    </p:spTree>
    <p:extLst>
      <p:ext uri="{BB962C8B-B14F-4D97-AF65-F5344CB8AC3E}">
        <p14:creationId xmlns:p14="http://schemas.microsoft.com/office/powerpoint/2010/main" xmlns="" val="46221017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p:cNvSpPr txBox="1"/>
          <p:nvPr/>
        </p:nvSpPr>
        <p:spPr>
          <a:xfrm>
            <a:off x="7279268" y="3943761"/>
            <a:ext cx="1153686" cy="669962"/>
          </a:xfrm>
          <a:prstGeom prst="rect">
            <a:avLst/>
          </a:prstGeom>
          <a:noFill/>
        </p:spPr>
        <p:txBody>
          <a:bodyPr wrap="square" lIns="0" tIns="0" rIns="0" bIns="0" rtlCol="0">
            <a:spAutoFit/>
          </a:bodyPr>
          <a:lstStyle/>
          <a:p>
            <a:pPr algn="ctr"/>
            <a:r>
              <a:rPr lang="en-US" sz="1400" dirty="0">
                <a:solidFill>
                  <a:srgbClr val="195F96"/>
                </a:solidFill>
                <a:latin typeface="Bahnschrift" panose="020B0502040204020203" pitchFamily="34" charset="0"/>
                <a:cs typeface="Century Gothic"/>
              </a:rPr>
              <a:t>2017: #91</a:t>
            </a:r>
          </a:p>
          <a:p>
            <a:pPr algn="ctr"/>
            <a:r>
              <a:rPr lang="en-US" sz="1400" dirty="0">
                <a:solidFill>
                  <a:srgbClr val="195F96"/>
                </a:solidFill>
                <a:latin typeface="Bahnschrift" panose="020B0502040204020203" pitchFamily="34" charset="0"/>
                <a:cs typeface="Century Gothic"/>
              </a:rPr>
              <a:t>2016: #106</a:t>
            </a:r>
          </a:p>
          <a:p>
            <a:pPr algn="ctr"/>
            <a:r>
              <a:rPr lang="en-US" sz="1400" dirty="0">
                <a:solidFill>
                  <a:srgbClr val="195F96"/>
                </a:solidFill>
                <a:latin typeface="Bahnschrift" panose="020B0502040204020203" pitchFamily="34" charset="0"/>
                <a:cs typeface="Century Gothic"/>
              </a:rPr>
              <a:t>2015: #120</a:t>
            </a:r>
          </a:p>
        </p:txBody>
      </p:sp>
      <p:sp>
        <p:nvSpPr>
          <p:cNvPr id="15" name="TextBox 14"/>
          <p:cNvSpPr txBox="1"/>
          <p:nvPr/>
        </p:nvSpPr>
        <p:spPr>
          <a:xfrm>
            <a:off x="6103646" y="3330884"/>
            <a:ext cx="1328590" cy="1461923"/>
          </a:xfrm>
          <a:prstGeom prst="rect">
            <a:avLst/>
          </a:prstGeom>
          <a:noFill/>
        </p:spPr>
        <p:txBody>
          <a:bodyPr wrap="square" lIns="91424" tIns="45712" rIns="91424" bIns="45712" rtlCol="0">
            <a:spAutoFit/>
          </a:bodyPr>
          <a:lstStyle/>
          <a:p>
            <a:r>
              <a:rPr lang="en-US" sz="2400" b="1" dirty="0">
                <a:solidFill>
                  <a:srgbClr val="002060"/>
                </a:solidFill>
                <a:latin typeface="Century Gothic"/>
                <a:cs typeface="Century Gothic"/>
              </a:rPr>
              <a:t>NAIK</a:t>
            </a:r>
          </a:p>
          <a:p>
            <a:r>
              <a:rPr lang="en-US" sz="4100" b="1" dirty="0">
                <a:solidFill>
                  <a:srgbClr val="002060"/>
                </a:solidFill>
                <a:latin typeface="Century Gothic"/>
                <a:cs typeface="Century Gothic"/>
              </a:rPr>
              <a:t>19 </a:t>
            </a:r>
          </a:p>
          <a:p>
            <a:r>
              <a:rPr lang="en-US" sz="1200" dirty="0" err="1">
                <a:solidFill>
                  <a:srgbClr val="002060"/>
                </a:solidFill>
                <a:latin typeface="Century Gothic"/>
                <a:cs typeface="Century Gothic"/>
              </a:rPr>
              <a:t>Peringkat</a:t>
            </a:r>
            <a:r>
              <a:rPr lang="en-US" sz="1200" dirty="0">
                <a:solidFill>
                  <a:srgbClr val="002060"/>
                </a:solidFill>
                <a:latin typeface="Century Gothic"/>
                <a:cs typeface="Century Gothic"/>
              </a:rPr>
              <a:t> di 2018</a:t>
            </a:r>
          </a:p>
        </p:txBody>
      </p:sp>
      <p:sp>
        <p:nvSpPr>
          <p:cNvPr id="16" name="TextBox 15"/>
          <p:cNvSpPr txBox="1"/>
          <p:nvPr/>
        </p:nvSpPr>
        <p:spPr>
          <a:xfrm>
            <a:off x="7039750" y="3360640"/>
            <a:ext cx="1457544" cy="542169"/>
          </a:xfrm>
          <a:prstGeom prst="rect">
            <a:avLst/>
          </a:prstGeom>
          <a:noFill/>
        </p:spPr>
        <p:txBody>
          <a:bodyPr wrap="square" lIns="91424" tIns="45712" rIns="91424" bIns="45712" rtlCol="0">
            <a:spAutoFit/>
          </a:bodyPr>
          <a:lstStyle/>
          <a:p>
            <a:pPr algn="ctr"/>
            <a:r>
              <a:rPr lang="en-US" sz="1400" b="1" dirty="0">
                <a:solidFill>
                  <a:srgbClr val="195F96"/>
                </a:solidFill>
                <a:latin typeface="Bahnschrift" panose="020B0502040204020203" pitchFamily="34" charset="0"/>
                <a:cs typeface="Century Gothic"/>
              </a:rPr>
              <a:t>Score: 66,5 </a:t>
            </a:r>
          </a:p>
          <a:p>
            <a:pPr algn="ctr"/>
            <a:r>
              <a:rPr lang="en-US" sz="1400" dirty="0">
                <a:solidFill>
                  <a:srgbClr val="195F96"/>
                </a:solidFill>
                <a:latin typeface="Bahnschrift" panose="020B0502040204020203" pitchFamily="34" charset="0"/>
                <a:cs typeface="Century Gothic"/>
              </a:rPr>
              <a:t>(↑4,95)</a:t>
            </a:r>
          </a:p>
        </p:txBody>
      </p:sp>
      <p:sp>
        <p:nvSpPr>
          <p:cNvPr id="17" name="Rectangle 16"/>
          <p:cNvSpPr/>
          <p:nvPr/>
        </p:nvSpPr>
        <p:spPr>
          <a:xfrm>
            <a:off x="6051145" y="4797152"/>
            <a:ext cx="3833183" cy="1740204"/>
          </a:xfrm>
          <a:prstGeom prst="rect">
            <a:avLst/>
          </a:prstGeom>
        </p:spPr>
        <p:txBody>
          <a:bodyPr wrap="square" lIns="91424" tIns="45712" rIns="91424" bIns="45712">
            <a:spAutoFit/>
          </a:bodyPr>
          <a:lstStyle/>
          <a:p>
            <a:pPr marL="228560" indent="-228560">
              <a:lnSpc>
                <a:spcPct val="114000"/>
              </a:lnSpc>
              <a:spcAft>
                <a:spcPts val="600"/>
              </a:spcAft>
            </a:pPr>
            <a:r>
              <a:rPr lang="en-US" sz="1100" b="1" dirty="0">
                <a:solidFill>
                  <a:srgbClr val="195F96"/>
                </a:solidFill>
                <a:latin typeface="Century Gothic"/>
                <a:cs typeface="Century Gothic"/>
              </a:rPr>
              <a:t>7 </a:t>
            </a:r>
            <a:r>
              <a:rPr lang="en-US" sz="1100" b="1" dirty="0" err="1">
                <a:solidFill>
                  <a:srgbClr val="195F96"/>
                </a:solidFill>
                <a:latin typeface="Century Gothic"/>
                <a:cs typeface="Century Gothic"/>
              </a:rPr>
              <a:t>Indikator</a:t>
            </a:r>
            <a:r>
              <a:rPr lang="en-US" sz="1100" b="1" dirty="0">
                <a:solidFill>
                  <a:srgbClr val="195F96"/>
                </a:solidFill>
                <a:latin typeface="Century Gothic"/>
                <a:cs typeface="Century Gothic"/>
              </a:rPr>
              <a:t> EODB Indonesia yang </a:t>
            </a:r>
            <a:r>
              <a:rPr lang="en-US" sz="1100" b="1" dirty="0" err="1">
                <a:solidFill>
                  <a:srgbClr val="195F96"/>
                </a:solidFill>
                <a:latin typeface="Century Gothic"/>
                <a:cs typeface="Century Gothic"/>
              </a:rPr>
              <a:t>mengalami</a:t>
            </a:r>
            <a:r>
              <a:rPr lang="en-US" sz="1100" b="1" dirty="0">
                <a:solidFill>
                  <a:srgbClr val="195F96"/>
                </a:solidFill>
                <a:latin typeface="Century Gothic"/>
                <a:cs typeface="Century Gothic"/>
              </a:rPr>
              <a:t> </a:t>
            </a:r>
            <a:r>
              <a:rPr lang="en-US" sz="1100" b="1" dirty="0" err="1">
                <a:solidFill>
                  <a:srgbClr val="195F96"/>
                </a:solidFill>
                <a:latin typeface="Century Gothic"/>
                <a:cs typeface="Century Gothic"/>
              </a:rPr>
              <a:t>perbaikan</a:t>
            </a:r>
            <a:r>
              <a:rPr lang="en-US" sz="1100" b="1" dirty="0">
                <a:solidFill>
                  <a:srgbClr val="195F96"/>
                </a:solidFill>
                <a:latin typeface="Century Gothic"/>
                <a:cs typeface="Century Gothic"/>
              </a:rPr>
              <a:t> di 2018</a:t>
            </a:r>
          </a:p>
          <a:p>
            <a:pPr marL="228560" indent="-228560">
              <a:buFont typeface="+mj-lt"/>
              <a:buAutoNum type="arabicPeriod"/>
            </a:pPr>
            <a:r>
              <a:rPr lang="en-US" sz="1100" dirty="0">
                <a:solidFill>
                  <a:srgbClr val="195F96"/>
                </a:solidFill>
                <a:latin typeface="Century Gothic"/>
                <a:cs typeface="Century Gothic"/>
              </a:rPr>
              <a:t>Easier to start business</a:t>
            </a:r>
          </a:p>
          <a:p>
            <a:pPr marL="228560" indent="-228560">
              <a:buFont typeface="+mj-lt"/>
              <a:buAutoNum type="arabicPeriod"/>
            </a:pPr>
            <a:r>
              <a:rPr lang="en-US" sz="1100" dirty="0">
                <a:solidFill>
                  <a:srgbClr val="195F96"/>
                </a:solidFill>
                <a:latin typeface="Century Gothic"/>
                <a:cs typeface="Century Gothic"/>
              </a:rPr>
              <a:t>Easier to get electricity </a:t>
            </a:r>
          </a:p>
          <a:p>
            <a:pPr marL="228560" indent="-228560">
              <a:buFont typeface="+mj-lt"/>
              <a:buAutoNum type="arabicPeriod"/>
            </a:pPr>
            <a:r>
              <a:rPr lang="en-US" sz="1100" dirty="0">
                <a:solidFill>
                  <a:srgbClr val="195F96"/>
                </a:solidFill>
                <a:latin typeface="Century Gothic"/>
                <a:cs typeface="Century Gothic"/>
              </a:rPr>
              <a:t>Easier to register property</a:t>
            </a:r>
          </a:p>
          <a:p>
            <a:pPr marL="228560" indent="-228560">
              <a:buFont typeface="+mj-lt"/>
              <a:buAutoNum type="arabicPeriod"/>
            </a:pPr>
            <a:r>
              <a:rPr lang="en-US" sz="1100" dirty="0">
                <a:solidFill>
                  <a:srgbClr val="195F96"/>
                </a:solidFill>
                <a:latin typeface="Century Gothic"/>
                <a:cs typeface="Century Gothic"/>
              </a:rPr>
              <a:t>Improving the sharing of credit information</a:t>
            </a:r>
          </a:p>
          <a:p>
            <a:pPr marL="228560" indent="-228560">
              <a:buFont typeface="+mj-lt"/>
              <a:buAutoNum type="arabicPeriod"/>
            </a:pPr>
            <a:r>
              <a:rPr lang="en-US" sz="1100" dirty="0">
                <a:solidFill>
                  <a:srgbClr val="195F96"/>
                </a:solidFill>
                <a:latin typeface="Century Gothic"/>
                <a:cs typeface="Century Gothic"/>
              </a:rPr>
              <a:t>Strengthening minority investor protections</a:t>
            </a:r>
          </a:p>
          <a:p>
            <a:pPr marL="228560" indent="-228560">
              <a:buFont typeface="+mj-lt"/>
              <a:buAutoNum type="arabicPeriod"/>
            </a:pPr>
            <a:r>
              <a:rPr lang="en-US" sz="1100" dirty="0">
                <a:solidFill>
                  <a:srgbClr val="195F96"/>
                </a:solidFill>
                <a:latin typeface="Century Gothic"/>
                <a:cs typeface="Century Gothic"/>
              </a:rPr>
              <a:t>Easier to pay taxes</a:t>
            </a:r>
          </a:p>
          <a:p>
            <a:pPr marL="228560" indent="-228560">
              <a:buFont typeface="+mj-lt"/>
              <a:buAutoNum type="arabicPeriod"/>
            </a:pPr>
            <a:r>
              <a:rPr lang="en-US" sz="1100" dirty="0">
                <a:solidFill>
                  <a:srgbClr val="195F96"/>
                </a:solidFill>
                <a:latin typeface="Century Gothic"/>
                <a:cs typeface="Century Gothic"/>
              </a:rPr>
              <a:t>Easier to trade across border</a:t>
            </a:r>
          </a:p>
        </p:txBody>
      </p:sp>
      <p:sp>
        <p:nvSpPr>
          <p:cNvPr id="20" name="Title 1"/>
          <p:cNvSpPr txBox="1">
            <a:spLocks/>
          </p:cNvSpPr>
          <p:nvPr/>
        </p:nvSpPr>
        <p:spPr>
          <a:xfrm>
            <a:off x="6051145" y="1306659"/>
            <a:ext cx="3741236" cy="1845101"/>
          </a:xfrm>
          <a:prstGeom prst="rect">
            <a:avLst/>
          </a:prstGeom>
        </p:spPr>
        <p:txBody>
          <a:bodyPr vert="horz" lIns="91424" tIns="45712" rIns="91424" bIns="45712" rtlCol="0" anchor="ctr">
            <a:noAutofit/>
          </a:bodyPr>
          <a:lstStyle>
            <a:defPPr>
              <a:defRPr lang="en-US"/>
            </a:defPPr>
            <a:lvl1pPr>
              <a:lnSpc>
                <a:spcPct val="90000"/>
              </a:lnSpc>
              <a:spcBef>
                <a:spcPct val="0"/>
              </a:spcBef>
              <a:buNone/>
              <a:defRPr sz="2400" b="1">
                <a:solidFill>
                  <a:schemeClr val="tx2">
                    <a:lumMod val="75000"/>
                  </a:schemeClr>
                </a:solidFill>
                <a:ea typeface="+mj-ea"/>
                <a:cs typeface="+mj-cs"/>
              </a:defRPr>
            </a:lvl1pPr>
          </a:lstStyle>
          <a:p>
            <a:r>
              <a:rPr lang="fi-FI" sz="2000" dirty="0">
                <a:solidFill>
                  <a:srgbClr val="002060"/>
                </a:solidFill>
                <a:latin typeface="Bahnschrift" panose="020B0502040204020203" pitchFamily="34" charset="0"/>
                <a:cs typeface="Century Gothic"/>
              </a:rPr>
              <a:t>Pada laporan EODB 2018, Indonesia naik 19 peringkat, dari ranking 91 ke 72 </a:t>
            </a:r>
          </a:p>
          <a:p>
            <a:r>
              <a:rPr lang="it-IT" sz="1400" b="0" dirty="0" err="1">
                <a:solidFill>
                  <a:srgbClr val="002060"/>
                </a:solidFill>
                <a:latin typeface="Bahnschrift" panose="020B0502040204020203" pitchFamily="34" charset="0"/>
                <a:cs typeface="Century Gothic"/>
              </a:rPr>
              <a:t>posisi</a:t>
            </a:r>
            <a:r>
              <a:rPr lang="it-IT" sz="1400" b="0" dirty="0">
                <a:solidFill>
                  <a:srgbClr val="002060"/>
                </a:solidFill>
                <a:latin typeface="Bahnschrift" panose="020B0502040204020203" pitchFamily="34" charset="0"/>
                <a:cs typeface="Century Gothic"/>
              </a:rPr>
              <a:t> Indonesia </a:t>
            </a:r>
            <a:r>
              <a:rPr lang="it-IT" sz="1400" b="0" dirty="0" err="1">
                <a:solidFill>
                  <a:srgbClr val="002060"/>
                </a:solidFill>
                <a:latin typeface="Bahnschrift" panose="020B0502040204020203" pitchFamily="34" charset="0"/>
                <a:cs typeface="Century Gothic"/>
              </a:rPr>
              <a:t>saat</a:t>
            </a:r>
            <a:r>
              <a:rPr lang="it-IT" sz="1400" b="0" dirty="0">
                <a:solidFill>
                  <a:srgbClr val="002060"/>
                </a:solidFill>
                <a:latin typeface="Bahnschrift" panose="020B0502040204020203" pitchFamily="34" charset="0"/>
                <a:cs typeface="Century Gothic"/>
              </a:rPr>
              <a:t> ini </a:t>
            </a:r>
            <a:r>
              <a:rPr lang="it-IT" sz="1400" b="0" dirty="0" err="1">
                <a:solidFill>
                  <a:srgbClr val="002060"/>
                </a:solidFill>
                <a:latin typeface="Bahnschrift" panose="020B0502040204020203" pitchFamily="34" charset="0"/>
                <a:cs typeface="Century Gothic"/>
              </a:rPr>
              <a:t>berada</a:t>
            </a:r>
            <a:r>
              <a:rPr lang="it-IT" sz="1400" b="0" dirty="0">
                <a:solidFill>
                  <a:srgbClr val="002060"/>
                </a:solidFill>
                <a:latin typeface="Bahnschrift" panose="020B0502040204020203" pitchFamily="34" charset="0"/>
                <a:cs typeface="Century Gothic"/>
              </a:rPr>
              <a:t> di </a:t>
            </a:r>
            <a:r>
              <a:rPr lang="it-IT" sz="1400" b="0" dirty="0" err="1">
                <a:solidFill>
                  <a:srgbClr val="002060"/>
                </a:solidFill>
                <a:latin typeface="Bahnschrift" panose="020B0502040204020203" pitchFamily="34" charset="0"/>
                <a:cs typeface="Century Gothic"/>
              </a:rPr>
              <a:t>atas</a:t>
            </a:r>
            <a:r>
              <a:rPr lang="it-IT" sz="1400" b="0" dirty="0">
                <a:solidFill>
                  <a:srgbClr val="002060"/>
                </a:solidFill>
                <a:latin typeface="Bahnschrift" panose="020B0502040204020203" pitchFamily="34" charset="0"/>
                <a:cs typeface="Century Gothic"/>
              </a:rPr>
              <a:t> </a:t>
            </a:r>
            <a:r>
              <a:rPr lang="it-IT" sz="1400" b="0" dirty="0" err="1">
                <a:solidFill>
                  <a:srgbClr val="002060"/>
                </a:solidFill>
                <a:latin typeface="Bahnschrift" panose="020B0502040204020203" pitchFamily="34" charset="0"/>
                <a:cs typeface="Century Gothic"/>
              </a:rPr>
              <a:t>negara</a:t>
            </a:r>
            <a:r>
              <a:rPr lang="it-IT" sz="1400" b="0" dirty="0">
                <a:solidFill>
                  <a:srgbClr val="002060"/>
                </a:solidFill>
                <a:latin typeface="Bahnschrift" panose="020B0502040204020203" pitchFamily="34" charset="0"/>
                <a:cs typeface="Century Gothic"/>
              </a:rPr>
              <a:t> </a:t>
            </a:r>
            <a:r>
              <a:rPr lang="it-IT" sz="1400" b="0" dirty="0" err="1">
                <a:solidFill>
                  <a:srgbClr val="002060"/>
                </a:solidFill>
                <a:latin typeface="Bahnschrift" panose="020B0502040204020203" pitchFamily="34" charset="0"/>
                <a:cs typeface="Century Gothic"/>
              </a:rPr>
              <a:t>peers</a:t>
            </a:r>
            <a:r>
              <a:rPr lang="it-IT" sz="1400" b="0" dirty="0">
                <a:solidFill>
                  <a:srgbClr val="002060"/>
                </a:solidFill>
                <a:latin typeface="Bahnschrift" panose="020B0502040204020203" pitchFamily="34" charset="0"/>
                <a:cs typeface="Century Gothic"/>
              </a:rPr>
              <a:t>, </a:t>
            </a:r>
            <a:r>
              <a:rPr lang="it-IT" sz="1400" b="0" dirty="0" err="1">
                <a:solidFill>
                  <a:srgbClr val="002060"/>
                </a:solidFill>
                <a:latin typeface="Bahnschrift" panose="020B0502040204020203" pitchFamily="34" charset="0"/>
                <a:cs typeface="Century Gothic"/>
              </a:rPr>
              <a:t>seperti</a:t>
            </a:r>
            <a:r>
              <a:rPr lang="it-IT" sz="1400" b="0" dirty="0">
                <a:solidFill>
                  <a:srgbClr val="002060"/>
                </a:solidFill>
                <a:latin typeface="Bahnschrift" panose="020B0502040204020203" pitchFamily="34" charset="0"/>
                <a:cs typeface="Century Gothic"/>
              </a:rPr>
              <a:t> Afrika </a:t>
            </a:r>
            <a:r>
              <a:rPr lang="it-IT" sz="1400" b="0" dirty="0" err="1">
                <a:solidFill>
                  <a:srgbClr val="002060"/>
                </a:solidFill>
                <a:latin typeface="Bahnschrift" panose="020B0502040204020203" pitchFamily="34" charset="0"/>
                <a:cs typeface="Century Gothic"/>
              </a:rPr>
              <a:t>Selatan</a:t>
            </a:r>
            <a:r>
              <a:rPr lang="it-IT" sz="1400" b="0" dirty="0">
                <a:solidFill>
                  <a:srgbClr val="002060"/>
                </a:solidFill>
                <a:latin typeface="Bahnschrift" panose="020B0502040204020203" pitchFamily="34" charset="0"/>
                <a:cs typeface="Century Gothic"/>
              </a:rPr>
              <a:t> (82), Qatar (83), India (100), </a:t>
            </a:r>
            <a:r>
              <a:rPr lang="it-IT" sz="1400" b="0" dirty="0" err="1">
                <a:solidFill>
                  <a:srgbClr val="002060"/>
                </a:solidFill>
                <a:latin typeface="Bahnschrift" panose="020B0502040204020203" pitchFamily="34" charset="0"/>
                <a:cs typeface="Century Gothic"/>
              </a:rPr>
              <a:t>Filipina</a:t>
            </a:r>
            <a:r>
              <a:rPr lang="it-IT" sz="1400" b="0" dirty="0">
                <a:solidFill>
                  <a:srgbClr val="002060"/>
                </a:solidFill>
                <a:latin typeface="Bahnschrift" panose="020B0502040204020203" pitchFamily="34" charset="0"/>
                <a:cs typeface="Century Gothic"/>
              </a:rPr>
              <a:t> (113), Argentina (117), Brazil (125)</a:t>
            </a:r>
            <a:endParaRPr lang="en-US" sz="1400" b="0" dirty="0">
              <a:solidFill>
                <a:srgbClr val="002060"/>
              </a:solidFill>
              <a:latin typeface="Bahnschrift" panose="020B0502040204020203" pitchFamily="34" charset="0"/>
              <a:cs typeface="Century Gothic"/>
            </a:endParaRPr>
          </a:p>
        </p:txBody>
      </p:sp>
      <p:sp>
        <p:nvSpPr>
          <p:cNvPr id="3" name="Slide Number Placeholder 2"/>
          <p:cNvSpPr>
            <a:spLocks noGrp="1"/>
          </p:cNvSpPr>
          <p:nvPr>
            <p:ph type="sldNum" sz="quarter" idx="12"/>
          </p:nvPr>
        </p:nvSpPr>
        <p:spPr/>
        <p:txBody>
          <a:bodyPr/>
          <a:lstStyle/>
          <a:p>
            <a:fld id="{205D7B2C-A490-B44A-85E7-3DCE87D4739F}" type="slidenum">
              <a:rPr lang="en-US" smtClean="0"/>
              <a:pPr/>
              <a:t>6</a:t>
            </a:fld>
            <a:endParaRPr lang="en-US" dirty="0"/>
          </a:p>
        </p:txBody>
      </p:sp>
      <p:grpSp>
        <p:nvGrpSpPr>
          <p:cNvPr id="2" name="Group 1">
            <a:extLst>
              <a:ext uri="{FF2B5EF4-FFF2-40B4-BE49-F238E27FC236}">
                <a16:creationId xmlns:a16="http://schemas.microsoft.com/office/drawing/2014/main" xmlns="" id="{88559B6A-FE2B-445F-A6DE-C5B79057E5D3}"/>
              </a:ext>
            </a:extLst>
          </p:cNvPr>
          <p:cNvGrpSpPr/>
          <p:nvPr/>
        </p:nvGrpSpPr>
        <p:grpSpPr>
          <a:xfrm>
            <a:off x="136357" y="823411"/>
            <a:ext cx="5850449" cy="5616624"/>
            <a:chOff x="107690" y="97650"/>
            <a:chExt cx="5400414" cy="6355686"/>
          </a:xfrm>
        </p:grpSpPr>
        <p:sp>
          <p:nvSpPr>
            <p:cNvPr id="5" name="Rectangle 4"/>
            <p:cNvSpPr/>
            <p:nvPr/>
          </p:nvSpPr>
          <p:spPr bwMode="auto">
            <a:xfrm>
              <a:off x="213615" y="1083008"/>
              <a:ext cx="5222481" cy="5370328"/>
            </a:xfrm>
            <a:prstGeom prst="rect">
              <a:avLst/>
            </a:prstGeom>
            <a:solidFill>
              <a:srgbClr val="002060"/>
            </a:solidFill>
            <a:ln w="6350" cap="flat" cmpd="sng" algn="ctr">
              <a:noFill/>
              <a:prstDash val="solid"/>
              <a:round/>
              <a:headEnd type="none" w="med" len="med"/>
              <a:tailEnd type="none" w="med" len="med"/>
            </a:ln>
            <a:effectLst/>
          </p:spPr>
          <p:txBody>
            <a:bodyPr vert="horz" wrap="none" lIns="91424" tIns="45712" rIns="91424" bIns="45712" numCol="1" rtlCol="0" anchor="ctr" anchorCtr="0" compatLnSpc="1">
              <a:prstTxWarp prst="textNoShape">
                <a:avLst/>
              </a:prstTxWarp>
            </a:bodyPr>
            <a:lstStyle/>
            <a:p>
              <a:pPr algn="ctr" defTabSz="889513" eaLnBrk="0" fontAlgn="base" hangingPunct="0">
                <a:spcBef>
                  <a:spcPct val="50000"/>
                </a:spcBef>
                <a:spcAft>
                  <a:spcPct val="0"/>
                </a:spcAft>
              </a:pPr>
              <a:endParaRPr lang="en-US" sz="600" b="1" i="1" dirty="0">
                <a:latin typeface="Century Gothic"/>
                <a:cs typeface="Century Gothic"/>
              </a:endParaRPr>
            </a:p>
          </p:txBody>
        </p:sp>
        <p:sp>
          <p:nvSpPr>
            <p:cNvPr id="6" name="Isosceles Triangle 5"/>
            <p:cNvSpPr/>
            <p:nvPr/>
          </p:nvSpPr>
          <p:spPr>
            <a:xfrm>
              <a:off x="107690" y="97650"/>
              <a:ext cx="5400414" cy="966115"/>
            </a:xfrm>
            <a:prstGeom prst="triangle">
              <a:avLst>
                <a:gd name="adj" fmla="val 49549"/>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7353" rIns="0" bIns="47353" rtlCol="0" anchor="b" anchorCtr="0"/>
            <a:lstStyle/>
            <a:p>
              <a:pPr algn="ctr"/>
              <a:endParaRPr lang="en-US" sz="1500" dirty="0">
                <a:solidFill>
                  <a:schemeClr val="bg1"/>
                </a:solidFill>
                <a:latin typeface="Century Gothic"/>
                <a:cs typeface="Century Gothic"/>
              </a:endParaRPr>
            </a:p>
          </p:txBody>
        </p:sp>
        <p:graphicFrame>
          <p:nvGraphicFramePr>
            <p:cNvPr id="7" name="Chart 6"/>
            <p:cNvGraphicFramePr>
              <a:graphicFrameLocks/>
            </p:cNvGraphicFramePr>
            <p:nvPr>
              <p:extLst/>
            </p:nvPr>
          </p:nvGraphicFramePr>
          <p:xfrm>
            <a:off x="121096" y="1098262"/>
            <a:ext cx="5161648" cy="521105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300678" y="1588672"/>
              <a:ext cx="709040" cy="296016"/>
            </a:xfrm>
            <a:prstGeom prst="rect">
              <a:avLst/>
            </a:prstGeom>
            <a:noFill/>
          </p:spPr>
          <p:txBody>
            <a:bodyPr wrap="none" lIns="91424" tIns="45712" rIns="91424" bIns="45712" rtlCol="0">
              <a:spAutoFit/>
            </a:bodyPr>
            <a:lstStyle/>
            <a:p>
              <a:r>
                <a:rPr lang="en-US" sz="1100" dirty="0">
                  <a:solidFill>
                    <a:schemeClr val="bg1"/>
                  </a:solidFill>
                  <a:latin typeface="Century Gothic"/>
                  <a:cs typeface="Century Gothic"/>
                </a:rPr>
                <a:t>Vietnam</a:t>
              </a:r>
            </a:p>
          </p:txBody>
        </p:sp>
        <p:sp>
          <p:nvSpPr>
            <p:cNvPr id="9" name="TextBox 8"/>
            <p:cNvSpPr txBox="1"/>
            <p:nvPr/>
          </p:nvSpPr>
          <p:spPr>
            <a:xfrm>
              <a:off x="4300678" y="1794490"/>
              <a:ext cx="1056769" cy="348257"/>
            </a:xfrm>
            <a:prstGeom prst="rect">
              <a:avLst/>
            </a:prstGeom>
            <a:noFill/>
          </p:spPr>
          <p:txBody>
            <a:bodyPr wrap="none" lIns="91424" tIns="45712" rIns="91424" bIns="45712" rtlCol="0">
              <a:spAutoFit/>
            </a:bodyPr>
            <a:lstStyle/>
            <a:p>
              <a:r>
                <a:rPr lang="en-US" sz="1400" b="1" dirty="0">
                  <a:solidFill>
                    <a:srgbClr val="FFFF00"/>
                  </a:solidFill>
                  <a:latin typeface="Century Gothic"/>
                  <a:cs typeface="Century Gothic"/>
                </a:rPr>
                <a:t>INDONESIA</a:t>
              </a:r>
            </a:p>
          </p:txBody>
        </p:sp>
        <p:sp>
          <p:nvSpPr>
            <p:cNvPr id="10" name="TextBox 9"/>
            <p:cNvSpPr txBox="1"/>
            <p:nvPr/>
          </p:nvSpPr>
          <p:spPr>
            <a:xfrm>
              <a:off x="4307322" y="2129495"/>
              <a:ext cx="720878" cy="296016"/>
            </a:xfrm>
            <a:prstGeom prst="rect">
              <a:avLst/>
            </a:prstGeom>
            <a:noFill/>
          </p:spPr>
          <p:txBody>
            <a:bodyPr wrap="none" lIns="91424" tIns="45712" rIns="91424" bIns="45712" rtlCol="0">
              <a:spAutoFit/>
            </a:bodyPr>
            <a:lstStyle/>
            <a:p>
              <a:r>
                <a:rPr lang="en-US" sz="1100" dirty="0" err="1">
                  <a:solidFill>
                    <a:schemeClr val="bg1"/>
                  </a:solidFill>
                  <a:latin typeface="Century Gothic"/>
                  <a:cs typeface="Century Gothic"/>
                </a:rPr>
                <a:t>Tiongkok</a:t>
              </a:r>
              <a:endParaRPr lang="en-US" sz="1100" dirty="0">
                <a:solidFill>
                  <a:schemeClr val="bg1"/>
                </a:solidFill>
                <a:latin typeface="Century Gothic"/>
                <a:cs typeface="Century Gothic"/>
              </a:endParaRPr>
            </a:p>
          </p:txBody>
        </p:sp>
        <p:sp>
          <p:nvSpPr>
            <p:cNvPr id="11" name="TextBox 10"/>
            <p:cNvSpPr txBox="1"/>
            <p:nvPr/>
          </p:nvSpPr>
          <p:spPr>
            <a:xfrm>
              <a:off x="4355864" y="3207080"/>
              <a:ext cx="484126" cy="296016"/>
            </a:xfrm>
            <a:prstGeom prst="rect">
              <a:avLst/>
            </a:prstGeom>
            <a:noFill/>
          </p:spPr>
          <p:txBody>
            <a:bodyPr wrap="none" lIns="91424" tIns="45712" rIns="91424" bIns="45712" rtlCol="0">
              <a:spAutoFit/>
            </a:bodyPr>
            <a:lstStyle/>
            <a:p>
              <a:r>
                <a:rPr lang="en-US" sz="1100" dirty="0">
                  <a:solidFill>
                    <a:schemeClr val="bg1"/>
                  </a:solidFill>
                  <a:latin typeface="Century Gothic"/>
                  <a:cs typeface="Century Gothic"/>
                </a:rPr>
                <a:t>India</a:t>
              </a:r>
            </a:p>
          </p:txBody>
        </p:sp>
        <p:sp>
          <p:nvSpPr>
            <p:cNvPr id="12" name="TextBox 11"/>
            <p:cNvSpPr txBox="1"/>
            <p:nvPr/>
          </p:nvSpPr>
          <p:spPr>
            <a:xfrm>
              <a:off x="4307322" y="3861983"/>
              <a:ext cx="825936" cy="296016"/>
            </a:xfrm>
            <a:prstGeom prst="rect">
              <a:avLst/>
            </a:prstGeom>
            <a:noFill/>
          </p:spPr>
          <p:txBody>
            <a:bodyPr wrap="none" lIns="91424" tIns="45712" rIns="91424" bIns="45712" rtlCol="0">
              <a:spAutoFit/>
            </a:bodyPr>
            <a:lstStyle/>
            <a:p>
              <a:r>
                <a:rPr lang="en-US" sz="1100" dirty="0">
                  <a:solidFill>
                    <a:schemeClr val="bg1"/>
                  </a:solidFill>
                  <a:latin typeface="Century Gothic"/>
                  <a:cs typeface="Century Gothic"/>
                </a:rPr>
                <a:t>Philippines</a:t>
              </a:r>
            </a:p>
          </p:txBody>
        </p:sp>
        <p:sp>
          <p:nvSpPr>
            <p:cNvPr id="13" name="TextBox 12"/>
            <p:cNvSpPr txBox="1"/>
            <p:nvPr/>
          </p:nvSpPr>
          <p:spPr>
            <a:xfrm>
              <a:off x="4360673" y="4477618"/>
              <a:ext cx="481167" cy="296016"/>
            </a:xfrm>
            <a:prstGeom prst="rect">
              <a:avLst/>
            </a:prstGeom>
            <a:noFill/>
          </p:spPr>
          <p:txBody>
            <a:bodyPr wrap="none" lIns="91424" tIns="45712" rIns="91424" bIns="45712" rtlCol="0">
              <a:spAutoFit/>
            </a:bodyPr>
            <a:lstStyle/>
            <a:p>
              <a:r>
                <a:rPr lang="en-US" sz="1100" dirty="0">
                  <a:solidFill>
                    <a:schemeClr val="bg1"/>
                  </a:solidFill>
                  <a:latin typeface="Century Gothic"/>
                  <a:cs typeface="Century Gothic"/>
                </a:rPr>
                <a:t>Brazil</a:t>
              </a:r>
            </a:p>
          </p:txBody>
        </p:sp>
        <p:sp>
          <p:nvSpPr>
            <p:cNvPr id="22" name="TextBox 21"/>
            <p:cNvSpPr txBox="1"/>
            <p:nvPr/>
          </p:nvSpPr>
          <p:spPr>
            <a:xfrm>
              <a:off x="1304332" y="580708"/>
              <a:ext cx="3041046" cy="383103"/>
            </a:xfrm>
            <a:prstGeom prst="rect">
              <a:avLst/>
            </a:prstGeom>
            <a:noFill/>
          </p:spPr>
          <p:txBody>
            <a:bodyPr wrap="square" rtlCol="0">
              <a:spAutoFit/>
            </a:bodyPr>
            <a:lstStyle/>
            <a:p>
              <a:pPr algn="ctr"/>
              <a:r>
                <a:rPr lang="en-ID" sz="1600" b="1" dirty="0">
                  <a:solidFill>
                    <a:schemeClr val="bg1"/>
                  </a:solidFill>
                  <a:latin typeface="Bahnschrift" panose="020B0502040204020203" pitchFamily="34" charset="0"/>
                </a:rPr>
                <a:t>Ease of Doing Business Rank </a:t>
              </a:r>
              <a:endParaRPr lang="en-US" sz="1600" b="1" dirty="0">
                <a:solidFill>
                  <a:schemeClr val="bg1"/>
                </a:solidFill>
                <a:latin typeface="Bahnschrift" panose="020B0502040204020203" pitchFamily="34" charset="0"/>
              </a:endParaRPr>
            </a:p>
          </p:txBody>
        </p:sp>
      </p:grpSp>
      <p:sp>
        <p:nvSpPr>
          <p:cNvPr id="23" name="TextBox 22"/>
          <p:cNvSpPr txBox="1"/>
          <p:nvPr/>
        </p:nvSpPr>
        <p:spPr>
          <a:xfrm>
            <a:off x="8497294" y="3225826"/>
            <a:ext cx="1328590" cy="1461923"/>
          </a:xfrm>
          <a:prstGeom prst="rect">
            <a:avLst/>
          </a:prstGeom>
          <a:noFill/>
        </p:spPr>
        <p:txBody>
          <a:bodyPr wrap="square" lIns="91424" tIns="45712" rIns="91424" bIns="45712" rtlCol="0">
            <a:spAutoFit/>
          </a:bodyPr>
          <a:lstStyle/>
          <a:p>
            <a:r>
              <a:rPr lang="en-US" sz="2400" b="1" dirty="0">
                <a:solidFill>
                  <a:srgbClr val="FF0000"/>
                </a:solidFill>
                <a:latin typeface="Century Gothic"/>
                <a:cs typeface="Century Gothic"/>
              </a:rPr>
              <a:t>NAIK</a:t>
            </a:r>
          </a:p>
          <a:p>
            <a:r>
              <a:rPr lang="en-ID" sz="4100" b="1" dirty="0">
                <a:solidFill>
                  <a:srgbClr val="FF0000"/>
                </a:solidFill>
                <a:latin typeface="Century Gothic"/>
                <a:cs typeface="Century Gothic"/>
              </a:rPr>
              <a:t>48</a:t>
            </a:r>
            <a:endParaRPr lang="en-US" sz="4100" b="1" dirty="0">
              <a:solidFill>
                <a:srgbClr val="FF0000"/>
              </a:solidFill>
              <a:latin typeface="Century Gothic"/>
              <a:cs typeface="Century Gothic"/>
            </a:endParaRPr>
          </a:p>
          <a:p>
            <a:r>
              <a:rPr lang="en-US" sz="1200" dirty="0" err="1">
                <a:solidFill>
                  <a:srgbClr val="FF0000"/>
                </a:solidFill>
                <a:latin typeface="Century Gothic"/>
                <a:cs typeface="Century Gothic"/>
              </a:rPr>
              <a:t>Peringkat</a:t>
            </a:r>
            <a:r>
              <a:rPr lang="en-US" sz="1200" dirty="0">
                <a:solidFill>
                  <a:srgbClr val="FF0000"/>
                </a:solidFill>
                <a:latin typeface="Century Gothic"/>
                <a:cs typeface="Century Gothic"/>
              </a:rPr>
              <a:t> </a:t>
            </a:r>
            <a:r>
              <a:rPr lang="en-US" sz="1200" dirty="0" err="1">
                <a:solidFill>
                  <a:srgbClr val="FF0000"/>
                </a:solidFill>
                <a:latin typeface="Century Gothic"/>
                <a:cs typeface="Century Gothic"/>
              </a:rPr>
              <a:t>dalam</a:t>
            </a:r>
            <a:r>
              <a:rPr lang="en-US" sz="1200" dirty="0">
                <a:solidFill>
                  <a:srgbClr val="FF0000"/>
                </a:solidFill>
                <a:latin typeface="Century Gothic"/>
                <a:cs typeface="Century Gothic"/>
              </a:rPr>
              <a:t> 4 </a:t>
            </a:r>
            <a:r>
              <a:rPr lang="en-US" sz="1200" dirty="0" err="1">
                <a:solidFill>
                  <a:srgbClr val="FF0000"/>
                </a:solidFill>
                <a:latin typeface="Century Gothic"/>
                <a:cs typeface="Century Gothic"/>
              </a:rPr>
              <a:t>tahun</a:t>
            </a:r>
            <a:endParaRPr lang="en-US" sz="1200" dirty="0">
              <a:solidFill>
                <a:srgbClr val="FF0000"/>
              </a:solidFill>
              <a:latin typeface="Century Gothic"/>
              <a:cs typeface="Century Gothic"/>
            </a:endParaRPr>
          </a:p>
        </p:txBody>
      </p:sp>
      <p:sp>
        <p:nvSpPr>
          <p:cNvPr id="4" name="TextBox 3">
            <a:extLst>
              <a:ext uri="{FF2B5EF4-FFF2-40B4-BE49-F238E27FC236}">
                <a16:creationId xmlns:a16="http://schemas.microsoft.com/office/drawing/2014/main" xmlns="" id="{41C92E14-EBD0-4BD7-859B-890BC99FEEA6}"/>
              </a:ext>
            </a:extLst>
          </p:cNvPr>
          <p:cNvSpPr txBox="1"/>
          <p:nvPr/>
        </p:nvSpPr>
        <p:spPr>
          <a:xfrm>
            <a:off x="0" y="-29999"/>
            <a:ext cx="9884328" cy="615553"/>
          </a:xfrm>
          <a:prstGeom prst="rect">
            <a:avLst/>
          </a:prstGeom>
          <a:noFill/>
        </p:spPr>
        <p:txBody>
          <a:bodyPr wrap="square" rtlCol="0">
            <a:spAutoFit/>
          </a:bodyPr>
          <a:lstStyle/>
          <a:p>
            <a:pPr algn="ctr"/>
            <a:r>
              <a:rPr lang="fi-FI" sz="2000" b="1" dirty="0">
                <a:solidFill>
                  <a:srgbClr val="FFFF00"/>
                </a:solidFill>
                <a:latin typeface="Century Gothic" panose="020B0502020202020204" pitchFamily="34" charset="0"/>
                <a:cs typeface="Century Gothic"/>
              </a:rPr>
              <a:t>KENAIKAN TAJAM RANKING EODB INDONESIA SEJAK 2015</a:t>
            </a:r>
          </a:p>
          <a:p>
            <a:pPr algn="ct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semakin</a:t>
            </a: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mudah</a:t>
            </a: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melaukan</a:t>
            </a: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menanamkan</a:t>
            </a: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investasi</a:t>
            </a: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dan</a:t>
            </a: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melakukan</a:t>
            </a: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bisnis</a:t>
            </a:r>
            <a:r>
              <a:rPr lang="en-ID" sz="1400" dirty="0">
                <a:solidFill>
                  <a:schemeClr val="bg1"/>
                </a:solidFill>
                <a:latin typeface="Century Gothic" panose="020B0502020202020204" pitchFamily="34" charset="0"/>
              </a:rPr>
              <a:t> di Indonesia</a:t>
            </a:r>
          </a:p>
        </p:txBody>
      </p:sp>
    </p:spTree>
    <p:extLst>
      <p:ext uri="{BB962C8B-B14F-4D97-AF65-F5344CB8AC3E}">
        <p14:creationId xmlns:p14="http://schemas.microsoft.com/office/powerpoint/2010/main" xmlns="" val="4064482812"/>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Rectangle 42">
            <a:extLst>
              <a:ext uri="{FF2B5EF4-FFF2-40B4-BE49-F238E27FC236}">
                <a16:creationId xmlns="" xmlns:a16="http://schemas.microsoft.com/office/drawing/2014/main" id="{D3E5DDD0-5C90-482C-A2C7-4DE4B0C59525}"/>
              </a:ext>
            </a:extLst>
          </p:cNvPr>
          <p:cNvSpPr/>
          <p:nvPr/>
        </p:nvSpPr>
        <p:spPr>
          <a:xfrm>
            <a:off x="-4977" y="4725144"/>
            <a:ext cx="9910977" cy="2132856"/>
          </a:xfrm>
          <a:prstGeom prst="rect">
            <a:avLst/>
          </a:prstGeom>
          <a:solidFill>
            <a:schemeClr val="accent6">
              <a:lumMod val="40000"/>
              <a:lumOff val="60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dirty="0"/>
          </a:p>
        </p:txBody>
      </p:sp>
      <p:sp>
        <p:nvSpPr>
          <p:cNvPr id="17" name="Rectangle 16"/>
          <p:cNvSpPr/>
          <p:nvPr/>
        </p:nvSpPr>
        <p:spPr>
          <a:xfrm>
            <a:off x="0" y="692697"/>
            <a:ext cx="9906000" cy="1947292"/>
          </a:xfrm>
          <a:prstGeom prst="rect">
            <a:avLst/>
          </a:prstGeom>
          <a:solidFill>
            <a:schemeClr val="tx2">
              <a:lumMod val="20000"/>
              <a:lumOff val="8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p>
        </p:txBody>
      </p:sp>
      <p:sp>
        <p:nvSpPr>
          <p:cNvPr id="19" name="Content Placeholder 3"/>
          <p:cNvSpPr txBox="1">
            <a:spLocks/>
          </p:cNvSpPr>
          <p:nvPr/>
        </p:nvSpPr>
        <p:spPr>
          <a:xfrm>
            <a:off x="142996" y="718797"/>
            <a:ext cx="1110333" cy="258699"/>
          </a:xfrm>
          <a:prstGeom prst="rect">
            <a:avLst/>
          </a:prstGeom>
          <a:noFill/>
        </p:spPr>
        <p:txBody>
          <a:bodyPr lIns="21036" tIns="21036" rIns="21036" bIns="21036" anchor="ctr" anchorCtr="0">
            <a:noAutofit/>
          </a:bodyPr>
          <a:lstStyle>
            <a:lvl1pPr indent="0" algn="ctr" defTabSz="933986" eaLnBrk="0" fontAlgn="base" hangingPunct="0">
              <a:spcBef>
                <a:spcPts val="207"/>
              </a:spcBef>
              <a:spcAft>
                <a:spcPct val="0"/>
              </a:spcAft>
              <a:buClr>
                <a:schemeClr val="tx2"/>
              </a:buClr>
              <a:buFont typeface="Symbol" pitchFamily="18" charset="2"/>
              <a:buNone/>
              <a:defRPr lang="en-GB" altLang="zh-TW" sz="1000" b="1" baseline="0">
                <a:solidFill>
                  <a:schemeClr val="accent1"/>
                </a:solidFill>
                <a:latin typeface="+mj-lt"/>
                <a:ea typeface="SimHei"/>
              </a:defRPr>
            </a:lvl1pPr>
            <a:lvl2pPr marL="235142" indent="-235142" defTabSz="933986" eaLnBrk="0" fontAlgn="base" hangingPunct="0">
              <a:spcBef>
                <a:spcPts val="207"/>
              </a:spcBef>
              <a:spcAft>
                <a:spcPct val="0"/>
              </a:spcAft>
              <a:buClr>
                <a:srgbClr val="FABB00"/>
              </a:buClr>
              <a:buFont typeface="Symbol" pitchFamily="18" charset="2"/>
              <a:buNone/>
              <a:defRPr lang="en-GB" altLang="zh-TW" sz="1800" baseline="0">
                <a:latin typeface="+mj-lt"/>
                <a:ea typeface="SimHei"/>
              </a:defRPr>
            </a:lvl2pPr>
            <a:lvl3pPr marL="476860" indent="-241719" defTabSz="933986" eaLnBrk="0" fontAlgn="base" hangingPunct="0">
              <a:spcBef>
                <a:spcPts val="207"/>
              </a:spcBef>
              <a:spcAft>
                <a:spcPct val="0"/>
              </a:spcAft>
              <a:buClr>
                <a:srgbClr val="FABB00"/>
              </a:buClr>
              <a:buNone/>
              <a:defRPr lang="en-GB" altLang="zh-TW" sz="1500" baseline="0">
                <a:latin typeface="+mj-lt"/>
                <a:ea typeface="SimHei"/>
              </a:defRPr>
            </a:lvl3pPr>
            <a:lvl4pPr marL="712000" indent="-235142" defTabSz="933986" eaLnBrk="0" fontAlgn="base" hangingPunct="0">
              <a:spcBef>
                <a:spcPts val="207"/>
              </a:spcBef>
              <a:spcAft>
                <a:spcPct val="0"/>
              </a:spcAft>
              <a:buClr>
                <a:srgbClr val="FABB00"/>
              </a:buClr>
              <a:buNone/>
              <a:defRPr lang="en-GB" altLang="zh-TW" sz="1200" baseline="0">
                <a:latin typeface="+mj-lt"/>
                <a:ea typeface="SimHei"/>
              </a:defRPr>
            </a:lvl4pPr>
            <a:lvl5pPr marL="947141" indent="-235142" defTabSz="1206947" eaLnBrk="0" fontAlgn="base" hangingPunct="0">
              <a:spcBef>
                <a:spcPts val="207"/>
              </a:spcBef>
              <a:spcAft>
                <a:spcPct val="0"/>
              </a:spcAft>
              <a:buClr>
                <a:srgbClr val="FABB00"/>
              </a:buClr>
              <a:buFont typeface="Times New Roman" pitchFamily="18" charset="0"/>
              <a:buNone/>
              <a:defRPr lang="en-GB" altLang="zh-TW" sz="1000">
                <a:latin typeface="+mj-lt"/>
                <a:ea typeface="SimHei"/>
              </a:defRPr>
            </a:lvl5pPr>
            <a:lvl6pPr marL="1599945" indent="-220342" defTabSz="1149395" eaLnBrk="0" fontAlgn="base" hangingPunct="0">
              <a:spcBef>
                <a:spcPct val="20000"/>
              </a:spcBef>
              <a:spcAft>
                <a:spcPct val="0"/>
              </a:spcAft>
              <a:buClr>
                <a:schemeClr val="accent1"/>
              </a:buClr>
              <a:buFont typeface="Times New Roman" pitchFamily="18" charset="0"/>
              <a:buChar char="–"/>
              <a:defRPr sz="800"/>
            </a:lvl6pPr>
            <a:lvl7pPr marL="2073515" indent="-220342" defTabSz="1149395" eaLnBrk="0" fontAlgn="base" hangingPunct="0">
              <a:spcBef>
                <a:spcPct val="20000"/>
              </a:spcBef>
              <a:spcAft>
                <a:spcPct val="0"/>
              </a:spcAft>
              <a:buClr>
                <a:schemeClr val="accent1"/>
              </a:buClr>
              <a:buFont typeface="Times New Roman" pitchFamily="18" charset="0"/>
              <a:buChar char="–"/>
              <a:defRPr sz="800"/>
            </a:lvl7pPr>
            <a:lvl8pPr marL="2547085" indent="-220342" defTabSz="1149395" eaLnBrk="0" fontAlgn="base" hangingPunct="0">
              <a:spcBef>
                <a:spcPct val="20000"/>
              </a:spcBef>
              <a:spcAft>
                <a:spcPct val="0"/>
              </a:spcAft>
              <a:buClr>
                <a:schemeClr val="accent1"/>
              </a:buClr>
              <a:buFont typeface="Times New Roman" pitchFamily="18" charset="0"/>
              <a:buChar char="–"/>
              <a:defRPr sz="800"/>
            </a:lvl8pPr>
            <a:lvl9pPr marL="3020656" indent="-220342" defTabSz="1149395" eaLnBrk="0" fontAlgn="base" hangingPunct="0">
              <a:spcBef>
                <a:spcPct val="20000"/>
              </a:spcBef>
              <a:spcAft>
                <a:spcPct val="0"/>
              </a:spcAft>
              <a:buClr>
                <a:schemeClr val="accent1"/>
              </a:buClr>
              <a:buFont typeface="Times New Roman" pitchFamily="18" charset="0"/>
              <a:buChar char="–"/>
              <a:defRPr sz="800"/>
            </a:lvl9pPr>
          </a:lstStyle>
          <a:p>
            <a:r>
              <a:rPr lang="en-GB" sz="1800" dirty="0">
                <a:solidFill>
                  <a:schemeClr val="tx1"/>
                </a:solidFill>
              </a:rPr>
              <a:t>GINI Ratio</a:t>
            </a:r>
            <a:endParaRPr lang="en-GB" sz="1800" baseline="30000" dirty="0">
              <a:solidFill>
                <a:schemeClr val="tx1"/>
              </a:solidFill>
            </a:endParaRPr>
          </a:p>
        </p:txBody>
      </p:sp>
      <p:sp>
        <p:nvSpPr>
          <p:cNvPr id="26" name="TextBox 25"/>
          <p:cNvSpPr txBox="1"/>
          <p:nvPr/>
        </p:nvSpPr>
        <p:spPr>
          <a:xfrm>
            <a:off x="6755498" y="1490300"/>
            <a:ext cx="3108694" cy="754036"/>
          </a:xfrm>
          <a:prstGeom prst="rect">
            <a:avLst/>
          </a:prstGeom>
          <a:noFill/>
        </p:spPr>
        <p:txBody>
          <a:bodyPr wrap="square" lIns="91424" tIns="45712" rIns="91424" bIns="45712" rtlCol="0">
            <a:spAutoFit/>
          </a:bodyPr>
          <a:lstStyle/>
          <a:p>
            <a:pPr defTabSz="914239" eaLnBrk="0" fontAlgn="base" hangingPunct="0">
              <a:spcBef>
                <a:spcPct val="0"/>
              </a:spcBef>
              <a:spcAft>
                <a:spcPts val="600"/>
              </a:spcAft>
            </a:pPr>
            <a:r>
              <a:rPr lang="en-US" sz="1100" b="1" dirty="0" err="1">
                <a:latin typeface="Bahnschrift" panose="020B0502040204020203" pitchFamily="34" charset="0"/>
                <a:ea typeface="Tahoma" panose="020B0604030504040204" pitchFamily="34" charset="0"/>
                <a:cs typeface="Century Gothic"/>
              </a:rPr>
              <a:t>Tantangan</a:t>
            </a:r>
            <a:endParaRPr lang="en-US" sz="1100" b="1" dirty="0">
              <a:latin typeface="Bahnschrift" panose="020B0502040204020203" pitchFamily="34" charset="0"/>
              <a:ea typeface="Tahoma" panose="020B0604030504040204" pitchFamily="34" charset="0"/>
              <a:cs typeface="Century Gothic"/>
            </a:endParaRPr>
          </a:p>
          <a:p>
            <a:pPr marL="133326" indent="-133326" defTabSz="914239" eaLnBrk="0" fontAlgn="base" hangingPunct="0">
              <a:spcBef>
                <a:spcPct val="0"/>
              </a:spcBef>
              <a:spcAft>
                <a:spcPts val="600"/>
              </a:spcAft>
              <a:buFontTx/>
              <a:buChar char="-"/>
            </a:pPr>
            <a:r>
              <a:rPr lang="en-US" sz="1100" dirty="0" err="1">
                <a:latin typeface="Bahnschrift" panose="020B0502040204020203" pitchFamily="34" charset="0"/>
                <a:ea typeface="Tahoma" panose="020B0604030504040204" pitchFamily="34" charset="0"/>
                <a:cs typeface="Century Gothic"/>
              </a:rPr>
              <a:t>Disparitas</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akses</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permodalan</a:t>
            </a:r>
            <a:endParaRPr lang="en-US" sz="1100" dirty="0">
              <a:latin typeface="Bahnschrift" panose="020B0502040204020203" pitchFamily="34" charset="0"/>
              <a:ea typeface="Tahoma" panose="020B0604030504040204" pitchFamily="34" charset="0"/>
              <a:cs typeface="Century Gothic"/>
            </a:endParaRPr>
          </a:p>
          <a:p>
            <a:pPr marL="133326" indent="-133326" defTabSz="914239" eaLnBrk="0" fontAlgn="base" hangingPunct="0">
              <a:spcBef>
                <a:spcPct val="0"/>
              </a:spcBef>
              <a:spcAft>
                <a:spcPts val="600"/>
              </a:spcAft>
              <a:buFontTx/>
              <a:buChar char="-"/>
            </a:pPr>
            <a:r>
              <a:rPr lang="en-US" sz="1100" dirty="0" err="1">
                <a:latin typeface="Bahnschrift" panose="020B0502040204020203" pitchFamily="34" charset="0"/>
                <a:ea typeface="Tahoma" panose="020B0604030504040204" pitchFamily="34" charset="0"/>
                <a:cs typeface="Century Gothic"/>
              </a:rPr>
              <a:t>Kondisi</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geografis</a:t>
            </a:r>
            <a:endParaRPr lang="en-US" sz="1100" dirty="0">
              <a:latin typeface="Bahnschrift" panose="020B0502040204020203" pitchFamily="34" charset="0"/>
              <a:ea typeface="Tahoma" panose="020B0604030504040204" pitchFamily="34" charset="0"/>
              <a:cs typeface="Century Gothic"/>
            </a:endParaRPr>
          </a:p>
        </p:txBody>
      </p:sp>
      <p:sp>
        <p:nvSpPr>
          <p:cNvPr id="27" name="Rectangle 7"/>
          <p:cNvSpPr>
            <a:spLocks noChangeArrowheads="1"/>
          </p:cNvSpPr>
          <p:nvPr/>
        </p:nvSpPr>
        <p:spPr bwMode="auto">
          <a:xfrm>
            <a:off x="6747199" y="966454"/>
            <a:ext cx="3125291" cy="518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24" tIns="45712" rIns="91424" bIns="45712">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239" eaLnBrk="0" fontAlgn="base" hangingPunct="0">
              <a:spcAft>
                <a:spcPct val="0"/>
              </a:spcAft>
              <a:buNone/>
            </a:pPr>
            <a:r>
              <a:rPr lang="en-US" sz="1050" dirty="0">
                <a:solidFill>
                  <a:srgbClr val="195F96"/>
                </a:solidFill>
                <a:latin typeface="Century Gothic"/>
                <a:ea typeface="Tahoma" panose="020B0604030504040204" pitchFamily="34" charset="0"/>
                <a:cs typeface="Century Gothic"/>
              </a:rPr>
              <a:t>Target Gini ratio 2018 </a:t>
            </a:r>
          </a:p>
          <a:p>
            <a:pPr defTabSz="914239" eaLnBrk="0" fontAlgn="base" hangingPunct="0">
              <a:spcAft>
                <a:spcPct val="0"/>
              </a:spcAft>
              <a:buNone/>
            </a:pPr>
            <a:r>
              <a:rPr lang="en-AU" sz="1100" b="1" dirty="0">
                <a:solidFill>
                  <a:srgbClr val="195F96"/>
                </a:solidFill>
                <a:latin typeface="Century Gothic"/>
                <a:ea typeface="Tahoma" panose="020B0604030504040204" pitchFamily="34" charset="0"/>
                <a:cs typeface="Century Gothic"/>
              </a:rPr>
              <a:t>0,38</a:t>
            </a:r>
          </a:p>
        </p:txBody>
      </p:sp>
      <p:sp>
        <p:nvSpPr>
          <p:cNvPr id="30" name="Slide Number Placeholder 29"/>
          <p:cNvSpPr>
            <a:spLocks noGrp="1"/>
          </p:cNvSpPr>
          <p:nvPr>
            <p:ph type="sldNum" sz="quarter" idx="12"/>
          </p:nvPr>
        </p:nvSpPr>
        <p:spPr/>
        <p:txBody>
          <a:bodyPr/>
          <a:lstStyle/>
          <a:p>
            <a:fld id="{205D7B2C-A490-B44A-85E7-3DCE87D4739F}" type="slidenum">
              <a:rPr lang="en-US" smtClean="0"/>
              <a:pPr/>
              <a:t>7</a:t>
            </a:fld>
            <a:endParaRPr lang="en-US" dirty="0"/>
          </a:p>
        </p:txBody>
      </p:sp>
      <p:sp>
        <p:nvSpPr>
          <p:cNvPr id="34" name="Rectangle 33"/>
          <p:cNvSpPr>
            <a:spLocks noChangeArrowheads="1"/>
          </p:cNvSpPr>
          <p:nvPr/>
        </p:nvSpPr>
        <p:spPr bwMode="auto">
          <a:xfrm>
            <a:off x="37266" y="47887"/>
            <a:ext cx="9884800" cy="380039"/>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sv-SE" altLang="en-US" sz="2000" b="1" dirty="0">
                <a:solidFill>
                  <a:srgbClr val="FFFF00"/>
                </a:solidFill>
                <a:latin typeface="Century Gothic" panose="020B0502020202020204" pitchFamily="34" charset="0"/>
              </a:rPr>
              <a:t>TANTANGAN PEMBANGUNAN MASIH CUKUP TINGGI</a:t>
            </a:r>
            <a:endParaRPr lang="fi-FI" altLang="en-US" sz="2000" b="1" dirty="0">
              <a:solidFill>
                <a:srgbClr val="FFFF00"/>
              </a:solidFill>
              <a:latin typeface="Century Gothic" panose="020B0502020202020204" pitchFamily="34" charset="0"/>
            </a:endParaRPr>
          </a:p>
        </p:txBody>
      </p:sp>
      <p:sp>
        <p:nvSpPr>
          <p:cNvPr id="35" name="TextBox 34"/>
          <p:cNvSpPr txBox="1"/>
          <p:nvPr/>
        </p:nvSpPr>
        <p:spPr>
          <a:xfrm>
            <a:off x="37266" y="308615"/>
            <a:ext cx="9884800" cy="307777"/>
          </a:xfrm>
          <a:prstGeom prst="rect">
            <a:avLst/>
          </a:prstGeom>
          <a:noFill/>
        </p:spPr>
        <p:txBody>
          <a:bodyPr wrap="square" rtlCol="0">
            <a:spAutoFit/>
          </a:bodyPr>
          <a:lstStyle/>
          <a:p>
            <a:pPr algn="ctr"/>
            <a:r>
              <a:rPr lang="en-US" sz="1400" dirty="0">
                <a:solidFill>
                  <a:prstClr val="white"/>
                </a:solidFill>
                <a:latin typeface="Century Gothic" panose="020B0502020202020204" pitchFamily="34" charset="0"/>
              </a:rPr>
              <a:t>…</a:t>
            </a:r>
            <a:r>
              <a:rPr lang="en-US" sz="1400" dirty="0" err="1">
                <a:solidFill>
                  <a:prstClr val="white"/>
                </a:solidFill>
                <a:latin typeface="Century Gothic" panose="020B0502020202020204" pitchFamily="34" charset="0"/>
              </a:rPr>
              <a:t>beberapa</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indikator</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semakin</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sulit</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untuk</a:t>
            </a:r>
            <a:r>
              <a:rPr lang="en-US" sz="1400" dirty="0">
                <a:solidFill>
                  <a:prstClr val="white"/>
                </a:solidFill>
                <a:latin typeface="Century Gothic" panose="020B0502020202020204" pitchFamily="34" charset="0"/>
              </a:rPr>
              <a:t> </a:t>
            </a:r>
            <a:r>
              <a:rPr lang="en-US" sz="1400" dirty="0" err="1">
                <a:solidFill>
                  <a:prstClr val="white"/>
                </a:solidFill>
                <a:latin typeface="Century Gothic" panose="020B0502020202020204" pitchFamily="34" charset="0"/>
              </a:rPr>
              <a:t>diturunkan</a:t>
            </a:r>
            <a:endParaRPr lang="en-US" sz="1400" dirty="0">
              <a:solidFill>
                <a:prstClr val="white"/>
              </a:solidFill>
              <a:latin typeface="Century Gothic" panose="020B0502020202020204" pitchFamily="34" charset="0"/>
            </a:endParaRPr>
          </a:p>
        </p:txBody>
      </p:sp>
      <p:graphicFrame>
        <p:nvGraphicFramePr>
          <p:cNvPr id="22" name="Chart 21">
            <a:extLst>
              <a:ext uri="{FF2B5EF4-FFF2-40B4-BE49-F238E27FC236}">
                <a16:creationId xmlns="" xmlns:a16="http://schemas.microsoft.com/office/drawing/2014/main" id="{2751951B-1675-4E78-9298-B15FF4C0245A}"/>
              </a:ext>
            </a:extLst>
          </p:cNvPr>
          <p:cNvGraphicFramePr>
            <a:graphicFrameLocks/>
          </p:cNvGraphicFramePr>
          <p:nvPr>
            <p:extLst>
              <p:ext uri="{D42A27DB-BD31-4B8C-83A1-F6EECF244321}">
                <p14:modId xmlns:p14="http://schemas.microsoft.com/office/powerpoint/2010/main" xmlns="" val="2339134683"/>
              </p:ext>
            </p:extLst>
          </p:nvPr>
        </p:nvGraphicFramePr>
        <p:xfrm>
          <a:off x="142995" y="675464"/>
          <a:ext cx="6277876" cy="1769473"/>
        </p:xfrm>
        <a:graphic>
          <a:graphicData uri="http://schemas.openxmlformats.org/drawingml/2006/chart">
            <c:chart xmlns:c="http://schemas.openxmlformats.org/drawingml/2006/chart" xmlns:r="http://schemas.openxmlformats.org/officeDocument/2006/relationships" r:id="rId3"/>
          </a:graphicData>
        </a:graphic>
      </p:graphicFrame>
      <p:sp>
        <p:nvSpPr>
          <p:cNvPr id="37" name="Rectangle 36">
            <a:extLst>
              <a:ext uri="{FF2B5EF4-FFF2-40B4-BE49-F238E27FC236}">
                <a16:creationId xmlns="" xmlns:a16="http://schemas.microsoft.com/office/drawing/2014/main" id="{436D1DCF-2728-4160-B3D3-6878C99D8375}"/>
              </a:ext>
            </a:extLst>
          </p:cNvPr>
          <p:cNvSpPr/>
          <p:nvPr/>
        </p:nvSpPr>
        <p:spPr>
          <a:xfrm>
            <a:off x="0" y="2636913"/>
            <a:ext cx="9906000" cy="2088232"/>
          </a:xfrm>
          <a:prstGeom prst="rect">
            <a:avLst/>
          </a:prstGeom>
          <a:solidFill>
            <a:schemeClr val="accent3">
              <a:lumMod val="40000"/>
              <a:lumOff val="6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p>
        </p:txBody>
      </p:sp>
      <p:sp>
        <p:nvSpPr>
          <p:cNvPr id="38" name="Content Placeholder 3">
            <a:extLst>
              <a:ext uri="{FF2B5EF4-FFF2-40B4-BE49-F238E27FC236}">
                <a16:creationId xmlns="" xmlns:a16="http://schemas.microsoft.com/office/drawing/2014/main" id="{C32C8BF0-AF4A-4EB7-B8BD-5F47E9EA8577}"/>
              </a:ext>
            </a:extLst>
          </p:cNvPr>
          <p:cNvSpPr txBox="1">
            <a:spLocks/>
          </p:cNvSpPr>
          <p:nvPr/>
        </p:nvSpPr>
        <p:spPr>
          <a:xfrm>
            <a:off x="-117563" y="2676066"/>
            <a:ext cx="2373255" cy="205437"/>
          </a:xfrm>
          <a:prstGeom prst="rect">
            <a:avLst/>
          </a:prstGeom>
          <a:noFill/>
        </p:spPr>
        <p:txBody>
          <a:bodyPr lIns="21036" tIns="21036" rIns="21036" bIns="21036" anchor="ctr" anchorCtr="0">
            <a:noAutofit/>
          </a:bodyPr>
          <a:lstStyle>
            <a:lvl1pPr indent="0" algn="ctr" defTabSz="933986" eaLnBrk="0" fontAlgn="base" hangingPunct="0">
              <a:spcBef>
                <a:spcPts val="207"/>
              </a:spcBef>
              <a:spcAft>
                <a:spcPct val="0"/>
              </a:spcAft>
              <a:buClr>
                <a:schemeClr val="tx2"/>
              </a:buClr>
              <a:buFont typeface="Symbol" pitchFamily="18" charset="2"/>
              <a:buNone/>
              <a:defRPr lang="en-GB" altLang="zh-TW" sz="1000" b="1" baseline="0">
                <a:solidFill>
                  <a:schemeClr val="accent1"/>
                </a:solidFill>
                <a:latin typeface="+mj-lt"/>
                <a:ea typeface="SimHei"/>
              </a:defRPr>
            </a:lvl1pPr>
            <a:lvl2pPr marL="235142" indent="-235142" defTabSz="933986" eaLnBrk="0" fontAlgn="base" hangingPunct="0">
              <a:spcBef>
                <a:spcPts val="207"/>
              </a:spcBef>
              <a:spcAft>
                <a:spcPct val="0"/>
              </a:spcAft>
              <a:buClr>
                <a:srgbClr val="FABB00"/>
              </a:buClr>
              <a:buFont typeface="Symbol" pitchFamily="18" charset="2"/>
              <a:buNone/>
              <a:defRPr lang="en-GB" altLang="zh-TW" sz="1800" baseline="0">
                <a:latin typeface="+mj-lt"/>
                <a:ea typeface="SimHei"/>
              </a:defRPr>
            </a:lvl2pPr>
            <a:lvl3pPr marL="476860" indent="-241719" defTabSz="933986" eaLnBrk="0" fontAlgn="base" hangingPunct="0">
              <a:spcBef>
                <a:spcPts val="207"/>
              </a:spcBef>
              <a:spcAft>
                <a:spcPct val="0"/>
              </a:spcAft>
              <a:buClr>
                <a:srgbClr val="FABB00"/>
              </a:buClr>
              <a:buNone/>
              <a:defRPr lang="en-GB" altLang="zh-TW" sz="1500" baseline="0">
                <a:latin typeface="+mj-lt"/>
                <a:ea typeface="SimHei"/>
              </a:defRPr>
            </a:lvl3pPr>
            <a:lvl4pPr marL="712000" indent="-235142" defTabSz="933986" eaLnBrk="0" fontAlgn="base" hangingPunct="0">
              <a:spcBef>
                <a:spcPts val="207"/>
              </a:spcBef>
              <a:spcAft>
                <a:spcPct val="0"/>
              </a:spcAft>
              <a:buClr>
                <a:srgbClr val="FABB00"/>
              </a:buClr>
              <a:buNone/>
              <a:defRPr lang="en-GB" altLang="zh-TW" sz="1200" baseline="0">
                <a:latin typeface="+mj-lt"/>
                <a:ea typeface="SimHei"/>
              </a:defRPr>
            </a:lvl4pPr>
            <a:lvl5pPr marL="947141" indent="-235142" defTabSz="1206947" eaLnBrk="0" fontAlgn="base" hangingPunct="0">
              <a:spcBef>
                <a:spcPts val="207"/>
              </a:spcBef>
              <a:spcAft>
                <a:spcPct val="0"/>
              </a:spcAft>
              <a:buClr>
                <a:srgbClr val="FABB00"/>
              </a:buClr>
              <a:buFont typeface="Times New Roman" pitchFamily="18" charset="0"/>
              <a:buNone/>
              <a:defRPr lang="en-GB" altLang="zh-TW" sz="1000">
                <a:latin typeface="+mj-lt"/>
                <a:ea typeface="SimHei"/>
              </a:defRPr>
            </a:lvl5pPr>
            <a:lvl6pPr marL="1599945" indent="-220342" defTabSz="1149395" eaLnBrk="0" fontAlgn="base" hangingPunct="0">
              <a:spcBef>
                <a:spcPct val="20000"/>
              </a:spcBef>
              <a:spcAft>
                <a:spcPct val="0"/>
              </a:spcAft>
              <a:buClr>
                <a:schemeClr val="accent1"/>
              </a:buClr>
              <a:buFont typeface="Times New Roman" pitchFamily="18" charset="0"/>
              <a:buChar char="–"/>
              <a:defRPr sz="800"/>
            </a:lvl6pPr>
            <a:lvl7pPr marL="2073515" indent="-220342" defTabSz="1149395" eaLnBrk="0" fontAlgn="base" hangingPunct="0">
              <a:spcBef>
                <a:spcPct val="20000"/>
              </a:spcBef>
              <a:spcAft>
                <a:spcPct val="0"/>
              </a:spcAft>
              <a:buClr>
                <a:schemeClr val="accent1"/>
              </a:buClr>
              <a:buFont typeface="Times New Roman" pitchFamily="18" charset="0"/>
              <a:buChar char="–"/>
              <a:defRPr sz="800"/>
            </a:lvl7pPr>
            <a:lvl8pPr marL="2547085" indent="-220342" defTabSz="1149395" eaLnBrk="0" fontAlgn="base" hangingPunct="0">
              <a:spcBef>
                <a:spcPct val="20000"/>
              </a:spcBef>
              <a:spcAft>
                <a:spcPct val="0"/>
              </a:spcAft>
              <a:buClr>
                <a:schemeClr val="accent1"/>
              </a:buClr>
              <a:buFont typeface="Times New Roman" pitchFamily="18" charset="0"/>
              <a:buChar char="–"/>
              <a:defRPr sz="800"/>
            </a:lvl8pPr>
            <a:lvl9pPr marL="3020656" indent="-220342" defTabSz="1149395" eaLnBrk="0" fontAlgn="base" hangingPunct="0">
              <a:spcBef>
                <a:spcPct val="20000"/>
              </a:spcBef>
              <a:spcAft>
                <a:spcPct val="0"/>
              </a:spcAft>
              <a:buClr>
                <a:schemeClr val="accent1"/>
              </a:buClr>
              <a:buFont typeface="Times New Roman" pitchFamily="18" charset="0"/>
              <a:buChar char="–"/>
              <a:defRPr sz="800"/>
            </a:lvl9pPr>
          </a:lstStyle>
          <a:p>
            <a:r>
              <a:rPr lang="en-GB" sz="1800" dirty="0">
                <a:solidFill>
                  <a:schemeClr val="tx1"/>
                </a:solidFill>
              </a:rPr>
              <a:t>Poverty Rate (%)</a:t>
            </a:r>
            <a:endParaRPr lang="en-GB" sz="1800" baseline="30000" dirty="0">
              <a:solidFill>
                <a:schemeClr val="tx1"/>
              </a:solidFill>
            </a:endParaRPr>
          </a:p>
        </p:txBody>
      </p:sp>
      <p:sp>
        <p:nvSpPr>
          <p:cNvPr id="39" name="TextBox 38">
            <a:extLst>
              <a:ext uri="{FF2B5EF4-FFF2-40B4-BE49-F238E27FC236}">
                <a16:creationId xmlns="" xmlns:a16="http://schemas.microsoft.com/office/drawing/2014/main" id="{3727C022-72EE-491C-867B-292D6F04C5AE}"/>
              </a:ext>
            </a:extLst>
          </p:cNvPr>
          <p:cNvSpPr txBox="1"/>
          <p:nvPr/>
        </p:nvSpPr>
        <p:spPr>
          <a:xfrm>
            <a:off x="6746569" y="3212976"/>
            <a:ext cx="3117623" cy="923314"/>
          </a:xfrm>
          <a:prstGeom prst="rect">
            <a:avLst/>
          </a:prstGeom>
          <a:noFill/>
        </p:spPr>
        <p:txBody>
          <a:bodyPr wrap="square" lIns="91424" tIns="45712" rIns="91424" bIns="45712" rtlCol="0">
            <a:spAutoFit/>
          </a:bodyPr>
          <a:lstStyle/>
          <a:p>
            <a:pPr defTabSz="914239" eaLnBrk="0" fontAlgn="base" hangingPunct="0">
              <a:spcBef>
                <a:spcPct val="0"/>
              </a:spcBef>
              <a:spcAft>
                <a:spcPts val="600"/>
              </a:spcAft>
            </a:pPr>
            <a:r>
              <a:rPr lang="en-US" sz="1100" b="1" dirty="0" err="1">
                <a:latin typeface="Bahnschrift" panose="020B0502040204020203" pitchFamily="34" charset="0"/>
                <a:ea typeface="Tahoma" panose="020B0604030504040204" pitchFamily="34" charset="0"/>
                <a:cs typeface="Century Gothic"/>
              </a:rPr>
              <a:t>Tantangan</a:t>
            </a:r>
            <a:endParaRPr lang="en-US" sz="1100" b="1" dirty="0">
              <a:latin typeface="Bahnschrift" panose="020B0502040204020203" pitchFamily="34" charset="0"/>
              <a:ea typeface="Tahoma" panose="020B0604030504040204" pitchFamily="34" charset="0"/>
              <a:cs typeface="Century Gothic"/>
            </a:endParaRPr>
          </a:p>
          <a:p>
            <a:pPr marL="133326" indent="-133326" defTabSz="914239" eaLnBrk="0" fontAlgn="base" hangingPunct="0">
              <a:spcBef>
                <a:spcPct val="0"/>
              </a:spcBef>
              <a:spcAft>
                <a:spcPts val="600"/>
              </a:spcAft>
              <a:buFontTx/>
              <a:buChar char="-"/>
            </a:pPr>
            <a:r>
              <a:rPr lang="en-US" sz="1100" dirty="0" err="1">
                <a:latin typeface="Bahnschrift" panose="020B0502040204020203" pitchFamily="34" charset="0"/>
                <a:ea typeface="Tahoma" panose="020B0604030504040204" pitchFamily="34" charset="0"/>
                <a:cs typeface="Century Gothic"/>
              </a:rPr>
              <a:t>Akses</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pangan</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kesehatan</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dan</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pendidikan</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bagi</a:t>
            </a:r>
            <a:r>
              <a:rPr lang="en-US" sz="1100" dirty="0">
                <a:latin typeface="Bahnschrift" panose="020B0502040204020203" pitchFamily="34" charset="0"/>
                <a:ea typeface="Tahoma" panose="020B0604030504040204" pitchFamily="34" charset="0"/>
                <a:cs typeface="Century Gothic"/>
              </a:rPr>
              <a:t> orang </a:t>
            </a:r>
            <a:r>
              <a:rPr lang="en-US" sz="1100" dirty="0" err="1">
                <a:latin typeface="Bahnschrift" panose="020B0502040204020203" pitchFamily="34" charset="0"/>
                <a:ea typeface="Tahoma" panose="020B0604030504040204" pitchFamily="34" charset="0"/>
                <a:cs typeface="Century Gothic"/>
              </a:rPr>
              <a:t>miskin</a:t>
            </a:r>
            <a:endParaRPr lang="en-US" sz="1100" dirty="0">
              <a:latin typeface="Bahnschrift" panose="020B0502040204020203" pitchFamily="34" charset="0"/>
              <a:ea typeface="Tahoma" panose="020B0604030504040204" pitchFamily="34" charset="0"/>
              <a:cs typeface="Century Gothic"/>
            </a:endParaRPr>
          </a:p>
          <a:p>
            <a:pPr marL="133326" indent="-133326" defTabSz="914239" eaLnBrk="0" fontAlgn="base" hangingPunct="0">
              <a:spcBef>
                <a:spcPct val="0"/>
              </a:spcBef>
              <a:spcAft>
                <a:spcPts val="600"/>
              </a:spcAft>
              <a:buFontTx/>
              <a:buChar char="-"/>
            </a:pPr>
            <a:r>
              <a:rPr lang="en-US" sz="1100" dirty="0" err="1">
                <a:latin typeface="Bahnschrift" panose="020B0502040204020203" pitchFamily="34" charset="0"/>
                <a:ea typeface="Tahoma" panose="020B0604030504040204" pitchFamily="34" charset="0"/>
                <a:cs typeface="Century Gothic"/>
              </a:rPr>
              <a:t>Perubahan</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iklim</a:t>
            </a:r>
            <a:r>
              <a:rPr lang="en-US" sz="1100" dirty="0">
                <a:latin typeface="Bahnschrift" panose="020B0502040204020203" pitchFamily="34" charset="0"/>
                <a:ea typeface="Tahoma" panose="020B0604030504040204" pitchFamily="34" charset="0"/>
                <a:cs typeface="Century Gothic"/>
              </a:rPr>
              <a:t> </a:t>
            </a:r>
            <a:r>
              <a:rPr lang="en-US" sz="1100" dirty="0">
                <a:latin typeface="Bahnschrift" panose="020B0502040204020203" pitchFamily="34" charset="0"/>
                <a:ea typeface="Tahoma" panose="020B0604030504040204" pitchFamily="34" charset="0"/>
                <a:cs typeface="Century Gothic"/>
                <a:sym typeface="Wingdings" panose="05000000000000000000" pitchFamily="2" charset="2"/>
              </a:rPr>
              <a:t> </a:t>
            </a:r>
            <a:r>
              <a:rPr lang="en-US" sz="1100" dirty="0" err="1">
                <a:latin typeface="Bahnschrift" panose="020B0502040204020203" pitchFamily="34" charset="0"/>
                <a:ea typeface="Tahoma" panose="020B0604030504040204" pitchFamily="34" charset="0"/>
                <a:cs typeface="Century Gothic"/>
                <a:sym typeface="Wingdings" panose="05000000000000000000" pitchFamily="2" charset="2"/>
              </a:rPr>
              <a:t>harga</a:t>
            </a:r>
            <a:r>
              <a:rPr lang="en-US" sz="1100" dirty="0">
                <a:latin typeface="Bahnschrift" panose="020B0502040204020203" pitchFamily="34" charset="0"/>
                <a:ea typeface="Tahoma" panose="020B0604030504040204" pitchFamily="34" charset="0"/>
                <a:cs typeface="Century Gothic"/>
                <a:sym typeface="Wingdings" panose="05000000000000000000" pitchFamily="2" charset="2"/>
              </a:rPr>
              <a:t> </a:t>
            </a:r>
            <a:r>
              <a:rPr lang="en-US" sz="1100" dirty="0" err="1">
                <a:latin typeface="Bahnschrift" panose="020B0502040204020203" pitchFamily="34" charset="0"/>
                <a:ea typeface="Tahoma" panose="020B0604030504040204" pitchFamily="34" charset="0"/>
                <a:cs typeface="Century Gothic"/>
                <a:sym typeface="Wingdings" panose="05000000000000000000" pitchFamily="2" charset="2"/>
              </a:rPr>
              <a:t>pangan</a:t>
            </a:r>
            <a:endParaRPr lang="en-US" sz="1100" dirty="0">
              <a:latin typeface="Bahnschrift" panose="020B0502040204020203" pitchFamily="34" charset="0"/>
              <a:ea typeface="Tahoma" panose="020B0604030504040204" pitchFamily="34" charset="0"/>
              <a:cs typeface="Century Gothic"/>
            </a:endParaRPr>
          </a:p>
        </p:txBody>
      </p:sp>
      <p:sp>
        <p:nvSpPr>
          <p:cNvPr id="40" name="Rectangle 7">
            <a:extLst>
              <a:ext uri="{FF2B5EF4-FFF2-40B4-BE49-F238E27FC236}">
                <a16:creationId xmlns="" xmlns:a16="http://schemas.microsoft.com/office/drawing/2014/main" id="{2CEF1B15-994A-4CC5-8C12-16E3379FF022}"/>
              </a:ext>
            </a:extLst>
          </p:cNvPr>
          <p:cNvSpPr>
            <a:spLocks noChangeArrowheads="1"/>
          </p:cNvSpPr>
          <p:nvPr/>
        </p:nvSpPr>
        <p:spPr bwMode="auto">
          <a:xfrm>
            <a:off x="6755498" y="2724749"/>
            <a:ext cx="3053080" cy="518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24" tIns="45712" rIns="91424" bIns="45712">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239" eaLnBrk="0" fontAlgn="base" hangingPunct="0">
              <a:spcAft>
                <a:spcPct val="0"/>
              </a:spcAft>
              <a:buNone/>
            </a:pPr>
            <a:r>
              <a:rPr lang="fi-FI" sz="1050" dirty="0">
                <a:solidFill>
                  <a:srgbClr val="195F96"/>
                </a:solidFill>
                <a:latin typeface="Century Gothic"/>
                <a:ea typeface="Verdana" panose="020B0604030504040204" pitchFamily="34" charset="0"/>
                <a:cs typeface="Century Gothic"/>
              </a:rPr>
              <a:t>Target Kemiskinan 2018 </a:t>
            </a:r>
          </a:p>
          <a:p>
            <a:pPr defTabSz="914239" eaLnBrk="0" fontAlgn="base" hangingPunct="0">
              <a:spcAft>
                <a:spcPct val="0"/>
              </a:spcAft>
              <a:buNone/>
            </a:pPr>
            <a:r>
              <a:rPr lang="fi-FI" sz="1100" b="1" dirty="0">
                <a:solidFill>
                  <a:srgbClr val="195F96"/>
                </a:solidFill>
                <a:latin typeface="Century Gothic"/>
                <a:ea typeface="Verdana" panose="020B0604030504040204" pitchFamily="34" charset="0"/>
                <a:cs typeface="Century Gothic"/>
              </a:rPr>
              <a:t>9,5% - 10%</a:t>
            </a:r>
          </a:p>
        </p:txBody>
      </p:sp>
      <p:graphicFrame>
        <p:nvGraphicFramePr>
          <p:cNvPr id="42" name="Chart 41">
            <a:extLst>
              <a:ext uri="{FF2B5EF4-FFF2-40B4-BE49-F238E27FC236}">
                <a16:creationId xmlns="" xmlns:a16="http://schemas.microsoft.com/office/drawing/2014/main" id="{893F3BDD-C540-4CE9-B595-524E0ABDB9F6}"/>
              </a:ext>
            </a:extLst>
          </p:cNvPr>
          <p:cNvGraphicFramePr>
            <a:graphicFrameLocks/>
          </p:cNvGraphicFramePr>
          <p:nvPr>
            <p:extLst>
              <p:ext uri="{D42A27DB-BD31-4B8C-83A1-F6EECF244321}">
                <p14:modId xmlns:p14="http://schemas.microsoft.com/office/powerpoint/2010/main" xmlns="" val="2369271333"/>
              </p:ext>
            </p:extLst>
          </p:nvPr>
        </p:nvGraphicFramePr>
        <p:xfrm>
          <a:off x="194471" y="2910499"/>
          <a:ext cx="6162685" cy="1748268"/>
        </p:xfrm>
        <a:graphic>
          <a:graphicData uri="http://schemas.openxmlformats.org/drawingml/2006/chart">
            <c:chart xmlns:c="http://schemas.openxmlformats.org/drawingml/2006/chart" xmlns:r="http://schemas.openxmlformats.org/officeDocument/2006/relationships" r:id="rId4"/>
          </a:graphicData>
        </a:graphic>
      </p:graphicFrame>
      <p:sp>
        <p:nvSpPr>
          <p:cNvPr id="44" name="Content Placeholder 3">
            <a:extLst>
              <a:ext uri="{FF2B5EF4-FFF2-40B4-BE49-F238E27FC236}">
                <a16:creationId xmlns="" xmlns:a16="http://schemas.microsoft.com/office/drawing/2014/main" id="{AB5AA1EB-E097-4A9E-9988-D1F467D15148}"/>
              </a:ext>
            </a:extLst>
          </p:cNvPr>
          <p:cNvSpPr txBox="1">
            <a:spLocks/>
          </p:cNvSpPr>
          <p:nvPr/>
        </p:nvSpPr>
        <p:spPr>
          <a:xfrm>
            <a:off x="116463" y="4869161"/>
            <a:ext cx="2767218" cy="205437"/>
          </a:xfrm>
          <a:prstGeom prst="rect">
            <a:avLst/>
          </a:prstGeom>
          <a:noFill/>
        </p:spPr>
        <p:txBody>
          <a:bodyPr lIns="21036" tIns="21036" rIns="21036" bIns="21036" anchor="ctr" anchorCtr="0">
            <a:noAutofit/>
          </a:bodyPr>
          <a:lstStyle>
            <a:lvl1pPr indent="0" algn="ctr" defTabSz="933986" eaLnBrk="0" fontAlgn="base" hangingPunct="0">
              <a:spcBef>
                <a:spcPts val="207"/>
              </a:spcBef>
              <a:spcAft>
                <a:spcPct val="0"/>
              </a:spcAft>
              <a:buClr>
                <a:schemeClr val="tx2"/>
              </a:buClr>
              <a:buFont typeface="Symbol" pitchFamily="18" charset="2"/>
              <a:buNone/>
              <a:defRPr lang="en-GB" altLang="zh-TW" sz="1000" b="1" baseline="0">
                <a:solidFill>
                  <a:schemeClr val="accent1"/>
                </a:solidFill>
                <a:latin typeface="+mj-lt"/>
                <a:ea typeface="SimHei"/>
              </a:defRPr>
            </a:lvl1pPr>
            <a:lvl2pPr marL="235142" indent="-235142" defTabSz="933986" eaLnBrk="0" fontAlgn="base" hangingPunct="0">
              <a:spcBef>
                <a:spcPts val="207"/>
              </a:spcBef>
              <a:spcAft>
                <a:spcPct val="0"/>
              </a:spcAft>
              <a:buClr>
                <a:srgbClr val="FABB00"/>
              </a:buClr>
              <a:buFont typeface="Symbol" pitchFamily="18" charset="2"/>
              <a:buNone/>
              <a:defRPr lang="en-GB" altLang="zh-TW" sz="1800" baseline="0">
                <a:latin typeface="+mj-lt"/>
                <a:ea typeface="SimHei"/>
              </a:defRPr>
            </a:lvl2pPr>
            <a:lvl3pPr marL="476860" indent="-241719" defTabSz="933986" eaLnBrk="0" fontAlgn="base" hangingPunct="0">
              <a:spcBef>
                <a:spcPts val="207"/>
              </a:spcBef>
              <a:spcAft>
                <a:spcPct val="0"/>
              </a:spcAft>
              <a:buClr>
                <a:srgbClr val="FABB00"/>
              </a:buClr>
              <a:buNone/>
              <a:defRPr lang="en-GB" altLang="zh-TW" sz="1500" baseline="0">
                <a:latin typeface="+mj-lt"/>
                <a:ea typeface="SimHei"/>
              </a:defRPr>
            </a:lvl3pPr>
            <a:lvl4pPr marL="712000" indent="-235142" defTabSz="933986" eaLnBrk="0" fontAlgn="base" hangingPunct="0">
              <a:spcBef>
                <a:spcPts val="207"/>
              </a:spcBef>
              <a:spcAft>
                <a:spcPct val="0"/>
              </a:spcAft>
              <a:buClr>
                <a:srgbClr val="FABB00"/>
              </a:buClr>
              <a:buNone/>
              <a:defRPr lang="en-GB" altLang="zh-TW" sz="1200" baseline="0">
                <a:latin typeface="+mj-lt"/>
                <a:ea typeface="SimHei"/>
              </a:defRPr>
            </a:lvl4pPr>
            <a:lvl5pPr marL="947141" indent="-235142" defTabSz="1206947" eaLnBrk="0" fontAlgn="base" hangingPunct="0">
              <a:spcBef>
                <a:spcPts val="207"/>
              </a:spcBef>
              <a:spcAft>
                <a:spcPct val="0"/>
              </a:spcAft>
              <a:buClr>
                <a:srgbClr val="FABB00"/>
              </a:buClr>
              <a:buFont typeface="Times New Roman" pitchFamily="18" charset="0"/>
              <a:buNone/>
              <a:defRPr lang="en-GB" altLang="zh-TW" sz="1000">
                <a:latin typeface="+mj-lt"/>
                <a:ea typeface="SimHei"/>
              </a:defRPr>
            </a:lvl5pPr>
            <a:lvl6pPr marL="1599945" indent="-220342" defTabSz="1149395" eaLnBrk="0" fontAlgn="base" hangingPunct="0">
              <a:spcBef>
                <a:spcPct val="20000"/>
              </a:spcBef>
              <a:spcAft>
                <a:spcPct val="0"/>
              </a:spcAft>
              <a:buClr>
                <a:schemeClr val="accent1"/>
              </a:buClr>
              <a:buFont typeface="Times New Roman" pitchFamily="18" charset="0"/>
              <a:buChar char="–"/>
              <a:defRPr sz="800"/>
            </a:lvl6pPr>
            <a:lvl7pPr marL="2073515" indent="-220342" defTabSz="1149395" eaLnBrk="0" fontAlgn="base" hangingPunct="0">
              <a:spcBef>
                <a:spcPct val="20000"/>
              </a:spcBef>
              <a:spcAft>
                <a:spcPct val="0"/>
              </a:spcAft>
              <a:buClr>
                <a:schemeClr val="accent1"/>
              </a:buClr>
              <a:buFont typeface="Times New Roman" pitchFamily="18" charset="0"/>
              <a:buChar char="–"/>
              <a:defRPr sz="800"/>
            </a:lvl7pPr>
            <a:lvl8pPr marL="2547085" indent="-220342" defTabSz="1149395" eaLnBrk="0" fontAlgn="base" hangingPunct="0">
              <a:spcBef>
                <a:spcPct val="20000"/>
              </a:spcBef>
              <a:spcAft>
                <a:spcPct val="0"/>
              </a:spcAft>
              <a:buClr>
                <a:schemeClr val="accent1"/>
              </a:buClr>
              <a:buFont typeface="Times New Roman" pitchFamily="18" charset="0"/>
              <a:buChar char="–"/>
              <a:defRPr sz="800"/>
            </a:lvl8pPr>
            <a:lvl9pPr marL="3020656" indent="-220342" defTabSz="1149395" eaLnBrk="0" fontAlgn="base" hangingPunct="0">
              <a:spcBef>
                <a:spcPct val="20000"/>
              </a:spcBef>
              <a:spcAft>
                <a:spcPct val="0"/>
              </a:spcAft>
              <a:buClr>
                <a:schemeClr val="accent1"/>
              </a:buClr>
              <a:buFont typeface="Times New Roman" pitchFamily="18" charset="0"/>
              <a:buChar char="–"/>
              <a:defRPr sz="800"/>
            </a:lvl9pPr>
          </a:lstStyle>
          <a:p>
            <a:r>
              <a:rPr lang="en-GB" sz="1800" dirty="0">
                <a:solidFill>
                  <a:schemeClr val="tx1"/>
                </a:solidFill>
              </a:rPr>
              <a:t>Unemployment Rate (%)</a:t>
            </a:r>
            <a:endParaRPr lang="en-GB" sz="1800" baseline="30000" dirty="0">
              <a:solidFill>
                <a:schemeClr val="tx1"/>
              </a:solidFill>
            </a:endParaRPr>
          </a:p>
        </p:txBody>
      </p:sp>
      <p:sp>
        <p:nvSpPr>
          <p:cNvPr id="45" name="TextBox 44">
            <a:extLst>
              <a:ext uri="{FF2B5EF4-FFF2-40B4-BE49-F238E27FC236}">
                <a16:creationId xmlns="" xmlns:a16="http://schemas.microsoft.com/office/drawing/2014/main" id="{BBB3297A-33D9-42F3-AC39-DDCCE02CBCE2}"/>
              </a:ext>
            </a:extLst>
          </p:cNvPr>
          <p:cNvSpPr txBox="1"/>
          <p:nvPr/>
        </p:nvSpPr>
        <p:spPr>
          <a:xfrm>
            <a:off x="6746569" y="5229200"/>
            <a:ext cx="3062009" cy="1338812"/>
          </a:xfrm>
          <a:prstGeom prst="rect">
            <a:avLst/>
          </a:prstGeom>
          <a:noFill/>
        </p:spPr>
        <p:txBody>
          <a:bodyPr wrap="square" lIns="91424" tIns="45712" rIns="91424" bIns="45712" rtlCol="0">
            <a:spAutoFit/>
          </a:bodyPr>
          <a:lstStyle/>
          <a:p>
            <a:pPr defTabSz="914239" eaLnBrk="0" fontAlgn="base" hangingPunct="0">
              <a:spcBef>
                <a:spcPct val="0"/>
              </a:spcBef>
              <a:spcAft>
                <a:spcPts val="600"/>
              </a:spcAft>
            </a:pPr>
            <a:r>
              <a:rPr lang="en-US" sz="1100" b="1" dirty="0" err="1">
                <a:latin typeface="Bahnschrift" panose="020B0502040204020203" pitchFamily="34" charset="0"/>
                <a:ea typeface="Tahoma" panose="020B0604030504040204" pitchFamily="34" charset="0"/>
                <a:cs typeface="Century Gothic"/>
              </a:rPr>
              <a:t>Tantangan</a:t>
            </a:r>
            <a:endParaRPr lang="en-US" sz="1100" b="1" dirty="0">
              <a:latin typeface="Bahnschrift" panose="020B0502040204020203" pitchFamily="34" charset="0"/>
              <a:ea typeface="Tahoma" panose="020B0604030504040204" pitchFamily="34" charset="0"/>
              <a:cs typeface="Century Gothic"/>
            </a:endParaRPr>
          </a:p>
          <a:p>
            <a:pPr marL="133326" indent="-133326" defTabSz="914239" eaLnBrk="0" fontAlgn="base" hangingPunct="0">
              <a:spcBef>
                <a:spcPct val="0"/>
              </a:spcBef>
              <a:spcAft>
                <a:spcPts val="600"/>
              </a:spcAft>
              <a:buFontTx/>
              <a:buChar char="-"/>
            </a:pPr>
            <a:r>
              <a:rPr lang="en-US" sz="1100" dirty="0" err="1">
                <a:latin typeface="Bahnschrift" panose="020B0502040204020203" pitchFamily="34" charset="0"/>
                <a:ea typeface="Tahoma" panose="020B0604030504040204" pitchFamily="34" charset="0"/>
                <a:cs typeface="Century Gothic"/>
              </a:rPr>
              <a:t>Perubahan</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ekonomi</a:t>
            </a:r>
            <a:r>
              <a:rPr lang="en-US" sz="1100" dirty="0">
                <a:latin typeface="Bahnschrift" panose="020B0502040204020203" pitchFamily="34" charset="0"/>
                <a:ea typeface="Tahoma" panose="020B0604030504040204" pitchFamily="34" charset="0"/>
                <a:cs typeface="Century Gothic"/>
              </a:rPr>
              <a:t> </a:t>
            </a:r>
            <a:r>
              <a:rPr lang="en-US" sz="1100" dirty="0">
                <a:latin typeface="Bahnschrift" panose="020B0502040204020203" pitchFamily="34" charset="0"/>
                <a:ea typeface="Tahoma" panose="020B0604030504040204" pitchFamily="34" charset="0"/>
                <a:cs typeface="Century Gothic"/>
                <a:sym typeface="Wingdings" panose="05000000000000000000" pitchFamily="2" charset="2"/>
              </a:rPr>
              <a:t> </a:t>
            </a:r>
            <a:r>
              <a:rPr lang="en-US" sz="1100" dirty="0" err="1">
                <a:latin typeface="Bahnschrift" panose="020B0502040204020203" pitchFamily="34" charset="0"/>
                <a:ea typeface="Tahoma" panose="020B0604030504040204" pitchFamily="34" charset="0"/>
                <a:cs typeface="Century Gothic"/>
              </a:rPr>
              <a:t>struktur</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lapangan</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kerja</a:t>
            </a:r>
            <a:endParaRPr lang="en-US" sz="1100" dirty="0">
              <a:latin typeface="Bahnschrift" panose="020B0502040204020203" pitchFamily="34" charset="0"/>
              <a:ea typeface="Tahoma" panose="020B0604030504040204" pitchFamily="34" charset="0"/>
              <a:cs typeface="Century Gothic"/>
            </a:endParaRPr>
          </a:p>
          <a:p>
            <a:pPr marL="133326" indent="-133326" defTabSz="914239" eaLnBrk="0" fontAlgn="base" hangingPunct="0">
              <a:spcBef>
                <a:spcPct val="0"/>
              </a:spcBef>
              <a:spcAft>
                <a:spcPts val="600"/>
              </a:spcAft>
              <a:buFontTx/>
              <a:buChar char="-"/>
            </a:pPr>
            <a:r>
              <a:rPr lang="en-US" sz="1100" i="1" dirty="0">
                <a:latin typeface="Bahnschrift" panose="020B0502040204020203" pitchFamily="34" charset="0"/>
                <a:ea typeface="Tahoma" panose="020B0604030504040204" pitchFamily="34" charset="0"/>
                <a:cs typeface="Century Gothic"/>
              </a:rPr>
              <a:t>Skill mismatch</a:t>
            </a:r>
          </a:p>
          <a:p>
            <a:pPr marL="133326" indent="-133326" defTabSz="914239" eaLnBrk="0" fontAlgn="base" hangingPunct="0">
              <a:spcBef>
                <a:spcPct val="0"/>
              </a:spcBef>
              <a:spcAft>
                <a:spcPts val="600"/>
              </a:spcAft>
              <a:buFontTx/>
              <a:buChar char="-"/>
            </a:pPr>
            <a:r>
              <a:rPr lang="en-US" sz="1100" dirty="0">
                <a:latin typeface="Bahnschrift" panose="020B0502040204020203" pitchFamily="34" charset="0"/>
                <a:ea typeface="Tahoma" panose="020B0604030504040204" pitchFamily="34" charset="0"/>
                <a:cs typeface="Century Gothic"/>
              </a:rPr>
              <a:t>4</a:t>
            </a:r>
            <a:r>
              <a:rPr lang="en-US" sz="1100" baseline="30000" dirty="0">
                <a:latin typeface="Bahnschrift" panose="020B0502040204020203" pitchFamily="34" charset="0"/>
                <a:ea typeface="Tahoma" panose="020B0604030504040204" pitchFamily="34" charset="0"/>
                <a:cs typeface="Century Gothic"/>
              </a:rPr>
              <a:t>th</a:t>
            </a:r>
            <a:r>
              <a:rPr lang="en-US" sz="1100" dirty="0">
                <a:latin typeface="Bahnschrift" panose="020B0502040204020203" pitchFamily="34" charset="0"/>
                <a:ea typeface="Tahoma" panose="020B0604030504040204" pitchFamily="34" charset="0"/>
                <a:cs typeface="Century Gothic"/>
              </a:rPr>
              <a:t> </a:t>
            </a:r>
            <a:r>
              <a:rPr lang="en-US" sz="1100" i="1" dirty="0">
                <a:latin typeface="Bahnschrift" panose="020B0502040204020203" pitchFamily="34" charset="0"/>
                <a:ea typeface="Tahoma" panose="020B0604030504040204" pitchFamily="34" charset="0"/>
                <a:cs typeface="Century Gothic"/>
              </a:rPr>
              <a:t>Industrial Revolution</a:t>
            </a:r>
            <a:r>
              <a:rPr lang="en-US" sz="1100" dirty="0">
                <a:latin typeface="Bahnschrift" panose="020B0502040204020203" pitchFamily="34" charset="0"/>
                <a:ea typeface="Tahoma" panose="020B0604030504040204" pitchFamily="34" charset="0"/>
                <a:cs typeface="Century Gothic"/>
              </a:rPr>
              <a:t> (</a:t>
            </a:r>
            <a:r>
              <a:rPr lang="en-US" sz="1100" dirty="0" err="1">
                <a:latin typeface="Bahnschrift" panose="020B0502040204020203" pitchFamily="34" charset="0"/>
                <a:ea typeface="Tahoma" panose="020B0604030504040204" pitchFamily="34" charset="0"/>
                <a:cs typeface="Century Gothic"/>
              </a:rPr>
              <a:t>automasi</a:t>
            </a:r>
            <a:r>
              <a:rPr lang="en-US" sz="1100" dirty="0">
                <a:latin typeface="Bahnschrift" panose="020B0502040204020203" pitchFamily="34" charset="0"/>
                <a:ea typeface="Tahoma" panose="020B0604030504040204" pitchFamily="34" charset="0"/>
                <a:cs typeface="Century Gothic"/>
              </a:rPr>
              <a:t>, </a:t>
            </a:r>
            <a:r>
              <a:rPr lang="en-US" sz="1100" i="1" dirty="0" err="1">
                <a:latin typeface="Bahnschrift" panose="020B0502040204020203" pitchFamily="34" charset="0"/>
                <a:ea typeface="Tahoma" panose="020B0604030504040204" pitchFamily="34" charset="0"/>
                <a:cs typeface="Century Gothic"/>
              </a:rPr>
              <a:t>artifical</a:t>
            </a:r>
            <a:r>
              <a:rPr lang="en-US" sz="1100" i="1" dirty="0">
                <a:latin typeface="Bahnschrift" panose="020B0502040204020203" pitchFamily="34" charset="0"/>
                <a:ea typeface="Tahoma" panose="020B0604030504040204" pitchFamily="34" charset="0"/>
                <a:cs typeface="Century Gothic"/>
              </a:rPr>
              <a:t> intelligence</a:t>
            </a:r>
            <a:r>
              <a:rPr lang="en-US" sz="1100" dirty="0">
                <a:latin typeface="Bahnschrift" panose="020B0502040204020203" pitchFamily="34" charset="0"/>
                <a:ea typeface="Tahoma" panose="020B0604030504040204" pitchFamily="34" charset="0"/>
                <a:cs typeface="Century Gothic"/>
              </a:rPr>
              <a:t>)</a:t>
            </a:r>
          </a:p>
        </p:txBody>
      </p:sp>
      <p:sp>
        <p:nvSpPr>
          <p:cNvPr id="46" name="Rectangle 7">
            <a:extLst>
              <a:ext uri="{FF2B5EF4-FFF2-40B4-BE49-F238E27FC236}">
                <a16:creationId xmlns="" xmlns:a16="http://schemas.microsoft.com/office/drawing/2014/main" id="{AF7A97F8-60E7-45AE-90D4-E9B0F06128EC}"/>
              </a:ext>
            </a:extLst>
          </p:cNvPr>
          <p:cNvSpPr>
            <a:spLocks noChangeArrowheads="1"/>
          </p:cNvSpPr>
          <p:nvPr/>
        </p:nvSpPr>
        <p:spPr bwMode="auto">
          <a:xfrm>
            <a:off x="6746175" y="4725145"/>
            <a:ext cx="2809444" cy="518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24" tIns="45712" rIns="91424" bIns="45712">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239" eaLnBrk="0" fontAlgn="base" hangingPunct="0">
              <a:spcAft>
                <a:spcPct val="0"/>
              </a:spcAft>
              <a:buNone/>
            </a:pPr>
            <a:r>
              <a:rPr lang="nb-NO" sz="1050" dirty="0">
                <a:solidFill>
                  <a:srgbClr val="195F96"/>
                </a:solidFill>
                <a:latin typeface="Century Gothic"/>
                <a:ea typeface="Tahoma" panose="020B0604030504040204" pitchFamily="34" charset="0"/>
                <a:cs typeface="Century Gothic"/>
              </a:rPr>
              <a:t>Target pengangguran 2018 </a:t>
            </a:r>
          </a:p>
          <a:p>
            <a:pPr defTabSz="914239" eaLnBrk="0" fontAlgn="base" hangingPunct="0">
              <a:spcAft>
                <a:spcPct val="0"/>
              </a:spcAft>
              <a:buNone/>
            </a:pPr>
            <a:r>
              <a:rPr lang="nb-NO" sz="1100" b="1" dirty="0">
                <a:solidFill>
                  <a:srgbClr val="195F96"/>
                </a:solidFill>
                <a:latin typeface="Century Gothic"/>
                <a:ea typeface="Tahoma" panose="020B0604030504040204" pitchFamily="34" charset="0"/>
                <a:cs typeface="Century Gothic"/>
              </a:rPr>
              <a:t>5,0%-5,3% dengan IPM : 71,5</a:t>
            </a:r>
          </a:p>
        </p:txBody>
      </p:sp>
      <p:graphicFrame>
        <p:nvGraphicFramePr>
          <p:cNvPr id="51" name="Chart 50">
            <a:extLst>
              <a:ext uri="{FF2B5EF4-FFF2-40B4-BE49-F238E27FC236}">
                <a16:creationId xmlns="" xmlns:a16="http://schemas.microsoft.com/office/drawing/2014/main" id="{6192EA6C-A101-4BEC-AC38-2DAE7A26D621}"/>
              </a:ext>
            </a:extLst>
          </p:cNvPr>
          <p:cNvGraphicFramePr>
            <a:graphicFrameLocks/>
          </p:cNvGraphicFramePr>
          <p:nvPr>
            <p:extLst>
              <p:ext uri="{D42A27DB-BD31-4B8C-83A1-F6EECF244321}">
                <p14:modId xmlns:p14="http://schemas.microsoft.com/office/powerpoint/2010/main" xmlns="" val="2014219304"/>
              </p:ext>
            </p:extLst>
          </p:nvPr>
        </p:nvGraphicFramePr>
        <p:xfrm>
          <a:off x="116463" y="5117723"/>
          <a:ext cx="6240693" cy="147772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xmlns="" val="3350850668"/>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Picture 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tretch>
            <a:fillRect/>
          </a:stretch>
        </p:blipFill>
        <p:spPr>
          <a:xfrm>
            <a:off x="381001" y="1355175"/>
            <a:ext cx="9167206" cy="3118263"/>
          </a:xfrm>
          <a:prstGeom prst="rect">
            <a:avLst/>
          </a:prstGeom>
        </p:spPr>
      </p:pic>
      <p:cxnSp>
        <p:nvCxnSpPr>
          <p:cNvPr id="75" name="Straight Connector 74"/>
          <p:cNvCxnSpPr/>
          <p:nvPr/>
        </p:nvCxnSpPr>
        <p:spPr>
          <a:xfrm flipV="1">
            <a:off x="5116757" y="4181660"/>
            <a:ext cx="0" cy="326242"/>
          </a:xfrm>
          <a:prstGeom prst="line">
            <a:avLst/>
          </a:prstGeom>
          <a:ln w="38100">
            <a:solidFill>
              <a:srgbClr val="2E74B4"/>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8148329" y="3049729"/>
            <a:ext cx="0" cy="636252"/>
          </a:xfrm>
          <a:prstGeom prst="line">
            <a:avLst/>
          </a:prstGeom>
          <a:ln w="38100">
            <a:solidFill>
              <a:srgbClr val="2E74B4"/>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807353" y="1656512"/>
            <a:ext cx="0" cy="506437"/>
          </a:xfrm>
          <a:prstGeom prst="line">
            <a:avLst/>
          </a:prstGeom>
          <a:ln w="38100">
            <a:solidFill>
              <a:srgbClr val="2E74B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5728141" y="2113542"/>
            <a:ext cx="0" cy="318126"/>
          </a:xfrm>
          <a:prstGeom prst="line">
            <a:avLst/>
          </a:prstGeom>
          <a:ln w="38100">
            <a:solidFill>
              <a:srgbClr val="2E74B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712336" y="2475732"/>
            <a:ext cx="0" cy="636252"/>
          </a:xfrm>
          <a:prstGeom prst="line">
            <a:avLst/>
          </a:prstGeom>
          <a:ln w="38100">
            <a:solidFill>
              <a:srgbClr val="2E74B4"/>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V="1">
            <a:off x="3043024" y="4481307"/>
            <a:ext cx="0" cy="63625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7720036" y="2712105"/>
            <a:ext cx="731520" cy="675249"/>
          </a:xfrm>
          <a:prstGeom prst="ellipse">
            <a:avLst/>
          </a:prstGeom>
          <a:solidFill>
            <a:srgbClr val="2E74B4"/>
          </a:solidFill>
          <a:ln w="9525" cap="flat" cmpd="sng" algn="ctr">
            <a:noFill/>
            <a:prstDash val="solid"/>
            <a:round/>
            <a:headEnd type="none" w="med" len="med"/>
            <a:tailEnd type="none" w="med" len="med"/>
          </a:ln>
          <a:effectLst/>
        </p:spPr>
        <p:txBody>
          <a:bodyPr vert="horz" wrap="none" lIns="38879" tIns="38879" rIns="38879" bIns="38879" numCol="1" rtlCol="0" anchor="ctr" anchorCtr="0" compatLnSpc="1">
            <a:prstTxWarp prst="textNoShape">
              <a:avLst/>
            </a:prstTxWarp>
          </a:bodyPr>
          <a:lstStyle/>
          <a:p>
            <a:pPr algn="ctr" defTabSz="777669" fontAlgn="base">
              <a:spcBef>
                <a:spcPct val="0"/>
              </a:spcBef>
              <a:spcAft>
                <a:spcPct val="0"/>
              </a:spcAft>
            </a:pPr>
            <a:r>
              <a:rPr lang="id-ID" sz="1662" b="1" dirty="0">
                <a:solidFill>
                  <a:prstClr val="white"/>
                </a:solidFill>
                <a:ea typeface="ＭＳ Ｐゴシック" charset="0"/>
                <a:cs typeface="Calibri" pitchFamily="34" charset="0"/>
              </a:rPr>
              <a:t>4,9</a:t>
            </a:r>
            <a:r>
              <a:rPr lang="en-US" sz="1662" b="1" dirty="0">
                <a:solidFill>
                  <a:prstClr val="white"/>
                </a:solidFill>
                <a:ea typeface="ＭＳ Ｐゴシック" charset="0"/>
                <a:cs typeface="Calibri" pitchFamily="34" charset="0"/>
              </a:rPr>
              <a:t>%</a:t>
            </a:r>
          </a:p>
        </p:txBody>
      </p:sp>
      <p:sp>
        <p:nvSpPr>
          <p:cNvPr id="34" name="Oval 33"/>
          <p:cNvSpPr/>
          <p:nvPr/>
        </p:nvSpPr>
        <p:spPr bwMode="auto">
          <a:xfrm>
            <a:off x="1865265" y="1876842"/>
            <a:ext cx="540001" cy="498462"/>
          </a:xfrm>
          <a:prstGeom prst="ellipse">
            <a:avLst/>
          </a:prstGeom>
          <a:solidFill>
            <a:srgbClr val="FF0000"/>
          </a:solidFill>
          <a:ln w="9525" cap="flat" cmpd="sng" algn="ctr">
            <a:noFill/>
            <a:prstDash val="solid"/>
            <a:round/>
            <a:headEnd type="none" w="med" len="med"/>
            <a:tailEnd type="none" w="med" len="med"/>
          </a:ln>
          <a:effectLst/>
        </p:spPr>
        <p:txBody>
          <a:bodyPr vert="horz" wrap="none" lIns="40246" tIns="40246" rIns="40246" bIns="40246" numCol="1" rtlCol="0" anchor="ctr" anchorCtr="0" compatLnSpc="1">
            <a:prstTxWarp prst="textNoShape">
              <a:avLst/>
            </a:prstTxWarp>
          </a:bodyPr>
          <a:lstStyle/>
          <a:p>
            <a:pPr algn="ctr" defTabSz="804987"/>
            <a:r>
              <a:rPr lang="en-US" sz="1292" b="1" dirty="0">
                <a:solidFill>
                  <a:prstClr val="white"/>
                </a:solidFill>
                <a:cs typeface="Calibri" pitchFamily="34" charset="0"/>
              </a:rPr>
              <a:t>1</a:t>
            </a:r>
            <a:r>
              <a:rPr lang="id-ID" sz="1292" b="1" dirty="0">
                <a:solidFill>
                  <a:prstClr val="white"/>
                </a:solidFill>
                <a:cs typeface="Calibri" pitchFamily="34" charset="0"/>
              </a:rPr>
              <a:t>0,4</a:t>
            </a:r>
            <a:r>
              <a:rPr lang="en-US" sz="1292" b="1" dirty="0">
                <a:solidFill>
                  <a:prstClr val="white"/>
                </a:solidFill>
                <a:cs typeface="Calibri" pitchFamily="34" charset="0"/>
              </a:rPr>
              <a:t>%</a:t>
            </a:r>
          </a:p>
        </p:txBody>
      </p:sp>
      <p:sp>
        <p:nvSpPr>
          <p:cNvPr id="39" name="Oval 38"/>
          <p:cNvSpPr/>
          <p:nvPr/>
        </p:nvSpPr>
        <p:spPr bwMode="auto">
          <a:xfrm>
            <a:off x="8315879" y="2325746"/>
            <a:ext cx="770669" cy="711387"/>
          </a:xfrm>
          <a:prstGeom prst="ellipse">
            <a:avLst/>
          </a:prstGeom>
          <a:solidFill>
            <a:srgbClr val="C00000"/>
          </a:solidFill>
          <a:ln w="9525" cap="flat" cmpd="sng" algn="ctr">
            <a:noFill/>
            <a:prstDash val="solid"/>
            <a:round/>
            <a:headEnd type="none" w="med" len="med"/>
            <a:tailEnd type="none" w="med" len="med"/>
          </a:ln>
          <a:effectLst/>
        </p:spPr>
        <p:txBody>
          <a:bodyPr vert="horz" wrap="none" lIns="40246" tIns="40246" rIns="40246" bIns="40246" numCol="1" rtlCol="0" anchor="ctr" anchorCtr="0" compatLnSpc="1">
            <a:prstTxWarp prst="textNoShape">
              <a:avLst/>
            </a:prstTxWarp>
          </a:bodyPr>
          <a:lstStyle/>
          <a:p>
            <a:pPr algn="ctr" defTabSz="804987"/>
            <a:r>
              <a:rPr lang="en-US" sz="1662" b="1" dirty="0">
                <a:solidFill>
                  <a:prstClr val="white"/>
                </a:solidFill>
                <a:cs typeface="Calibri" pitchFamily="34" charset="0"/>
              </a:rPr>
              <a:t>2</a:t>
            </a:r>
            <a:r>
              <a:rPr lang="id-ID" sz="1662" b="1" dirty="0">
                <a:solidFill>
                  <a:prstClr val="white"/>
                </a:solidFill>
                <a:cs typeface="Calibri" pitchFamily="34" charset="0"/>
              </a:rPr>
              <a:t>1,2</a:t>
            </a:r>
            <a:r>
              <a:rPr lang="en-US" sz="1662" b="1" dirty="0">
                <a:solidFill>
                  <a:prstClr val="white"/>
                </a:solidFill>
                <a:cs typeface="Calibri" pitchFamily="34" charset="0"/>
              </a:rPr>
              <a:t>%</a:t>
            </a:r>
          </a:p>
        </p:txBody>
      </p:sp>
      <p:sp>
        <p:nvSpPr>
          <p:cNvPr id="40" name="Oval 39"/>
          <p:cNvSpPr/>
          <p:nvPr/>
        </p:nvSpPr>
        <p:spPr bwMode="auto">
          <a:xfrm>
            <a:off x="8266360" y="2282796"/>
            <a:ext cx="863683" cy="797246"/>
          </a:xfrm>
          <a:prstGeom prst="ellipse">
            <a:avLst/>
          </a:prstGeom>
          <a:noFill/>
          <a:ln w="38100" cap="flat" cmpd="sng" algn="ctr">
            <a:solidFill>
              <a:srgbClr val="C00000"/>
            </a:solidFill>
            <a:prstDash val="solid"/>
            <a:round/>
            <a:headEnd type="none" w="med" len="med"/>
            <a:tailEnd type="none" w="med" len="med"/>
          </a:ln>
          <a:effectLst/>
        </p:spPr>
        <p:txBody>
          <a:bodyPr vert="horz" wrap="none" lIns="38879" tIns="38879" rIns="38879" bIns="38879" numCol="1" rtlCol="0" anchor="ctr" anchorCtr="0" compatLnSpc="1">
            <a:prstTxWarp prst="textNoShape">
              <a:avLst/>
            </a:prstTxWarp>
          </a:bodyPr>
          <a:lstStyle/>
          <a:p>
            <a:pPr algn="ctr" defTabSz="777669" fontAlgn="base">
              <a:spcBef>
                <a:spcPct val="0"/>
              </a:spcBef>
              <a:spcAft>
                <a:spcPct val="0"/>
              </a:spcAft>
            </a:pPr>
            <a:endParaRPr lang="en-US" sz="2215" b="1" dirty="0">
              <a:solidFill>
                <a:prstClr val="white"/>
              </a:solidFill>
              <a:ea typeface="ＭＳ Ｐゴシック" charset="0"/>
              <a:cs typeface="Calibri" pitchFamily="34" charset="0"/>
            </a:endParaRPr>
          </a:p>
        </p:txBody>
      </p:sp>
      <p:sp>
        <p:nvSpPr>
          <p:cNvPr id="41" name="Oval 40"/>
          <p:cNvSpPr/>
          <p:nvPr/>
        </p:nvSpPr>
        <p:spPr bwMode="auto">
          <a:xfrm>
            <a:off x="5987370" y="2799938"/>
            <a:ext cx="540001" cy="498462"/>
          </a:xfrm>
          <a:prstGeom prst="ellipse">
            <a:avLst/>
          </a:prstGeom>
          <a:solidFill>
            <a:srgbClr val="FF0000"/>
          </a:solidFill>
          <a:ln w="9525" cap="flat" cmpd="sng" algn="ctr">
            <a:noFill/>
            <a:prstDash val="solid"/>
            <a:round/>
            <a:headEnd type="none" w="med" len="med"/>
            <a:tailEnd type="none" w="med" len="med"/>
          </a:ln>
          <a:effectLst/>
        </p:spPr>
        <p:txBody>
          <a:bodyPr vert="horz" wrap="none" lIns="40246" tIns="40246" rIns="40246" bIns="40246" numCol="1" rtlCol="0" anchor="ctr" anchorCtr="0" compatLnSpc="1">
            <a:prstTxWarp prst="textNoShape">
              <a:avLst/>
            </a:prstTxWarp>
          </a:bodyPr>
          <a:lstStyle/>
          <a:p>
            <a:pPr algn="ctr" defTabSz="804987"/>
            <a:r>
              <a:rPr lang="en-US" sz="1292" b="1" dirty="0">
                <a:solidFill>
                  <a:prstClr val="white"/>
                </a:solidFill>
                <a:cs typeface="Calibri" pitchFamily="34" charset="0"/>
              </a:rPr>
              <a:t>1</a:t>
            </a:r>
            <a:r>
              <a:rPr lang="id-ID" sz="1292" b="1" dirty="0">
                <a:solidFill>
                  <a:prstClr val="white"/>
                </a:solidFill>
                <a:cs typeface="Calibri" pitchFamily="34" charset="0"/>
              </a:rPr>
              <a:t>0,9</a:t>
            </a:r>
            <a:r>
              <a:rPr lang="en-US" sz="1292" b="1" dirty="0">
                <a:solidFill>
                  <a:prstClr val="white"/>
                </a:solidFill>
                <a:cs typeface="Calibri" pitchFamily="34" charset="0"/>
              </a:rPr>
              <a:t>%</a:t>
            </a:r>
          </a:p>
        </p:txBody>
      </p:sp>
      <p:sp>
        <p:nvSpPr>
          <p:cNvPr id="42" name="Oval 41"/>
          <p:cNvSpPr/>
          <p:nvPr/>
        </p:nvSpPr>
        <p:spPr bwMode="auto">
          <a:xfrm>
            <a:off x="4030616" y="2272605"/>
            <a:ext cx="440106" cy="406252"/>
          </a:xfrm>
          <a:prstGeom prst="ellipse">
            <a:avLst/>
          </a:prstGeom>
          <a:solidFill>
            <a:srgbClr val="FF0000"/>
          </a:solidFill>
          <a:ln w="9525" cap="flat" cmpd="sng" algn="ctr">
            <a:noFill/>
            <a:prstDash val="solid"/>
            <a:round/>
            <a:headEnd type="none" w="med" len="med"/>
            <a:tailEnd type="none" w="med" len="med"/>
          </a:ln>
          <a:effectLst/>
        </p:spPr>
        <p:txBody>
          <a:bodyPr vert="horz" wrap="none" lIns="40246" tIns="40246" rIns="40246" bIns="40246" numCol="1" rtlCol="0" anchor="ctr" anchorCtr="0" compatLnSpc="1">
            <a:prstTxWarp prst="textNoShape">
              <a:avLst/>
            </a:prstTxWarp>
          </a:bodyPr>
          <a:lstStyle/>
          <a:p>
            <a:pPr algn="ctr" defTabSz="804987"/>
            <a:r>
              <a:rPr lang="en-US" sz="1108" b="1" dirty="0">
                <a:solidFill>
                  <a:prstClr val="white"/>
                </a:solidFill>
                <a:cs typeface="Calibri" pitchFamily="34" charset="0"/>
              </a:rPr>
              <a:t>6</a:t>
            </a:r>
            <a:r>
              <a:rPr lang="id-ID" sz="1108" b="1" dirty="0">
                <a:solidFill>
                  <a:prstClr val="white"/>
                </a:solidFill>
                <a:cs typeface="Calibri" pitchFamily="34" charset="0"/>
              </a:rPr>
              <a:t>,2</a:t>
            </a:r>
            <a:r>
              <a:rPr lang="en-US" sz="1108" b="1" dirty="0">
                <a:solidFill>
                  <a:prstClr val="white"/>
                </a:solidFill>
                <a:cs typeface="Calibri" pitchFamily="34" charset="0"/>
              </a:rPr>
              <a:t>%</a:t>
            </a:r>
          </a:p>
        </p:txBody>
      </p:sp>
      <p:grpSp>
        <p:nvGrpSpPr>
          <p:cNvPr id="4" name="Group 49"/>
          <p:cNvGrpSpPr/>
          <p:nvPr/>
        </p:nvGrpSpPr>
        <p:grpSpPr>
          <a:xfrm>
            <a:off x="5333343" y="5438069"/>
            <a:ext cx="4144599" cy="432705"/>
            <a:chOff x="1804719" y="6294062"/>
            <a:chExt cx="4144600" cy="468764"/>
          </a:xfrm>
        </p:grpSpPr>
        <p:grpSp>
          <p:nvGrpSpPr>
            <p:cNvPr id="5" name="Group 44"/>
            <p:cNvGrpSpPr/>
            <p:nvPr/>
          </p:nvGrpSpPr>
          <p:grpSpPr>
            <a:xfrm>
              <a:off x="1804719" y="6294062"/>
              <a:ext cx="4144600" cy="333425"/>
              <a:chOff x="1804719" y="6294062"/>
              <a:chExt cx="4144600" cy="333425"/>
            </a:xfrm>
          </p:grpSpPr>
          <p:sp>
            <p:nvSpPr>
              <p:cNvPr id="43" name="Oval 42"/>
              <p:cNvSpPr/>
              <p:nvPr/>
            </p:nvSpPr>
            <p:spPr bwMode="auto">
              <a:xfrm>
                <a:off x="1804719" y="6349411"/>
                <a:ext cx="274320" cy="274320"/>
              </a:xfrm>
              <a:prstGeom prst="ellipse">
                <a:avLst/>
              </a:prstGeom>
              <a:solidFill>
                <a:srgbClr val="2E74B4"/>
              </a:solidFill>
              <a:ln w="9525" cap="flat" cmpd="sng" algn="ctr">
                <a:noFill/>
                <a:prstDash val="solid"/>
                <a:round/>
                <a:headEnd type="none" w="med" len="med"/>
                <a:tailEnd type="none" w="med" len="med"/>
              </a:ln>
              <a:effectLst/>
            </p:spPr>
            <p:txBody>
              <a:bodyPr vert="horz" wrap="none" lIns="38879" tIns="38879" rIns="38879" bIns="38879" numCol="1" rtlCol="0" anchor="ctr" anchorCtr="0" compatLnSpc="1">
                <a:prstTxWarp prst="textNoShape">
                  <a:avLst/>
                </a:prstTxWarp>
              </a:bodyPr>
              <a:lstStyle/>
              <a:p>
                <a:pPr algn="ctr" defTabSz="777669" fontAlgn="base">
                  <a:spcBef>
                    <a:spcPct val="0"/>
                  </a:spcBef>
                  <a:spcAft>
                    <a:spcPct val="0"/>
                  </a:spcAft>
                </a:pPr>
                <a:endParaRPr lang="en-US" sz="1292" b="1" dirty="0">
                  <a:solidFill>
                    <a:prstClr val="white"/>
                  </a:solidFill>
                  <a:ea typeface="ＭＳ Ｐゴシック" charset="0"/>
                  <a:cs typeface="Calibri" pitchFamily="34" charset="0"/>
                </a:endParaRPr>
              </a:p>
            </p:txBody>
          </p:sp>
          <p:sp>
            <p:nvSpPr>
              <p:cNvPr id="44" name="TextBox 43"/>
              <p:cNvSpPr txBox="1"/>
              <p:nvPr/>
            </p:nvSpPr>
            <p:spPr>
              <a:xfrm>
                <a:off x="2179760" y="6294062"/>
                <a:ext cx="3769559" cy="333425"/>
              </a:xfrm>
              <a:prstGeom prst="rect">
                <a:avLst/>
              </a:prstGeom>
              <a:noFill/>
            </p:spPr>
            <p:txBody>
              <a:bodyPr wrap="none" rtlCol="0">
                <a:spAutoFit/>
              </a:bodyPr>
              <a:lstStyle/>
              <a:p>
                <a:r>
                  <a:rPr lang="en-US" sz="1400" dirty="0" err="1">
                    <a:solidFill>
                      <a:srgbClr val="1F4E79"/>
                    </a:solidFill>
                  </a:rPr>
                  <a:t>Pertumbuhan</a:t>
                </a:r>
                <a:r>
                  <a:rPr lang="en-US" sz="1400" dirty="0">
                    <a:solidFill>
                      <a:srgbClr val="1F4E79"/>
                    </a:solidFill>
                  </a:rPr>
                  <a:t> </a:t>
                </a:r>
                <a:r>
                  <a:rPr lang="id-ID" sz="1400" dirty="0">
                    <a:solidFill>
                      <a:srgbClr val="1F4E79"/>
                    </a:solidFill>
                  </a:rPr>
                  <a:t>Ekonomi Daerah (</a:t>
                </a:r>
                <a:r>
                  <a:rPr lang="en-US" sz="1400" dirty="0">
                    <a:solidFill>
                      <a:srgbClr val="1F4E79"/>
                    </a:solidFill>
                  </a:rPr>
                  <a:t>PDRB</a:t>
                </a:r>
                <a:r>
                  <a:rPr lang="id-ID" sz="1400" dirty="0">
                    <a:solidFill>
                      <a:srgbClr val="1F4E79"/>
                    </a:solidFill>
                  </a:rPr>
                  <a:t>)</a:t>
                </a:r>
                <a:r>
                  <a:rPr lang="en-US" sz="1400" dirty="0">
                    <a:solidFill>
                      <a:srgbClr val="1F4E79"/>
                    </a:solidFill>
                  </a:rPr>
                  <a:t>, </a:t>
                </a:r>
                <a:r>
                  <a:rPr lang="id-ID" sz="1400" dirty="0">
                    <a:solidFill>
                      <a:srgbClr val="1F4E79"/>
                    </a:solidFill>
                  </a:rPr>
                  <a:t>2017</a:t>
                </a:r>
                <a:r>
                  <a:rPr lang="en-US" sz="1400" dirty="0">
                    <a:solidFill>
                      <a:srgbClr val="1F4E79"/>
                    </a:solidFill>
                  </a:rPr>
                  <a:t>, YoY</a:t>
                </a:r>
              </a:p>
            </p:txBody>
          </p:sp>
        </p:grpSp>
        <p:sp>
          <p:nvSpPr>
            <p:cNvPr id="49" name="Footer Placeholder 9"/>
            <p:cNvSpPr txBox="1">
              <a:spLocks/>
            </p:cNvSpPr>
            <p:nvPr/>
          </p:nvSpPr>
          <p:spPr bwMode="gray">
            <a:xfrm>
              <a:off x="2300150" y="6504928"/>
              <a:ext cx="3128103" cy="257898"/>
            </a:xfrm>
            <a:prstGeom prst="rect">
              <a:avLst/>
            </a:prstGeom>
          </p:spPr>
          <p:txBody>
            <a:bodyPr lIns="0" tIns="0" rIns="0" bIns="0" anchor="ctr" anchorCtr="0"/>
            <a:lstStyle/>
            <a:p>
              <a:pPr defTabSz="389604" fontAlgn="base">
                <a:spcBef>
                  <a:spcPct val="0"/>
                </a:spcBef>
                <a:spcAft>
                  <a:spcPct val="0"/>
                </a:spcAft>
                <a:defRPr/>
              </a:pPr>
              <a:r>
                <a:rPr lang="en-US" sz="738" dirty="0">
                  <a:solidFill>
                    <a:srgbClr val="7F7F7F"/>
                  </a:solidFill>
                  <a:ea typeface="ＭＳ Ｐゴシック" charset="0"/>
                  <a:cs typeface="Calibri" pitchFamily="34" charset="0"/>
                </a:rPr>
                <a:t>Source: BPS</a:t>
              </a:r>
            </a:p>
          </p:txBody>
        </p:sp>
      </p:grpSp>
      <p:grpSp>
        <p:nvGrpSpPr>
          <p:cNvPr id="6" name="Group 51"/>
          <p:cNvGrpSpPr/>
          <p:nvPr/>
        </p:nvGrpSpPr>
        <p:grpSpPr>
          <a:xfrm>
            <a:off x="5329609" y="5952521"/>
            <a:ext cx="4777550" cy="426807"/>
            <a:chOff x="4903583" y="6283087"/>
            <a:chExt cx="3493064" cy="462373"/>
          </a:xfrm>
        </p:grpSpPr>
        <p:grpSp>
          <p:nvGrpSpPr>
            <p:cNvPr id="7" name="Group 45"/>
            <p:cNvGrpSpPr/>
            <p:nvPr/>
          </p:nvGrpSpPr>
          <p:grpSpPr>
            <a:xfrm>
              <a:off x="4903583" y="6283087"/>
              <a:ext cx="2199342" cy="333424"/>
              <a:chOff x="1825985" y="6295716"/>
              <a:chExt cx="2199342" cy="333424"/>
            </a:xfrm>
          </p:grpSpPr>
          <p:sp>
            <p:nvSpPr>
              <p:cNvPr id="47" name="Oval 46"/>
              <p:cNvSpPr/>
              <p:nvPr/>
            </p:nvSpPr>
            <p:spPr bwMode="auto">
              <a:xfrm>
                <a:off x="1825985" y="6349411"/>
                <a:ext cx="200567" cy="274319"/>
              </a:xfrm>
              <a:prstGeom prst="ellipse">
                <a:avLst/>
              </a:prstGeom>
              <a:solidFill>
                <a:srgbClr val="FF0000"/>
              </a:solidFill>
              <a:ln w="9525" cap="flat" cmpd="sng" algn="ctr">
                <a:noFill/>
                <a:prstDash val="solid"/>
                <a:round/>
                <a:headEnd type="none" w="med" len="med"/>
                <a:tailEnd type="none" w="med" len="med"/>
              </a:ln>
              <a:effectLst/>
            </p:spPr>
            <p:txBody>
              <a:bodyPr vert="horz" wrap="none" lIns="38879" tIns="38879" rIns="38879" bIns="38879" numCol="1" rtlCol="0" anchor="ctr" anchorCtr="0" compatLnSpc="1">
                <a:prstTxWarp prst="textNoShape">
                  <a:avLst/>
                </a:prstTxWarp>
              </a:bodyPr>
              <a:lstStyle/>
              <a:p>
                <a:pPr algn="ctr" defTabSz="777669" fontAlgn="base">
                  <a:spcBef>
                    <a:spcPct val="0"/>
                  </a:spcBef>
                  <a:spcAft>
                    <a:spcPct val="0"/>
                  </a:spcAft>
                </a:pPr>
                <a:endParaRPr lang="en-US" sz="1292" b="1" dirty="0">
                  <a:solidFill>
                    <a:prstClr val="white"/>
                  </a:solidFill>
                  <a:ea typeface="ＭＳ Ｐゴシック" charset="0"/>
                  <a:cs typeface="Calibri" pitchFamily="34" charset="0"/>
                </a:endParaRPr>
              </a:p>
            </p:txBody>
          </p:sp>
          <p:sp>
            <p:nvSpPr>
              <p:cNvPr id="48" name="TextBox 47"/>
              <p:cNvSpPr txBox="1"/>
              <p:nvPr/>
            </p:nvSpPr>
            <p:spPr>
              <a:xfrm>
                <a:off x="2117369" y="6295716"/>
                <a:ext cx="1907958" cy="333424"/>
              </a:xfrm>
              <a:prstGeom prst="rect">
                <a:avLst/>
              </a:prstGeom>
              <a:noFill/>
            </p:spPr>
            <p:txBody>
              <a:bodyPr wrap="none" rtlCol="0">
                <a:spAutoFit/>
              </a:bodyPr>
              <a:lstStyle/>
              <a:p>
                <a:r>
                  <a:rPr lang="en-US" sz="1400" dirty="0">
                    <a:solidFill>
                      <a:srgbClr val="1F4E79"/>
                    </a:solidFill>
                  </a:rPr>
                  <a:t>Tingkat </a:t>
                </a:r>
                <a:r>
                  <a:rPr lang="en-US" sz="1400" dirty="0" err="1">
                    <a:solidFill>
                      <a:srgbClr val="1F4E79"/>
                    </a:solidFill>
                  </a:rPr>
                  <a:t>Kemiskinan</a:t>
                </a:r>
                <a:r>
                  <a:rPr lang="en-US" sz="1400" dirty="0">
                    <a:solidFill>
                      <a:srgbClr val="1F4E79"/>
                    </a:solidFill>
                  </a:rPr>
                  <a:t> Daerah, </a:t>
                </a:r>
                <a:r>
                  <a:rPr lang="id-ID" sz="1400" dirty="0">
                    <a:solidFill>
                      <a:srgbClr val="1F4E79"/>
                    </a:solidFill>
                  </a:rPr>
                  <a:t>2017</a:t>
                </a:r>
                <a:endParaRPr lang="en-US" sz="1400" dirty="0">
                  <a:solidFill>
                    <a:srgbClr val="1F4E79"/>
                  </a:solidFill>
                </a:endParaRPr>
              </a:p>
            </p:txBody>
          </p:sp>
        </p:grpSp>
        <p:sp>
          <p:nvSpPr>
            <p:cNvPr id="51" name="Footer Placeholder 9"/>
            <p:cNvSpPr txBox="1">
              <a:spLocks/>
            </p:cNvSpPr>
            <p:nvPr/>
          </p:nvSpPr>
          <p:spPr bwMode="gray">
            <a:xfrm>
              <a:off x="5268544" y="6487562"/>
              <a:ext cx="3128103" cy="257898"/>
            </a:xfrm>
            <a:prstGeom prst="rect">
              <a:avLst/>
            </a:prstGeom>
          </p:spPr>
          <p:txBody>
            <a:bodyPr lIns="0" tIns="0" rIns="0" bIns="0" anchor="ctr" anchorCtr="0"/>
            <a:lstStyle/>
            <a:p>
              <a:pPr defTabSz="389604" fontAlgn="base">
                <a:spcBef>
                  <a:spcPct val="0"/>
                </a:spcBef>
                <a:spcAft>
                  <a:spcPct val="0"/>
                </a:spcAft>
                <a:defRPr/>
              </a:pPr>
              <a:r>
                <a:rPr lang="en-US" sz="738" dirty="0">
                  <a:solidFill>
                    <a:srgbClr val="7F7F7F"/>
                  </a:solidFill>
                  <a:ea typeface="ＭＳ Ｐゴシック" charset="0"/>
                  <a:cs typeface="Calibri" pitchFamily="34" charset="0"/>
                </a:rPr>
                <a:t>Source: BPS</a:t>
              </a:r>
            </a:p>
          </p:txBody>
        </p:sp>
      </p:grpSp>
      <p:sp>
        <p:nvSpPr>
          <p:cNvPr id="64" name="Rectangle 63"/>
          <p:cNvSpPr/>
          <p:nvPr/>
        </p:nvSpPr>
        <p:spPr>
          <a:xfrm>
            <a:off x="1600205" y="5125616"/>
            <a:ext cx="2917134" cy="774058"/>
          </a:xfrm>
          <a:prstGeom prst="rect">
            <a:avLst/>
          </a:prstGeom>
          <a:solidFill>
            <a:srgbClr val="F9F3EE">
              <a:alpha val="71000"/>
            </a:srgbClr>
          </a:solidFill>
        </p:spPr>
        <p:txBody>
          <a:bodyPr wrap="square">
            <a:spAutoFit/>
          </a:bodyPr>
          <a:lstStyle/>
          <a:p>
            <a:pPr algn="ctr"/>
            <a:r>
              <a:rPr lang="id-ID" sz="1846" b="1" dirty="0">
                <a:solidFill>
                  <a:srgbClr val="002060"/>
                </a:solidFill>
              </a:rPr>
              <a:t>JAWA: 58,5% </a:t>
            </a:r>
            <a:r>
              <a:rPr lang="en-US" sz="1846" b="1" dirty="0" err="1">
                <a:solidFill>
                  <a:srgbClr val="002060"/>
                </a:solidFill>
              </a:rPr>
              <a:t>thd</a:t>
            </a:r>
            <a:r>
              <a:rPr lang="en-US" sz="1846" b="1" dirty="0">
                <a:solidFill>
                  <a:srgbClr val="002060"/>
                </a:solidFill>
              </a:rPr>
              <a:t> PDB</a:t>
            </a:r>
            <a:endParaRPr lang="id-ID" sz="1846" b="1" dirty="0">
              <a:solidFill>
                <a:srgbClr val="002060"/>
              </a:solidFill>
            </a:endParaRPr>
          </a:p>
          <a:p>
            <a:pPr algn="ctr"/>
            <a:r>
              <a:rPr lang="en-US" sz="1292" dirty="0" err="1">
                <a:solidFill>
                  <a:srgbClr val="002060"/>
                </a:solidFill>
              </a:rPr>
              <a:t>Industri</a:t>
            </a:r>
            <a:r>
              <a:rPr lang="en-US" sz="1292" dirty="0">
                <a:solidFill>
                  <a:srgbClr val="002060"/>
                </a:solidFill>
              </a:rPr>
              <a:t> </a:t>
            </a:r>
            <a:r>
              <a:rPr lang="en-US" sz="1292" dirty="0" err="1">
                <a:solidFill>
                  <a:srgbClr val="002060"/>
                </a:solidFill>
              </a:rPr>
              <a:t>pengolahan</a:t>
            </a:r>
            <a:r>
              <a:rPr lang="en-US" sz="1292" dirty="0">
                <a:solidFill>
                  <a:srgbClr val="002060"/>
                </a:solidFill>
              </a:rPr>
              <a:t>, </a:t>
            </a:r>
            <a:r>
              <a:rPr lang="en-US" sz="1292" dirty="0" err="1">
                <a:solidFill>
                  <a:srgbClr val="002060"/>
                </a:solidFill>
              </a:rPr>
              <a:t>perdagangan</a:t>
            </a:r>
            <a:r>
              <a:rPr lang="en-US" sz="1292" dirty="0">
                <a:solidFill>
                  <a:srgbClr val="002060"/>
                </a:solidFill>
              </a:rPr>
              <a:t>, </a:t>
            </a:r>
            <a:r>
              <a:rPr lang="en-US" sz="1292" dirty="0" err="1">
                <a:solidFill>
                  <a:srgbClr val="002060"/>
                </a:solidFill>
              </a:rPr>
              <a:t>konstruksi</a:t>
            </a:r>
            <a:endParaRPr lang="id-ID" sz="1292" dirty="0">
              <a:solidFill>
                <a:srgbClr val="002060"/>
              </a:solidFill>
            </a:endParaRPr>
          </a:p>
        </p:txBody>
      </p:sp>
      <p:sp>
        <p:nvSpPr>
          <p:cNvPr id="66" name="Rectangle 65"/>
          <p:cNvSpPr/>
          <p:nvPr/>
        </p:nvSpPr>
        <p:spPr>
          <a:xfrm>
            <a:off x="152402" y="3084239"/>
            <a:ext cx="3276600" cy="745782"/>
          </a:xfrm>
          <a:prstGeom prst="rect">
            <a:avLst/>
          </a:prstGeom>
          <a:solidFill>
            <a:srgbClr val="F9F3EE">
              <a:alpha val="71000"/>
            </a:srgbClr>
          </a:solidFill>
        </p:spPr>
        <p:txBody>
          <a:bodyPr wrap="square">
            <a:spAutoFit/>
          </a:bodyPr>
          <a:lstStyle/>
          <a:p>
            <a:pPr algn="ctr"/>
            <a:r>
              <a:rPr lang="id-ID" sz="1662" b="1" dirty="0">
                <a:solidFill>
                  <a:srgbClr val="002060"/>
                </a:solidFill>
              </a:rPr>
              <a:t>SUMATERA: 21,7%</a:t>
            </a:r>
            <a:r>
              <a:rPr lang="en-US" sz="1662" b="1" dirty="0">
                <a:solidFill>
                  <a:srgbClr val="002060"/>
                </a:solidFill>
              </a:rPr>
              <a:t> </a:t>
            </a:r>
            <a:r>
              <a:rPr lang="en-US" sz="1662" b="1" dirty="0" err="1">
                <a:solidFill>
                  <a:srgbClr val="002060"/>
                </a:solidFill>
              </a:rPr>
              <a:t>thd</a:t>
            </a:r>
            <a:r>
              <a:rPr lang="en-US" sz="1662" b="1" dirty="0">
                <a:solidFill>
                  <a:srgbClr val="002060"/>
                </a:solidFill>
              </a:rPr>
              <a:t> PDB</a:t>
            </a:r>
            <a:endParaRPr lang="id-ID" sz="1662" b="1" dirty="0">
              <a:solidFill>
                <a:srgbClr val="002060"/>
              </a:solidFill>
            </a:endParaRPr>
          </a:p>
          <a:p>
            <a:pPr algn="ctr"/>
            <a:r>
              <a:rPr lang="en-US" sz="1292" dirty="0" err="1">
                <a:solidFill>
                  <a:srgbClr val="002060"/>
                </a:solidFill>
              </a:rPr>
              <a:t>Pertanian</a:t>
            </a:r>
            <a:r>
              <a:rPr lang="en-US" sz="1292" dirty="0">
                <a:solidFill>
                  <a:srgbClr val="002060"/>
                </a:solidFill>
              </a:rPr>
              <a:t>, </a:t>
            </a:r>
            <a:r>
              <a:rPr lang="en-US" sz="1292" dirty="0" err="1">
                <a:solidFill>
                  <a:srgbClr val="002060"/>
                </a:solidFill>
              </a:rPr>
              <a:t>Industri</a:t>
            </a:r>
            <a:r>
              <a:rPr lang="en-US" sz="1292" dirty="0">
                <a:solidFill>
                  <a:srgbClr val="002060"/>
                </a:solidFill>
              </a:rPr>
              <a:t> </a:t>
            </a:r>
            <a:r>
              <a:rPr lang="en-US" sz="1292" dirty="0" err="1">
                <a:solidFill>
                  <a:srgbClr val="002060"/>
                </a:solidFill>
              </a:rPr>
              <a:t>pengolahan</a:t>
            </a:r>
            <a:r>
              <a:rPr lang="en-US" sz="1292" dirty="0">
                <a:solidFill>
                  <a:srgbClr val="002060"/>
                </a:solidFill>
              </a:rPr>
              <a:t>, </a:t>
            </a:r>
            <a:r>
              <a:rPr lang="en-US" sz="1292" dirty="0" err="1">
                <a:solidFill>
                  <a:srgbClr val="002060"/>
                </a:solidFill>
              </a:rPr>
              <a:t>pertambangan</a:t>
            </a:r>
            <a:endParaRPr lang="en-US" sz="1292" dirty="0">
              <a:solidFill>
                <a:srgbClr val="002060"/>
              </a:solidFill>
            </a:endParaRPr>
          </a:p>
        </p:txBody>
      </p:sp>
      <p:sp>
        <p:nvSpPr>
          <p:cNvPr id="68" name="Rectangle 67"/>
          <p:cNvSpPr/>
          <p:nvPr/>
        </p:nvSpPr>
        <p:spPr>
          <a:xfrm>
            <a:off x="1655288" y="1079619"/>
            <a:ext cx="3488765" cy="546945"/>
          </a:xfrm>
          <a:prstGeom prst="rect">
            <a:avLst/>
          </a:prstGeom>
          <a:solidFill>
            <a:srgbClr val="F9F3EE">
              <a:alpha val="71000"/>
            </a:srgbClr>
          </a:solidFill>
        </p:spPr>
        <p:txBody>
          <a:bodyPr wrap="square">
            <a:spAutoFit/>
          </a:bodyPr>
          <a:lstStyle/>
          <a:p>
            <a:pPr algn="ctr"/>
            <a:r>
              <a:rPr lang="id-ID" sz="1662" b="1" dirty="0">
                <a:solidFill>
                  <a:srgbClr val="002060"/>
                </a:solidFill>
              </a:rPr>
              <a:t>KALIMANTAN: 8,2% </a:t>
            </a:r>
            <a:r>
              <a:rPr lang="en-US" sz="1662" b="1" dirty="0" err="1">
                <a:solidFill>
                  <a:srgbClr val="002060"/>
                </a:solidFill>
              </a:rPr>
              <a:t>thd</a:t>
            </a:r>
            <a:r>
              <a:rPr lang="en-US" sz="1662" b="1" dirty="0">
                <a:solidFill>
                  <a:srgbClr val="002060"/>
                </a:solidFill>
              </a:rPr>
              <a:t> PDB</a:t>
            </a:r>
          </a:p>
          <a:p>
            <a:pPr algn="ctr"/>
            <a:r>
              <a:rPr lang="en-US" sz="1292" dirty="0" err="1">
                <a:solidFill>
                  <a:srgbClr val="002060"/>
                </a:solidFill>
              </a:rPr>
              <a:t>Pertambangan</a:t>
            </a:r>
            <a:r>
              <a:rPr lang="en-US" sz="1292" dirty="0">
                <a:solidFill>
                  <a:srgbClr val="002060"/>
                </a:solidFill>
              </a:rPr>
              <a:t>, </a:t>
            </a:r>
            <a:r>
              <a:rPr lang="en-US" sz="1292" dirty="0" err="1">
                <a:solidFill>
                  <a:srgbClr val="002060"/>
                </a:solidFill>
              </a:rPr>
              <a:t>Industri</a:t>
            </a:r>
            <a:r>
              <a:rPr lang="en-US" sz="1292" dirty="0">
                <a:solidFill>
                  <a:srgbClr val="002060"/>
                </a:solidFill>
              </a:rPr>
              <a:t>, </a:t>
            </a:r>
            <a:r>
              <a:rPr lang="en-US" sz="1292" dirty="0" err="1">
                <a:solidFill>
                  <a:srgbClr val="002060"/>
                </a:solidFill>
              </a:rPr>
              <a:t>Pertanian</a:t>
            </a:r>
            <a:endParaRPr lang="en-US" sz="1292" dirty="0">
              <a:solidFill>
                <a:srgbClr val="002060"/>
              </a:solidFill>
            </a:endParaRPr>
          </a:p>
        </p:txBody>
      </p:sp>
      <p:sp>
        <p:nvSpPr>
          <p:cNvPr id="70" name="Rectangle 69"/>
          <p:cNvSpPr/>
          <p:nvPr/>
        </p:nvSpPr>
        <p:spPr>
          <a:xfrm>
            <a:off x="5198265" y="1538356"/>
            <a:ext cx="3031340" cy="546945"/>
          </a:xfrm>
          <a:prstGeom prst="rect">
            <a:avLst/>
          </a:prstGeom>
          <a:solidFill>
            <a:srgbClr val="F9F3EE">
              <a:alpha val="71000"/>
            </a:srgbClr>
          </a:solidFill>
        </p:spPr>
        <p:txBody>
          <a:bodyPr wrap="square">
            <a:spAutoFit/>
          </a:bodyPr>
          <a:lstStyle/>
          <a:p>
            <a:pPr algn="ctr"/>
            <a:r>
              <a:rPr lang="id-ID" sz="1662" b="1" dirty="0">
                <a:solidFill>
                  <a:srgbClr val="002060"/>
                </a:solidFill>
              </a:rPr>
              <a:t>SULAWESI: 6,1% </a:t>
            </a:r>
            <a:r>
              <a:rPr lang="en-US" sz="1662" b="1" dirty="0" err="1">
                <a:solidFill>
                  <a:srgbClr val="002060"/>
                </a:solidFill>
              </a:rPr>
              <a:t>thd</a:t>
            </a:r>
            <a:r>
              <a:rPr lang="en-US" sz="1662" b="1" dirty="0">
                <a:solidFill>
                  <a:srgbClr val="002060"/>
                </a:solidFill>
              </a:rPr>
              <a:t> PDB</a:t>
            </a:r>
            <a:endParaRPr lang="id-ID" sz="1662" b="1" dirty="0">
              <a:solidFill>
                <a:srgbClr val="002060"/>
              </a:solidFill>
            </a:endParaRPr>
          </a:p>
          <a:p>
            <a:pPr algn="ctr"/>
            <a:r>
              <a:rPr lang="en-US" sz="1292" dirty="0" err="1">
                <a:solidFill>
                  <a:srgbClr val="002060"/>
                </a:solidFill>
              </a:rPr>
              <a:t>Pertanian</a:t>
            </a:r>
            <a:r>
              <a:rPr lang="en-US" sz="1292" dirty="0">
                <a:solidFill>
                  <a:srgbClr val="002060"/>
                </a:solidFill>
              </a:rPr>
              <a:t>, </a:t>
            </a:r>
            <a:r>
              <a:rPr lang="en-US" sz="1292" dirty="0" err="1">
                <a:solidFill>
                  <a:srgbClr val="002060"/>
                </a:solidFill>
              </a:rPr>
              <a:t>konstruksi</a:t>
            </a:r>
            <a:r>
              <a:rPr lang="en-US" sz="1292" dirty="0">
                <a:solidFill>
                  <a:srgbClr val="002060"/>
                </a:solidFill>
              </a:rPr>
              <a:t>, </a:t>
            </a:r>
            <a:r>
              <a:rPr lang="en-US" sz="1292" dirty="0" err="1">
                <a:solidFill>
                  <a:srgbClr val="002060"/>
                </a:solidFill>
              </a:rPr>
              <a:t>perdagangan</a:t>
            </a:r>
            <a:endParaRPr lang="en-US" sz="1292" dirty="0">
              <a:solidFill>
                <a:srgbClr val="002060"/>
              </a:solidFill>
            </a:endParaRPr>
          </a:p>
        </p:txBody>
      </p:sp>
      <p:sp>
        <p:nvSpPr>
          <p:cNvPr id="73" name="Rectangle 72"/>
          <p:cNvSpPr/>
          <p:nvPr/>
        </p:nvSpPr>
        <p:spPr>
          <a:xfrm>
            <a:off x="6639094" y="3659777"/>
            <a:ext cx="2802740" cy="745782"/>
          </a:xfrm>
          <a:prstGeom prst="rect">
            <a:avLst/>
          </a:prstGeom>
          <a:solidFill>
            <a:srgbClr val="F9F3EE">
              <a:alpha val="71000"/>
            </a:srgbClr>
          </a:solidFill>
        </p:spPr>
        <p:txBody>
          <a:bodyPr wrap="square">
            <a:spAutoFit/>
          </a:bodyPr>
          <a:lstStyle/>
          <a:p>
            <a:pPr algn="ctr"/>
            <a:r>
              <a:rPr lang="id-ID" sz="1662" b="1" dirty="0">
                <a:solidFill>
                  <a:srgbClr val="002060"/>
                </a:solidFill>
              </a:rPr>
              <a:t>PAPUA: 2,4% </a:t>
            </a:r>
            <a:r>
              <a:rPr lang="en-US" sz="1662" b="1" dirty="0" err="1">
                <a:solidFill>
                  <a:srgbClr val="002060"/>
                </a:solidFill>
              </a:rPr>
              <a:t>thd</a:t>
            </a:r>
            <a:r>
              <a:rPr lang="en-US" sz="1662" b="1" dirty="0">
                <a:solidFill>
                  <a:srgbClr val="002060"/>
                </a:solidFill>
              </a:rPr>
              <a:t> PDB</a:t>
            </a:r>
            <a:endParaRPr lang="id-ID" sz="1662" b="1" dirty="0">
              <a:solidFill>
                <a:srgbClr val="002060"/>
              </a:solidFill>
            </a:endParaRPr>
          </a:p>
          <a:p>
            <a:pPr algn="ctr"/>
            <a:r>
              <a:rPr lang="en-US" sz="1292" dirty="0" err="1">
                <a:solidFill>
                  <a:srgbClr val="002060"/>
                </a:solidFill>
              </a:rPr>
              <a:t>Pertambangan</a:t>
            </a:r>
            <a:r>
              <a:rPr lang="en-US" sz="1292" dirty="0">
                <a:solidFill>
                  <a:srgbClr val="002060"/>
                </a:solidFill>
              </a:rPr>
              <a:t>, </a:t>
            </a:r>
            <a:r>
              <a:rPr lang="en-US" sz="1292" dirty="0" err="1">
                <a:solidFill>
                  <a:srgbClr val="002060"/>
                </a:solidFill>
              </a:rPr>
              <a:t>pertanian</a:t>
            </a:r>
            <a:r>
              <a:rPr lang="en-US" sz="1292" dirty="0">
                <a:solidFill>
                  <a:srgbClr val="002060"/>
                </a:solidFill>
              </a:rPr>
              <a:t>, </a:t>
            </a:r>
            <a:r>
              <a:rPr lang="en-US" sz="1292" dirty="0" err="1">
                <a:solidFill>
                  <a:srgbClr val="002060"/>
                </a:solidFill>
              </a:rPr>
              <a:t>dan</a:t>
            </a:r>
            <a:r>
              <a:rPr lang="en-US" sz="1292" dirty="0">
                <a:solidFill>
                  <a:srgbClr val="002060"/>
                </a:solidFill>
              </a:rPr>
              <a:t> </a:t>
            </a:r>
            <a:r>
              <a:rPr lang="en-US" sz="1292" dirty="0" err="1">
                <a:solidFill>
                  <a:srgbClr val="002060"/>
                </a:solidFill>
              </a:rPr>
              <a:t>administrasi</a:t>
            </a:r>
            <a:r>
              <a:rPr lang="en-US" sz="1292" dirty="0">
                <a:solidFill>
                  <a:srgbClr val="002060"/>
                </a:solidFill>
              </a:rPr>
              <a:t> </a:t>
            </a:r>
            <a:r>
              <a:rPr lang="en-US" sz="1292" dirty="0" err="1">
                <a:solidFill>
                  <a:srgbClr val="002060"/>
                </a:solidFill>
              </a:rPr>
              <a:t>pemerintahan</a:t>
            </a:r>
            <a:endParaRPr lang="en-US" sz="1292" dirty="0">
              <a:solidFill>
                <a:srgbClr val="002060"/>
              </a:solidFill>
            </a:endParaRPr>
          </a:p>
        </p:txBody>
      </p:sp>
      <p:sp>
        <p:nvSpPr>
          <p:cNvPr id="76" name="Rectangle 75"/>
          <p:cNvSpPr/>
          <p:nvPr/>
        </p:nvSpPr>
        <p:spPr>
          <a:xfrm>
            <a:off x="3987397" y="4547140"/>
            <a:ext cx="3505199" cy="546945"/>
          </a:xfrm>
          <a:prstGeom prst="rect">
            <a:avLst/>
          </a:prstGeom>
          <a:solidFill>
            <a:srgbClr val="F9F3EE">
              <a:alpha val="71000"/>
            </a:srgbClr>
          </a:solidFill>
        </p:spPr>
        <p:txBody>
          <a:bodyPr wrap="square">
            <a:spAutoFit/>
          </a:bodyPr>
          <a:lstStyle/>
          <a:p>
            <a:pPr algn="ctr"/>
            <a:r>
              <a:rPr lang="id-ID" sz="1662" b="1" dirty="0">
                <a:solidFill>
                  <a:srgbClr val="002060"/>
                </a:solidFill>
              </a:rPr>
              <a:t>BALI &amp; NUSRA: 3,1% </a:t>
            </a:r>
            <a:r>
              <a:rPr lang="en-US" sz="1662" b="1" dirty="0" err="1">
                <a:solidFill>
                  <a:srgbClr val="002060"/>
                </a:solidFill>
              </a:rPr>
              <a:t>thd</a:t>
            </a:r>
            <a:r>
              <a:rPr lang="en-US" sz="1662" b="1" dirty="0">
                <a:solidFill>
                  <a:srgbClr val="002060"/>
                </a:solidFill>
              </a:rPr>
              <a:t> PDB</a:t>
            </a:r>
            <a:endParaRPr lang="id-ID" sz="1662" b="1" dirty="0">
              <a:solidFill>
                <a:srgbClr val="002060"/>
              </a:solidFill>
            </a:endParaRPr>
          </a:p>
          <a:p>
            <a:pPr algn="ctr"/>
            <a:r>
              <a:rPr lang="en-US" sz="1292" dirty="0" err="1">
                <a:solidFill>
                  <a:srgbClr val="002060"/>
                </a:solidFill>
              </a:rPr>
              <a:t>Pertanian</a:t>
            </a:r>
            <a:r>
              <a:rPr lang="en-US" sz="1292" dirty="0">
                <a:solidFill>
                  <a:srgbClr val="002060"/>
                </a:solidFill>
              </a:rPr>
              <a:t>, </a:t>
            </a:r>
            <a:r>
              <a:rPr lang="en-US" sz="1292" dirty="0" err="1">
                <a:solidFill>
                  <a:srgbClr val="002060"/>
                </a:solidFill>
              </a:rPr>
              <a:t>pariwisata</a:t>
            </a:r>
            <a:r>
              <a:rPr lang="en-US" sz="1292" dirty="0">
                <a:solidFill>
                  <a:srgbClr val="002060"/>
                </a:solidFill>
              </a:rPr>
              <a:t>, </a:t>
            </a:r>
            <a:r>
              <a:rPr lang="en-US" sz="1292" dirty="0" err="1">
                <a:solidFill>
                  <a:srgbClr val="002060"/>
                </a:solidFill>
              </a:rPr>
              <a:t>perdagangan</a:t>
            </a:r>
            <a:endParaRPr lang="en-US" sz="1292" dirty="0">
              <a:solidFill>
                <a:srgbClr val="002060"/>
              </a:solidFill>
            </a:endParaRPr>
          </a:p>
        </p:txBody>
      </p:sp>
      <p:sp>
        <p:nvSpPr>
          <p:cNvPr id="29" name="Oval 28"/>
          <p:cNvSpPr/>
          <p:nvPr/>
        </p:nvSpPr>
        <p:spPr bwMode="auto">
          <a:xfrm>
            <a:off x="4811862" y="3837677"/>
            <a:ext cx="640080" cy="590843"/>
          </a:xfrm>
          <a:prstGeom prst="ellipse">
            <a:avLst/>
          </a:prstGeom>
          <a:solidFill>
            <a:srgbClr val="2E74B4"/>
          </a:solidFill>
          <a:ln w="9525" cap="flat" cmpd="sng" algn="ctr">
            <a:noFill/>
            <a:prstDash val="solid"/>
            <a:round/>
            <a:headEnd type="none" w="med" len="med"/>
            <a:tailEnd type="none" w="med" len="med"/>
          </a:ln>
          <a:effectLst/>
        </p:spPr>
        <p:txBody>
          <a:bodyPr vert="horz" wrap="none" lIns="38879" tIns="38879" rIns="38879" bIns="38879" numCol="1" rtlCol="0" anchor="ctr" anchorCtr="0" compatLnSpc="1">
            <a:prstTxWarp prst="textNoShape">
              <a:avLst/>
            </a:prstTxWarp>
          </a:bodyPr>
          <a:lstStyle/>
          <a:p>
            <a:pPr algn="ctr" defTabSz="777669" fontAlgn="base">
              <a:spcBef>
                <a:spcPct val="0"/>
              </a:spcBef>
              <a:spcAft>
                <a:spcPct val="0"/>
              </a:spcAft>
            </a:pPr>
            <a:r>
              <a:rPr lang="id-ID" sz="1477" b="1" dirty="0">
                <a:solidFill>
                  <a:prstClr val="white"/>
                </a:solidFill>
                <a:ea typeface="ＭＳ Ｐゴシック" charset="0"/>
                <a:cs typeface="Calibri" pitchFamily="34" charset="0"/>
              </a:rPr>
              <a:t>3,7</a:t>
            </a:r>
            <a:r>
              <a:rPr lang="en-US" sz="1477" b="1" dirty="0">
                <a:solidFill>
                  <a:prstClr val="white"/>
                </a:solidFill>
                <a:ea typeface="ＭＳ Ｐゴシック" charset="0"/>
                <a:cs typeface="Calibri" pitchFamily="34" charset="0"/>
              </a:rPr>
              <a:t>%</a:t>
            </a:r>
          </a:p>
        </p:txBody>
      </p:sp>
      <p:sp>
        <p:nvSpPr>
          <p:cNvPr id="38" name="Oval 37"/>
          <p:cNvSpPr/>
          <p:nvPr/>
        </p:nvSpPr>
        <p:spPr bwMode="auto">
          <a:xfrm>
            <a:off x="5431644" y="3748841"/>
            <a:ext cx="555726" cy="538320"/>
          </a:xfrm>
          <a:prstGeom prst="ellipse">
            <a:avLst/>
          </a:prstGeom>
          <a:solidFill>
            <a:srgbClr val="FF0000"/>
          </a:solidFill>
          <a:ln w="9525" cap="flat" cmpd="sng" algn="ctr">
            <a:noFill/>
            <a:prstDash val="solid"/>
            <a:round/>
            <a:headEnd type="none" w="med" len="med"/>
            <a:tailEnd type="none" w="med" len="med"/>
          </a:ln>
          <a:effectLst/>
        </p:spPr>
        <p:txBody>
          <a:bodyPr vert="horz" wrap="none" lIns="40246" tIns="40246" rIns="40246" bIns="40246" numCol="1" rtlCol="0" anchor="ctr" anchorCtr="0" compatLnSpc="1">
            <a:prstTxWarp prst="textNoShape">
              <a:avLst/>
            </a:prstTxWarp>
          </a:bodyPr>
          <a:lstStyle/>
          <a:p>
            <a:pPr algn="ctr" defTabSz="804987"/>
            <a:r>
              <a:rPr lang="en-US" sz="1292" b="1" dirty="0">
                <a:solidFill>
                  <a:prstClr val="white"/>
                </a:solidFill>
                <a:cs typeface="Calibri" pitchFamily="34" charset="0"/>
              </a:rPr>
              <a:t>1</a:t>
            </a:r>
            <a:r>
              <a:rPr lang="id-ID" sz="1292" b="1" dirty="0">
                <a:solidFill>
                  <a:prstClr val="white"/>
                </a:solidFill>
                <a:cs typeface="Calibri" pitchFamily="34" charset="0"/>
              </a:rPr>
              <a:t>4,2</a:t>
            </a:r>
            <a:r>
              <a:rPr lang="en-US" sz="1292" b="1" dirty="0">
                <a:solidFill>
                  <a:prstClr val="white"/>
                </a:solidFill>
                <a:cs typeface="Calibri" pitchFamily="34" charset="0"/>
              </a:rPr>
              <a:t>%</a:t>
            </a:r>
          </a:p>
        </p:txBody>
      </p:sp>
      <p:sp>
        <p:nvSpPr>
          <p:cNvPr id="81" name="TextBox 80"/>
          <p:cNvSpPr txBox="1"/>
          <p:nvPr/>
        </p:nvSpPr>
        <p:spPr>
          <a:xfrm>
            <a:off x="3666222" y="980728"/>
            <a:ext cx="184731" cy="348109"/>
          </a:xfrm>
          <a:prstGeom prst="rect">
            <a:avLst/>
          </a:prstGeom>
          <a:noFill/>
        </p:spPr>
        <p:txBody>
          <a:bodyPr wrap="none" rtlCol="0">
            <a:spAutoFit/>
          </a:bodyPr>
          <a:lstStyle/>
          <a:p>
            <a:endParaRPr lang="en-US" sz="1662" dirty="0">
              <a:solidFill>
                <a:prstClr val="black"/>
              </a:solidFill>
            </a:endParaRPr>
          </a:p>
        </p:txBody>
      </p:sp>
      <p:sp>
        <p:nvSpPr>
          <p:cNvPr id="86" name="Rectangle 85"/>
          <p:cNvSpPr>
            <a:spLocks noChangeArrowheads="1"/>
          </p:cNvSpPr>
          <p:nvPr/>
        </p:nvSpPr>
        <p:spPr bwMode="auto">
          <a:xfrm>
            <a:off x="35818" y="40492"/>
            <a:ext cx="9909563" cy="595483"/>
          </a:xfrm>
          <a:prstGeom prst="rect">
            <a:avLst/>
          </a:prstGeom>
          <a:noFill/>
          <a:ln w="9525">
            <a:noFill/>
            <a:miter lim="800000"/>
            <a:headEnd/>
            <a:tailEnd/>
          </a:ln>
        </p:spPr>
        <p:txBody>
          <a:bodyPr wrap="square" lIns="71563" tIns="35782" rIns="71563" bIns="35782">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d-ID" altLang="en-US" sz="2000" b="1" dirty="0">
                <a:solidFill>
                  <a:srgbClr val="FFFF00"/>
                </a:solidFill>
                <a:latin typeface="Century Gothic" panose="020B0502020202020204" pitchFamily="34" charset="0"/>
              </a:rPr>
              <a:t>PERTUMBUHAN EKONOMI BELUM DINIKMATI MERATA</a:t>
            </a:r>
          </a:p>
          <a:p>
            <a:pPr algn="ctr"/>
            <a:r>
              <a:rPr lang="en-US" altLang="en-US" sz="1400" dirty="0">
                <a:solidFill>
                  <a:prstClr val="white"/>
                </a:solidFill>
                <a:latin typeface="Century Gothic" panose="020B0502020202020204" pitchFamily="34" charset="0"/>
              </a:rPr>
              <a:t>…a</a:t>
            </a:r>
            <a:r>
              <a:rPr lang="id-ID" altLang="en-US" sz="1400" dirty="0">
                <a:solidFill>
                  <a:prstClr val="white"/>
                </a:solidFill>
                <a:latin typeface="Century Gothic" panose="020B0502020202020204" pitchFamily="34" charset="0"/>
              </a:rPr>
              <a:t>ktivitas ekonomi masih terkonsentrasi di Jawa</a:t>
            </a:r>
            <a:endParaRPr lang="en-AU" altLang="en-US" sz="1400" dirty="0">
              <a:solidFill>
                <a:prstClr val="white"/>
              </a:solidFill>
              <a:latin typeface="Century Gothic" panose="020B0502020202020204" pitchFamily="34" charset="0"/>
            </a:endParaRPr>
          </a:p>
        </p:txBody>
      </p:sp>
      <p:sp>
        <p:nvSpPr>
          <p:cNvPr id="24" name="Oval 23"/>
          <p:cNvSpPr/>
          <p:nvPr/>
        </p:nvSpPr>
        <p:spPr bwMode="auto">
          <a:xfrm>
            <a:off x="2517532" y="3790383"/>
            <a:ext cx="1072664" cy="990151"/>
          </a:xfrm>
          <a:prstGeom prst="ellipse">
            <a:avLst/>
          </a:prstGeom>
          <a:noFill/>
          <a:ln w="38100" cap="flat" cmpd="sng" algn="ctr">
            <a:solidFill>
              <a:srgbClr val="0070C0"/>
            </a:solidFill>
            <a:prstDash val="solid"/>
            <a:round/>
            <a:headEnd type="none" w="med" len="med"/>
            <a:tailEnd type="none" w="med" len="med"/>
          </a:ln>
          <a:effectLst/>
        </p:spPr>
        <p:txBody>
          <a:bodyPr vert="horz" wrap="none" lIns="38879" tIns="38879" rIns="38879" bIns="38879" numCol="1" rtlCol="0" anchor="ctr" anchorCtr="0" compatLnSpc="1">
            <a:prstTxWarp prst="textNoShape">
              <a:avLst/>
            </a:prstTxWarp>
          </a:bodyPr>
          <a:lstStyle/>
          <a:p>
            <a:pPr algn="ctr" defTabSz="777669" fontAlgn="base">
              <a:spcBef>
                <a:spcPct val="0"/>
              </a:spcBef>
              <a:spcAft>
                <a:spcPct val="0"/>
              </a:spcAft>
            </a:pPr>
            <a:endParaRPr lang="en-US" sz="2215" b="1" dirty="0">
              <a:solidFill>
                <a:prstClr val="white"/>
              </a:solidFill>
              <a:ea typeface="ＭＳ Ｐゴシック" charset="0"/>
              <a:cs typeface="Calibri" pitchFamily="34" charset="0"/>
            </a:endParaRPr>
          </a:p>
        </p:txBody>
      </p:sp>
      <p:sp>
        <p:nvSpPr>
          <p:cNvPr id="22" name="Oval 21"/>
          <p:cNvSpPr/>
          <p:nvPr/>
        </p:nvSpPr>
        <p:spPr bwMode="auto">
          <a:xfrm>
            <a:off x="2574142" y="3842641"/>
            <a:ext cx="978588" cy="903312"/>
          </a:xfrm>
          <a:prstGeom prst="ellipse">
            <a:avLst/>
          </a:prstGeom>
          <a:solidFill>
            <a:srgbClr val="0070C0"/>
          </a:solidFill>
          <a:ln w="9525" cap="flat" cmpd="sng" algn="ctr">
            <a:noFill/>
            <a:prstDash val="solid"/>
            <a:round/>
            <a:headEnd type="none" w="med" len="med"/>
            <a:tailEnd type="none" w="med" len="med"/>
          </a:ln>
          <a:effectLst/>
        </p:spPr>
        <p:txBody>
          <a:bodyPr vert="horz" wrap="none" lIns="38879" tIns="38879" rIns="38879" bIns="38879" numCol="1" rtlCol="0" anchor="ctr" anchorCtr="0" compatLnSpc="1">
            <a:prstTxWarp prst="textNoShape">
              <a:avLst/>
            </a:prstTxWarp>
          </a:bodyPr>
          <a:lstStyle/>
          <a:p>
            <a:pPr algn="ctr" defTabSz="777669" fontAlgn="base">
              <a:spcBef>
                <a:spcPct val="0"/>
              </a:spcBef>
              <a:spcAft>
                <a:spcPct val="0"/>
              </a:spcAft>
            </a:pPr>
            <a:r>
              <a:rPr lang="id-ID" sz="2215" b="1" dirty="0">
                <a:solidFill>
                  <a:prstClr val="white"/>
                </a:solidFill>
                <a:ea typeface="ＭＳ Ｐゴシック" charset="0"/>
                <a:cs typeface="Calibri" pitchFamily="34" charset="0"/>
              </a:rPr>
              <a:t>5,6</a:t>
            </a:r>
            <a:r>
              <a:rPr lang="en-US" sz="2215" b="1" dirty="0">
                <a:solidFill>
                  <a:prstClr val="white"/>
                </a:solidFill>
                <a:ea typeface="ＭＳ Ｐゴシック" charset="0"/>
                <a:cs typeface="Calibri" pitchFamily="34" charset="0"/>
              </a:rPr>
              <a:t> %</a:t>
            </a:r>
          </a:p>
        </p:txBody>
      </p:sp>
      <p:sp>
        <p:nvSpPr>
          <p:cNvPr id="37" name="Oval 36"/>
          <p:cNvSpPr/>
          <p:nvPr/>
        </p:nvSpPr>
        <p:spPr bwMode="auto">
          <a:xfrm>
            <a:off x="3559471" y="3788699"/>
            <a:ext cx="540001" cy="498462"/>
          </a:xfrm>
          <a:prstGeom prst="ellipse">
            <a:avLst/>
          </a:prstGeom>
          <a:solidFill>
            <a:srgbClr val="FF0000"/>
          </a:solidFill>
          <a:ln w="9525" cap="flat" cmpd="sng" algn="ctr">
            <a:noFill/>
            <a:prstDash val="solid"/>
            <a:round/>
            <a:headEnd type="none" w="med" len="med"/>
            <a:tailEnd type="none" w="med" len="med"/>
          </a:ln>
          <a:effectLst/>
        </p:spPr>
        <p:txBody>
          <a:bodyPr vert="horz" wrap="none" lIns="40246" tIns="40246" rIns="40246" bIns="40246" numCol="1" rtlCol="0" anchor="ctr" anchorCtr="0" compatLnSpc="1">
            <a:prstTxWarp prst="textNoShape">
              <a:avLst/>
            </a:prstTxWarp>
          </a:bodyPr>
          <a:lstStyle/>
          <a:p>
            <a:pPr algn="ctr" defTabSz="804987"/>
            <a:r>
              <a:rPr lang="id-ID" sz="1292" b="1" dirty="0">
                <a:solidFill>
                  <a:prstClr val="white"/>
                </a:solidFill>
                <a:cs typeface="Calibri" pitchFamily="34" charset="0"/>
              </a:rPr>
              <a:t>9,4</a:t>
            </a:r>
            <a:r>
              <a:rPr lang="en-US" sz="1292" b="1" dirty="0">
                <a:solidFill>
                  <a:prstClr val="white"/>
                </a:solidFill>
                <a:cs typeface="Calibri" pitchFamily="34" charset="0"/>
              </a:rPr>
              <a:t>%</a:t>
            </a:r>
          </a:p>
        </p:txBody>
      </p:sp>
      <p:sp>
        <p:nvSpPr>
          <p:cNvPr id="25" name="Oval 24"/>
          <p:cNvSpPr/>
          <p:nvPr/>
        </p:nvSpPr>
        <p:spPr bwMode="auto">
          <a:xfrm>
            <a:off x="1365726" y="2202940"/>
            <a:ext cx="640080" cy="590843"/>
          </a:xfrm>
          <a:prstGeom prst="ellipse">
            <a:avLst/>
          </a:prstGeom>
          <a:solidFill>
            <a:srgbClr val="2E74B4"/>
          </a:solidFill>
          <a:ln w="9525" cap="flat" cmpd="sng" algn="ctr">
            <a:noFill/>
            <a:prstDash val="solid"/>
            <a:round/>
            <a:headEnd type="none" w="med" len="med"/>
            <a:tailEnd type="none" w="med" len="med"/>
          </a:ln>
          <a:effectLst/>
        </p:spPr>
        <p:txBody>
          <a:bodyPr vert="horz" wrap="none" lIns="38879" tIns="38879" rIns="38879" bIns="38879" numCol="1" rtlCol="0" anchor="ctr" anchorCtr="0" compatLnSpc="1">
            <a:prstTxWarp prst="textNoShape">
              <a:avLst/>
            </a:prstTxWarp>
          </a:bodyPr>
          <a:lstStyle/>
          <a:p>
            <a:pPr algn="ctr" defTabSz="777669" fontAlgn="base">
              <a:spcBef>
                <a:spcPct val="0"/>
              </a:spcBef>
              <a:spcAft>
                <a:spcPct val="0"/>
              </a:spcAft>
            </a:pPr>
            <a:r>
              <a:rPr lang="id-ID" sz="1662" b="1" dirty="0">
                <a:solidFill>
                  <a:prstClr val="white"/>
                </a:solidFill>
                <a:ea typeface="ＭＳ Ｐゴシック" charset="0"/>
                <a:cs typeface="Calibri" pitchFamily="34" charset="0"/>
              </a:rPr>
              <a:t>4,3</a:t>
            </a:r>
            <a:r>
              <a:rPr lang="en-US" sz="1662" b="1" dirty="0">
                <a:solidFill>
                  <a:prstClr val="white"/>
                </a:solidFill>
                <a:ea typeface="ＭＳ Ｐゴシック" charset="0"/>
                <a:cs typeface="Calibri" pitchFamily="34" charset="0"/>
              </a:rPr>
              <a:t>%</a:t>
            </a:r>
          </a:p>
        </p:txBody>
      </p:sp>
      <p:sp>
        <p:nvSpPr>
          <p:cNvPr id="26" name="Oval 25"/>
          <p:cNvSpPr/>
          <p:nvPr/>
        </p:nvSpPr>
        <p:spPr bwMode="auto">
          <a:xfrm>
            <a:off x="3517595" y="2088342"/>
            <a:ext cx="548674" cy="515910"/>
          </a:xfrm>
          <a:prstGeom prst="ellipse">
            <a:avLst/>
          </a:prstGeom>
          <a:solidFill>
            <a:srgbClr val="2E74B4"/>
          </a:solidFill>
          <a:ln w="9525" cap="flat" cmpd="sng" algn="ctr">
            <a:noFill/>
            <a:prstDash val="solid"/>
            <a:round/>
            <a:headEnd type="none" w="med" len="med"/>
            <a:tailEnd type="none" w="med" len="med"/>
          </a:ln>
          <a:effectLst/>
        </p:spPr>
        <p:txBody>
          <a:bodyPr vert="horz" wrap="none" lIns="38879" tIns="38879" rIns="38879" bIns="38879" numCol="1" rtlCol="0" anchor="ctr" anchorCtr="0" compatLnSpc="1">
            <a:prstTxWarp prst="textNoShape">
              <a:avLst/>
            </a:prstTxWarp>
          </a:bodyPr>
          <a:lstStyle/>
          <a:p>
            <a:pPr algn="ctr" defTabSz="777669" fontAlgn="base">
              <a:spcBef>
                <a:spcPct val="0"/>
              </a:spcBef>
              <a:spcAft>
                <a:spcPct val="0"/>
              </a:spcAft>
            </a:pPr>
            <a:r>
              <a:rPr lang="id-ID" sz="1662" b="1" dirty="0">
                <a:solidFill>
                  <a:prstClr val="white"/>
                </a:solidFill>
                <a:ea typeface="ＭＳ Ｐゴシック" charset="0"/>
                <a:cs typeface="Calibri" pitchFamily="34" charset="0"/>
              </a:rPr>
              <a:t>4,3</a:t>
            </a:r>
            <a:r>
              <a:rPr lang="en-US" sz="1662" b="1" dirty="0">
                <a:solidFill>
                  <a:prstClr val="white"/>
                </a:solidFill>
                <a:ea typeface="ＭＳ Ｐゴシック" charset="0"/>
                <a:cs typeface="Calibri" pitchFamily="34" charset="0"/>
              </a:rPr>
              <a:t>%</a:t>
            </a:r>
          </a:p>
        </p:txBody>
      </p:sp>
      <p:sp>
        <p:nvSpPr>
          <p:cNvPr id="27" name="Oval 26"/>
          <p:cNvSpPr/>
          <p:nvPr/>
        </p:nvSpPr>
        <p:spPr bwMode="auto">
          <a:xfrm>
            <a:off x="5374235" y="2408990"/>
            <a:ext cx="731520" cy="675249"/>
          </a:xfrm>
          <a:prstGeom prst="ellipse">
            <a:avLst/>
          </a:prstGeom>
          <a:solidFill>
            <a:srgbClr val="2E74B4"/>
          </a:solidFill>
          <a:ln w="9525" cap="flat" cmpd="sng" algn="ctr">
            <a:noFill/>
            <a:prstDash val="solid"/>
            <a:round/>
            <a:headEnd type="none" w="med" len="med"/>
            <a:tailEnd type="none" w="med" len="med"/>
          </a:ln>
          <a:effectLst/>
        </p:spPr>
        <p:txBody>
          <a:bodyPr vert="horz" wrap="none" lIns="38879" tIns="38879" rIns="38879" bIns="38879" numCol="1" rtlCol="0" anchor="ctr" anchorCtr="0" compatLnSpc="1">
            <a:prstTxWarp prst="textNoShape">
              <a:avLst/>
            </a:prstTxWarp>
          </a:bodyPr>
          <a:lstStyle/>
          <a:p>
            <a:pPr algn="ctr" defTabSz="777669" fontAlgn="base">
              <a:spcBef>
                <a:spcPct val="0"/>
              </a:spcBef>
              <a:spcAft>
                <a:spcPct val="0"/>
              </a:spcAft>
            </a:pPr>
            <a:r>
              <a:rPr lang="id-ID" sz="1662" b="1" dirty="0">
                <a:solidFill>
                  <a:prstClr val="white"/>
                </a:solidFill>
                <a:ea typeface="ＭＳ Ｐゴシック" charset="0"/>
                <a:cs typeface="Calibri" pitchFamily="34" charset="0"/>
              </a:rPr>
              <a:t>7,0</a:t>
            </a:r>
            <a:r>
              <a:rPr lang="en-US" sz="1662" b="1" dirty="0">
                <a:solidFill>
                  <a:prstClr val="white"/>
                </a:solidFill>
                <a:ea typeface="ＭＳ Ｐゴシック" charset="0"/>
                <a:cs typeface="Calibri" pitchFamily="34" charset="0"/>
              </a:rPr>
              <a:t>%</a:t>
            </a:r>
          </a:p>
        </p:txBody>
      </p:sp>
      <p:sp>
        <p:nvSpPr>
          <p:cNvPr id="2" name="Slide Number Placeholder 1"/>
          <p:cNvSpPr>
            <a:spLocks noGrp="1"/>
          </p:cNvSpPr>
          <p:nvPr>
            <p:ph type="sldNum" sz="quarter" idx="12"/>
          </p:nvPr>
        </p:nvSpPr>
        <p:spPr/>
        <p:txBody>
          <a:bodyPr/>
          <a:lstStyle/>
          <a:p>
            <a:fld id="{205D7B2C-A490-B44A-85E7-3DCE87D4739F}" type="slidenum">
              <a:rPr lang="en-US" smtClean="0"/>
              <a:pPr/>
              <a:t>8</a:t>
            </a:fld>
            <a:endParaRPr lang="en-US" dirty="0"/>
          </a:p>
        </p:txBody>
      </p:sp>
    </p:spTree>
    <p:extLst>
      <p:ext uri="{BB962C8B-B14F-4D97-AF65-F5344CB8AC3E}">
        <p14:creationId xmlns:p14="http://schemas.microsoft.com/office/powerpoint/2010/main" xmlns="" val="30004145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1000" fill="hold"/>
                                        <p:tgtEl>
                                          <p:spTgt spid="25"/>
                                        </p:tgtEl>
                                        <p:attrNameLst>
                                          <p:attrName>ppt_w</p:attrName>
                                        </p:attrNameLst>
                                      </p:cBhvr>
                                      <p:tavLst>
                                        <p:tav tm="0">
                                          <p:val>
                                            <p:fltVal val="0"/>
                                          </p:val>
                                        </p:tav>
                                        <p:tav tm="100000">
                                          <p:val>
                                            <p:strVal val="#ppt_w"/>
                                          </p:val>
                                        </p:tav>
                                      </p:tavLst>
                                    </p:anim>
                                    <p:anim calcmode="lin" valueType="num">
                                      <p:cBhvr>
                                        <p:cTn id="15" dur="1000" fill="hold"/>
                                        <p:tgtEl>
                                          <p:spTgt spid="25"/>
                                        </p:tgtEl>
                                        <p:attrNameLst>
                                          <p:attrName>ppt_h</p:attrName>
                                        </p:attrNameLst>
                                      </p:cBhvr>
                                      <p:tavLst>
                                        <p:tav tm="0">
                                          <p:val>
                                            <p:fltVal val="0"/>
                                          </p:val>
                                        </p:tav>
                                        <p:tav tm="100000">
                                          <p:val>
                                            <p:strVal val="#ppt_h"/>
                                          </p:val>
                                        </p:tav>
                                      </p:tavLst>
                                    </p:anim>
                                    <p:animEffect transition="in" filter="fade">
                                      <p:cBhvr>
                                        <p:cTn id="16" dur="1000"/>
                                        <p:tgtEl>
                                          <p:spTgt spid="2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1000" fill="hold"/>
                                        <p:tgtEl>
                                          <p:spTgt spid="26"/>
                                        </p:tgtEl>
                                        <p:attrNameLst>
                                          <p:attrName>ppt_w</p:attrName>
                                        </p:attrNameLst>
                                      </p:cBhvr>
                                      <p:tavLst>
                                        <p:tav tm="0">
                                          <p:val>
                                            <p:fltVal val="0"/>
                                          </p:val>
                                        </p:tav>
                                        <p:tav tm="100000">
                                          <p:val>
                                            <p:strVal val="#ppt_w"/>
                                          </p:val>
                                        </p:tav>
                                      </p:tavLst>
                                    </p:anim>
                                    <p:anim calcmode="lin" valueType="num">
                                      <p:cBhvr>
                                        <p:cTn id="20" dur="1000" fill="hold"/>
                                        <p:tgtEl>
                                          <p:spTgt spid="26"/>
                                        </p:tgtEl>
                                        <p:attrNameLst>
                                          <p:attrName>ppt_h</p:attrName>
                                        </p:attrNameLst>
                                      </p:cBhvr>
                                      <p:tavLst>
                                        <p:tav tm="0">
                                          <p:val>
                                            <p:fltVal val="0"/>
                                          </p:val>
                                        </p:tav>
                                        <p:tav tm="100000">
                                          <p:val>
                                            <p:strVal val="#ppt_h"/>
                                          </p:val>
                                        </p:tav>
                                      </p:tavLst>
                                    </p:anim>
                                    <p:animEffect transition="in" filter="fade">
                                      <p:cBhvr>
                                        <p:cTn id="21" dur="1000"/>
                                        <p:tgtEl>
                                          <p:spTgt spid="2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1000" fill="hold"/>
                                        <p:tgtEl>
                                          <p:spTgt spid="27"/>
                                        </p:tgtEl>
                                        <p:attrNameLst>
                                          <p:attrName>ppt_w</p:attrName>
                                        </p:attrNameLst>
                                      </p:cBhvr>
                                      <p:tavLst>
                                        <p:tav tm="0">
                                          <p:val>
                                            <p:fltVal val="0"/>
                                          </p:val>
                                        </p:tav>
                                        <p:tav tm="100000">
                                          <p:val>
                                            <p:strVal val="#ppt_w"/>
                                          </p:val>
                                        </p:tav>
                                      </p:tavLst>
                                    </p:anim>
                                    <p:anim calcmode="lin" valueType="num">
                                      <p:cBhvr>
                                        <p:cTn id="25" dur="1000" fill="hold"/>
                                        <p:tgtEl>
                                          <p:spTgt spid="27"/>
                                        </p:tgtEl>
                                        <p:attrNameLst>
                                          <p:attrName>ppt_h</p:attrName>
                                        </p:attrNameLst>
                                      </p:cBhvr>
                                      <p:tavLst>
                                        <p:tav tm="0">
                                          <p:val>
                                            <p:fltVal val="0"/>
                                          </p:val>
                                        </p:tav>
                                        <p:tav tm="100000">
                                          <p:val>
                                            <p:strVal val="#ppt_h"/>
                                          </p:val>
                                        </p:tav>
                                      </p:tavLst>
                                    </p:anim>
                                    <p:animEffect transition="in" filter="fade">
                                      <p:cBhvr>
                                        <p:cTn id="26" dur="1000"/>
                                        <p:tgtEl>
                                          <p:spTgt spid="2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1000" fill="hold"/>
                                        <p:tgtEl>
                                          <p:spTgt spid="28"/>
                                        </p:tgtEl>
                                        <p:attrNameLst>
                                          <p:attrName>ppt_w</p:attrName>
                                        </p:attrNameLst>
                                      </p:cBhvr>
                                      <p:tavLst>
                                        <p:tav tm="0">
                                          <p:val>
                                            <p:fltVal val="0"/>
                                          </p:val>
                                        </p:tav>
                                        <p:tav tm="100000">
                                          <p:val>
                                            <p:strVal val="#ppt_w"/>
                                          </p:val>
                                        </p:tav>
                                      </p:tavLst>
                                    </p:anim>
                                    <p:anim calcmode="lin" valueType="num">
                                      <p:cBhvr>
                                        <p:cTn id="30" dur="1000" fill="hold"/>
                                        <p:tgtEl>
                                          <p:spTgt spid="28"/>
                                        </p:tgtEl>
                                        <p:attrNameLst>
                                          <p:attrName>ppt_h</p:attrName>
                                        </p:attrNameLst>
                                      </p:cBhvr>
                                      <p:tavLst>
                                        <p:tav tm="0">
                                          <p:val>
                                            <p:fltVal val="0"/>
                                          </p:val>
                                        </p:tav>
                                        <p:tav tm="100000">
                                          <p:val>
                                            <p:strVal val="#ppt_h"/>
                                          </p:val>
                                        </p:tav>
                                      </p:tavLst>
                                    </p:anim>
                                    <p:animEffect transition="in" filter="fade">
                                      <p:cBhvr>
                                        <p:cTn id="31" dur="1000"/>
                                        <p:tgtEl>
                                          <p:spTgt spid="2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1000" fill="hold"/>
                                        <p:tgtEl>
                                          <p:spTgt spid="29"/>
                                        </p:tgtEl>
                                        <p:attrNameLst>
                                          <p:attrName>ppt_w</p:attrName>
                                        </p:attrNameLst>
                                      </p:cBhvr>
                                      <p:tavLst>
                                        <p:tav tm="0">
                                          <p:val>
                                            <p:fltVal val="0"/>
                                          </p:val>
                                        </p:tav>
                                        <p:tav tm="100000">
                                          <p:val>
                                            <p:strVal val="#ppt_w"/>
                                          </p:val>
                                        </p:tav>
                                      </p:tavLst>
                                    </p:anim>
                                    <p:anim calcmode="lin" valueType="num">
                                      <p:cBhvr>
                                        <p:cTn id="35" dur="1000" fill="hold"/>
                                        <p:tgtEl>
                                          <p:spTgt spid="29"/>
                                        </p:tgtEl>
                                        <p:attrNameLst>
                                          <p:attrName>ppt_h</p:attrName>
                                        </p:attrNameLst>
                                      </p:cBhvr>
                                      <p:tavLst>
                                        <p:tav tm="0">
                                          <p:val>
                                            <p:fltVal val="0"/>
                                          </p:val>
                                        </p:tav>
                                        <p:tav tm="100000">
                                          <p:val>
                                            <p:strVal val="#ppt_h"/>
                                          </p:val>
                                        </p:tav>
                                      </p:tavLst>
                                    </p:anim>
                                    <p:animEffect transition="in" filter="fade">
                                      <p:cBhvr>
                                        <p:cTn id="36" dur="1000"/>
                                        <p:tgtEl>
                                          <p:spTgt spid="29"/>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par>
                          <p:cTn id="41" fill="hold">
                            <p:stCondLst>
                              <p:cond delay="2000"/>
                            </p:stCondLst>
                            <p:childTnLst>
                              <p:par>
                                <p:cTn id="42" presetID="10" presetClass="entr" presetSubtype="0" fill="hold" grpId="0" nodeType="afterEffect">
                                  <p:stCondLst>
                                    <p:cond delay="200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par>
                          <p:cTn id="45" fill="hold">
                            <p:stCondLst>
                              <p:cond delay="4500"/>
                            </p:stCondLst>
                            <p:childTnLst>
                              <p:par>
                                <p:cTn id="46" presetID="10" presetClass="entr" presetSubtype="0" fill="hold" grpId="1"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10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1000"/>
                                        <p:tgtEl>
                                          <p:spTgt spid="42"/>
                                        </p:tgtEl>
                                      </p:cBhvr>
                                    </p:animEffect>
                                  </p:childTnLst>
                                </p:cTn>
                              </p:par>
                            </p:childTnLst>
                          </p:cTn>
                        </p:par>
                        <p:par>
                          <p:cTn id="64" fill="hold">
                            <p:stCondLst>
                              <p:cond delay="5500"/>
                            </p:stCondLst>
                            <p:childTnLst>
                              <p:par>
                                <p:cTn id="65" presetID="10" presetClass="entr" presetSubtype="0" fill="hold"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26" presetClass="emph" presetSubtype="0" repeatCount="indefinite" fill="remove" grpId="0" nodeType="withEffect">
                                  <p:stCondLst>
                                    <p:cond delay="0"/>
                                  </p:stCondLst>
                                  <p:childTnLst>
                                    <p:animEffect transition="out" filter="fade">
                                      <p:cBhvr>
                                        <p:cTn id="69" dur="2000" tmFilter="0, 0; .2, .5; .8, .5; 1, 0"/>
                                        <p:tgtEl>
                                          <p:spTgt spid="40"/>
                                        </p:tgtEl>
                                      </p:cBhvr>
                                    </p:animEffect>
                                    <p:animScale>
                                      <p:cBhvr>
                                        <p:cTn id="70" dur="1000" autoRev="1" fill="hold"/>
                                        <p:tgtEl>
                                          <p:spTgt spid="40"/>
                                        </p:tgtEl>
                                      </p:cBhvr>
                                      <p:by x="105000" y="105000"/>
                                    </p:animScale>
                                  </p:childTnLst>
                                </p:cTn>
                              </p:par>
                              <p:par>
                                <p:cTn id="71" presetID="26" presetClass="emph" presetSubtype="0" repeatCount="indefinite" fill="remove" grpId="0" nodeType="withEffect">
                                  <p:stCondLst>
                                    <p:cond delay="0"/>
                                  </p:stCondLst>
                                  <p:childTnLst>
                                    <p:animEffect transition="out" filter="fade">
                                      <p:cBhvr>
                                        <p:cTn id="72" dur="2000" tmFilter="0, 0; .2, .5; .8, .5; 1, 0"/>
                                        <p:tgtEl>
                                          <p:spTgt spid="24"/>
                                        </p:tgtEl>
                                      </p:cBhvr>
                                    </p:animEffect>
                                    <p:animScale>
                                      <p:cBhvr>
                                        <p:cTn id="73" dur="1000" autoRev="1" fill="hold"/>
                                        <p:tgtEl>
                                          <p:spTgt spid="24"/>
                                        </p:tgtEl>
                                      </p:cBhvr>
                                      <p:by x="105000" y="105000"/>
                                    </p:animScale>
                                  </p:childTnLst>
                                </p:cTn>
                              </p:par>
                            </p:childTnLst>
                          </p:cTn>
                        </p:par>
                        <p:par>
                          <p:cTn id="74" fill="hold">
                            <p:stCondLst>
                              <p:cond delay="7500"/>
                            </p:stCondLst>
                            <p:childTnLst>
                              <p:par>
                                <p:cTn id="75" presetID="47" presetClass="entr" presetSubtype="0" fill="hold" nodeType="after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1000"/>
                                        <p:tgtEl>
                                          <p:spTgt spid="3"/>
                                        </p:tgtEl>
                                      </p:cBhvr>
                                    </p:animEffect>
                                    <p:anim calcmode="lin" valueType="num">
                                      <p:cBhvr>
                                        <p:cTn id="78" dur="1000" fill="hold"/>
                                        <p:tgtEl>
                                          <p:spTgt spid="3"/>
                                        </p:tgtEl>
                                        <p:attrNameLst>
                                          <p:attrName>ppt_x</p:attrName>
                                        </p:attrNameLst>
                                      </p:cBhvr>
                                      <p:tavLst>
                                        <p:tav tm="0">
                                          <p:val>
                                            <p:strVal val="#ppt_x"/>
                                          </p:val>
                                        </p:tav>
                                        <p:tav tm="100000">
                                          <p:val>
                                            <p:strVal val="#ppt_x"/>
                                          </p:val>
                                        </p:tav>
                                      </p:tavLst>
                                    </p:anim>
                                    <p:anim calcmode="lin" valueType="num">
                                      <p:cBhvr>
                                        <p:cTn id="79" dur="1000" fill="hold"/>
                                        <p:tgtEl>
                                          <p:spTgt spid="3"/>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1000"/>
                                        <p:tgtEl>
                                          <p:spTgt spid="64"/>
                                        </p:tgtEl>
                                      </p:cBhvr>
                                    </p:animEffect>
                                  </p:childTnLst>
                                </p:cTn>
                              </p:par>
                              <p:par>
                                <p:cTn id="83" presetID="47" presetClass="entr" presetSubtype="0" fill="hold" nodeType="with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1000"/>
                                        <p:tgtEl>
                                          <p:spTgt spid="65"/>
                                        </p:tgtEl>
                                      </p:cBhvr>
                                    </p:animEffect>
                                    <p:anim calcmode="lin" valueType="num">
                                      <p:cBhvr>
                                        <p:cTn id="86" dur="1000" fill="hold"/>
                                        <p:tgtEl>
                                          <p:spTgt spid="65"/>
                                        </p:tgtEl>
                                        <p:attrNameLst>
                                          <p:attrName>ppt_x</p:attrName>
                                        </p:attrNameLst>
                                      </p:cBhvr>
                                      <p:tavLst>
                                        <p:tav tm="0">
                                          <p:val>
                                            <p:strVal val="#ppt_x"/>
                                          </p:val>
                                        </p:tav>
                                        <p:tav tm="100000">
                                          <p:val>
                                            <p:strVal val="#ppt_x"/>
                                          </p:val>
                                        </p:tav>
                                      </p:tavLst>
                                    </p:anim>
                                    <p:anim calcmode="lin" valueType="num">
                                      <p:cBhvr>
                                        <p:cTn id="87" dur="1000" fill="hold"/>
                                        <p:tgtEl>
                                          <p:spTgt spid="65"/>
                                        </p:tgtEl>
                                        <p:attrNameLst>
                                          <p:attrName>ppt_y</p:attrName>
                                        </p:attrNameLst>
                                      </p:cBhvr>
                                      <p:tavLst>
                                        <p:tav tm="0">
                                          <p:val>
                                            <p:strVal val="#ppt_y-.1"/>
                                          </p:val>
                                        </p:tav>
                                        <p:tav tm="100000">
                                          <p:val>
                                            <p:strVal val="#ppt_y"/>
                                          </p:val>
                                        </p:tav>
                                      </p:tavLst>
                                    </p:anim>
                                  </p:childTnLst>
                                </p:cTn>
                              </p:par>
                              <p:par>
                                <p:cTn id="88" presetID="10" presetClass="entr" presetSubtype="0" fill="hold" grpId="0" nodeType="withEffect">
                                  <p:stCondLst>
                                    <p:cond delay="0"/>
                                  </p:stCondLst>
                                  <p:childTnLst>
                                    <p:set>
                                      <p:cBhvr>
                                        <p:cTn id="89" dur="1" fill="hold">
                                          <p:stCondLst>
                                            <p:cond delay="0"/>
                                          </p:stCondLst>
                                        </p:cTn>
                                        <p:tgtEl>
                                          <p:spTgt spid="66"/>
                                        </p:tgtEl>
                                        <p:attrNameLst>
                                          <p:attrName>style.visibility</p:attrName>
                                        </p:attrNameLst>
                                      </p:cBhvr>
                                      <p:to>
                                        <p:strVal val="visible"/>
                                      </p:to>
                                    </p:set>
                                    <p:animEffect transition="in" filter="fade">
                                      <p:cBhvr>
                                        <p:cTn id="90" dur="1000"/>
                                        <p:tgtEl>
                                          <p:spTgt spid="66"/>
                                        </p:tgtEl>
                                      </p:cBhvr>
                                    </p:animEffect>
                                  </p:childTnLst>
                                </p:cTn>
                              </p:par>
                              <p:par>
                                <p:cTn id="91" presetID="42" presetClass="entr" presetSubtype="0"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1000"/>
                                        <p:tgtEl>
                                          <p:spTgt spid="67"/>
                                        </p:tgtEl>
                                      </p:cBhvr>
                                    </p:animEffect>
                                    <p:anim calcmode="lin" valueType="num">
                                      <p:cBhvr>
                                        <p:cTn id="94" dur="1000" fill="hold"/>
                                        <p:tgtEl>
                                          <p:spTgt spid="67"/>
                                        </p:tgtEl>
                                        <p:attrNameLst>
                                          <p:attrName>ppt_x</p:attrName>
                                        </p:attrNameLst>
                                      </p:cBhvr>
                                      <p:tavLst>
                                        <p:tav tm="0">
                                          <p:val>
                                            <p:strVal val="#ppt_x"/>
                                          </p:val>
                                        </p:tav>
                                        <p:tav tm="100000">
                                          <p:val>
                                            <p:strVal val="#ppt_x"/>
                                          </p:val>
                                        </p:tav>
                                      </p:tavLst>
                                    </p:anim>
                                    <p:anim calcmode="lin" valueType="num">
                                      <p:cBhvr>
                                        <p:cTn id="95" dur="1000" fill="hold"/>
                                        <p:tgtEl>
                                          <p:spTgt spid="67"/>
                                        </p:tgtEl>
                                        <p:attrNameLst>
                                          <p:attrName>ppt_y</p:attrName>
                                        </p:attrNameLst>
                                      </p:cBhvr>
                                      <p:tavLst>
                                        <p:tav tm="0">
                                          <p:val>
                                            <p:strVal val="#ppt_y+.1"/>
                                          </p:val>
                                        </p:tav>
                                        <p:tav tm="100000">
                                          <p:val>
                                            <p:strVal val="#ppt_y"/>
                                          </p:val>
                                        </p:tav>
                                      </p:tavLst>
                                    </p:anim>
                                  </p:childTnLst>
                                </p:cTn>
                              </p:par>
                              <p:par>
                                <p:cTn id="96" presetID="10" presetClass="entr" presetSubtype="0" fill="hold" grpId="0" nodeType="with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1000"/>
                                        <p:tgtEl>
                                          <p:spTgt spid="68"/>
                                        </p:tgtEl>
                                      </p:cBhvr>
                                    </p:animEffect>
                                  </p:childTnLst>
                                </p:cTn>
                              </p:par>
                              <p:par>
                                <p:cTn id="99" presetID="42" presetClass="entr" presetSubtype="0" fill="hold" nodeType="withEffect">
                                  <p:stCondLst>
                                    <p:cond delay="0"/>
                                  </p:stCondLst>
                                  <p:childTnLst>
                                    <p:set>
                                      <p:cBhvr>
                                        <p:cTn id="100" dur="1" fill="hold">
                                          <p:stCondLst>
                                            <p:cond delay="0"/>
                                          </p:stCondLst>
                                        </p:cTn>
                                        <p:tgtEl>
                                          <p:spTgt spid="69"/>
                                        </p:tgtEl>
                                        <p:attrNameLst>
                                          <p:attrName>style.visibility</p:attrName>
                                        </p:attrNameLst>
                                      </p:cBhvr>
                                      <p:to>
                                        <p:strVal val="visible"/>
                                      </p:to>
                                    </p:set>
                                    <p:animEffect transition="in" filter="fade">
                                      <p:cBhvr>
                                        <p:cTn id="101" dur="1000"/>
                                        <p:tgtEl>
                                          <p:spTgt spid="69"/>
                                        </p:tgtEl>
                                      </p:cBhvr>
                                    </p:animEffect>
                                    <p:anim calcmode="lin" valueType="num">
                                      <p:cBhvr>
                                        <p:cTn id="102" dur="1000" fill="hold"/>
                                        <p:tgtEl>
                                          <p:spTgt spid="69"/>
                                        </p:tgtEl>
                                        <p:attrNameLst>
                                          <p:attrName>ppt_x</p:attrName>
                                        </p:attrNameLst>
                                      </p:cBhvr>
                                      <p:tavLst>
                                        <p:tav tm="0">
                                          <p:val>
                                            <p:strVal val="#ppt_x"/>
                                          </p:val>
                                        </p:tav>
                                        <p:tav tm="100000">
                                          <p:val>
                                            <p:strVal val="#ppt_x"/>
                                          </p:val>
                                        </p:tav>
                                      </p:tavLst>
                                    </p:anim>
                                    <p:anim calcmode="lin" valueType="num">
                                      <p:cBhvr>
                                        <p:cTn id="103" dur="1000" fill="hold"/>
                                        <p:tgtEl>
                                          <p:spTgt spid="69"/>
                                        </p:tgtEl>
                                        <p:attrNameLst>
                                          <p:attrName>ppt_y</p:attrName>
                                        </p:attrNameLst>
                                      </p:cBhvr>
                                      <p:tavLst>
                                        <p:tav tm="0">
                                          <p:val>
                                            <p:strVal val="#ppt_y+.1"/>
                                          </p:val>
                                        </p:tav>
                                        <p:tav tm="100000">
                                          <p:val>
                                            <p:strVal val="#ppt_y"/>
                                          </p:val>
                                        </p:tav>
                                      </p:tavLst>
                                    </p:anim>
                                  </p:childTnLst>
                                </p:cTn>
                              </p:par>
                              <p:par>
                                <p:cTn id="104" presetID="10" presetClass="entr" presetSubtype="0" fill="hold" grpId="0"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1000"/>
                                        <p:tgtEl>
                                          <p:spTgt spid="70"/>
                                        </p:tgtEl>
                                      </p:cBhvr>
                                    </p:animEffect>
                                  </p:childTnLst>
                                </p:cTn>
                              </p:par>
                              <p:par>
                                <p:cTn id="107" presetID="47" presetClass="entr" presetSubtype="0" fill="hold" nodeType="withEffect">
                                  <p:stCondLst>
                                    <p:cond delay="0"/>
                                  </p:stCondLst>
                                  <p:childTnLst>
                                    <p:set>
                                      <p:cBhvr>
                                        <p:cTn id="108" dur="1" fill="hold">
                                          <p:stCondLst>
                                            <p:cond delay="0"/>
                                          </p:stCondLst>
                                        </p:cTn>
                                        <p:tgtEl>
                                          <p:spTgt spid="71"/>
                                        </p:tgtEl>
                                        <p:attrNameLst>
                                          <p:attrName>style.visibility</p:attrName>
                                        </p:attrNameLst>
                                      </p:cBhvr>
                                      <p:to>
                                        <p:strVal val="visible"/>
                                      </p:to>
                                    </p:set>
                                    <p:animEffect transition="in" filter="fade">
                                      <p:cBhvr>
                                        <p:cTn id="109" dur="1000"/>
                                        <p:tgtEl>
                                          <p:spTgt spid="71"/>
                                        </p:tgtEl>
                                      </p:cBhvr>
                                    </p:animEffect>
                                    <p:anim calcmode="lin" valueType="num">
                                      <p:cBhvr>
                                        <p:cTn id="110" dur="1000" fill="hold"/>
                                        <p:tgtEl>
                                          <p:spTgt spid="71"/>
                                        </p:tgtEl>
                                        <p:attrNameLst>
                                          <p:attrName>ppt_x</p:attrName>
                                        </p:attrNameLst>
                                      </p:cBhvr>
                                      <p:tavLst>
                                        <p:tav tm="0">
                                          <p:val>
                                            <p:strVal val="#ppt_x"/>
                                          </p:val>
                                        </p:tav>
                                        <p:tav tm="100000">
                                          <p:val>
                                            <p:strVal val="#ppt_x"/>
                                          </p:val>
                                        </p:tav>
                                      </p:tavLst>
                                    </p:anim>
                                    <p:anim calcmode="lin" valueType="num">
                                      <p:cBhvr>
                                        <p:cTn id="111" dur="1000" fill="hold"/>
                                        <p:tgtEl>
                                          <p:spTgt spid="71"/>
                                        </p:tgtEl>
                                        <p:attrNameLst>
                                          <p:attrName>ppt_y</p:attrName>
                                        </p:attrNameLst>
                                      </p:cBhvr>
                                      <p:tavLst>
                                        <p:tav tm="0">
                                          <p:val>
                                            <p:strVal val="#ppt_y-.1"/>
                                          </p:val>
                                        </p:tav>
                                        <p:tav tm="100000">
                                          <p:val>
                                            <p:strVal val="#ppt_y"/>
                                          </p:val>
                                        </p:tav>
                                      </p:tavLst>
                                    </p:anim>
                                  </p:childTnLst>
                                </p:cTn>
                              </p:par>
                              <p:par>
                                <p:cTn id="112" presetID="10" presetClass="entr" presetSubtype="0" fill="hold" grpId="0"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fade">
                                      <p:cBhvr>
                                        <p:cTn id="114" dur="1000"/>
                                        <p:tgtEl>
                                          <p:spTgt spid="73"/>
                                        </p:tgtEl>
                                      </p:cBhvr>
                                    </p:animEffect>
                                  </p:childTnLst>
                                </p:cTn>
                              </p:par>
                              <p:par>
                                <p:cTn id="115" presetID="47" presetClass="entr" presetSubtype="0" fill="hold" nodeType="withEffect">
                                  <p:stCondLst>
                                    <p:cond delay="0"/>
                                  </p:stCondLst>
                                  <p:childTnLst>
                                    <p:set>
                                      <p:cBhvr>
                                        <p:cTn id="116" dur="1" fill="hold">
                                          <p:stCondLst>
                                            <p:cond delay="0"/>
                                          </p:stCondLst>
                                        </p:cTn>
                                        <p:tgtEl>
                                          <p:spTgt spid="75"/>
                                        </p:tgtEl>
                                        <p:attrNameLst>
                                          <p:attrName>style.visibility</p:attrName>
                                        </p:attrNameLst>
                                      </p:cBhvr>
                                      <p:to>
                                        <p:strVal val="visible"/>
                                      </p:to>
                                    </p:set>
                                    <p:animEffect transition="in" filter="fade">
                                      <p:cBhvr>
                                        <p:cTn id="117" dur="1000"/>
                                        <p:tgtEl>
                                          <p:spTgt spid="75"/>
                                        </p:tgtEl>
                                      </p:cBhvr>
                                    </p:animEffect>
                                    <p:anim calcmode="lin" valueType="num">
                                      <p:cBhvr>
                                        <p:cTn id="118" dur="1000" fill="hold"/>
                                        <p:tgtEl>
                                          <p:spTgt spid="75"/>
                                        </p:tgtEl>
                                        <p:attrNameLst>
                                          <p:attrName>ppt_x</p:attrName>
                                        </p:attrNameLst>
                                      </p:cBhvr>
                                      <p:tavLst>
                                        <p:tav tm="0">
                                          <p:val>
                                            <p:strVal val="#ppt_x"/>
                                          </p:val>
                                        </p:tav>
                                        <p:tav tm="100000">
                                          <p:val>
                                            <p:strVal val="#ppt_x"/>
                                          </p:val>
                                        </p:tav>
                                      </p:tavLst>
                                    </p:anim>
                                    <p:anim calcmode="lin" valueType="num">
                                      <p:cBhvr>
                                        <p:cTn id="119" dur="1000" fill="hold"/>
                                        <p:tgtEl>
                                          <p:spTgt spid="75"/>
                                        </p:tgtEl>
                                        <p:attrNameLst>
                                          <p:attrName>ppt_y</p:attrName>
                                        </p:attrNameLst>
                                      </p:cBhvr>
                                      <p:tavLst>
                                        <p:tav tm="0">
                                          <p:val>
                                            <p:strVal val="#ppt_y-.1"/>
                                          </p:val>
                                        </p:tav>
                                        <p:tav tm="100000">
                                          <p:val>
                                            <p:strVal val="#ppt_y"/>
                                          </p:val>
                                        </p:tav>
                                      </p:tavLst>
                                    </p:anim>
                                  </p:childTnLst>
                                </p:cTn>
                              </p:par>
                              <p:par>
                                <p:cTn id="120" presetID="10" presetClass="entr" presetSubtype="0" fill="hold" grpId="0" nodeType="withEffect">
                                  <p:stCondLst>
                                    <p:cond delay="0"/>
                                  </p:stCondLst>
                                  <p:childTnLst>
                                    <p:set>
                                      <p:cBhvr>
                                        <p:cTn id="121" dur="1" fill="hold">
                                          <p:stCondLst>
                                            <p:cond delay="0"/>
                                          </p:stCondLst>
                                        </p:cTn>
                                        <p:tgtEl>
                                          <p:spTgt spid="76"/>
                                        </p:tgtEl>
                                        <p:attrNameLst>
                                          <p:attrName>style.visibility</p:attrName>
                                        </p:attrNameLst>
                                      </p:cBhvr>
                                      <p:to>
                                        <p:strVal val="visible"/>
                                      </p:to>
                                    </p:set>
                                    <p:animEffect transition="in" filter="fade">
                                      <p:cBhvr>
                                        <p:cTn id="122" dur="1000"/>
                                        <p:tgtEl>
                                          <p:spTgt spid="76"/>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86">
                                            <p:txEl>
                                              <p:pRg st="0" end="0"/>
                                            </p:txEl>
                                          </p:spTgt>
                                        </p:tgtEl>
                                        <p:attrNameLst>
                                          <p:attrName>style.visibility</p:attrName>
                                        </p:attrNameLst>
                                      </p:cBhvr>
                                      <p:to>
                                        <p:strVal val="visible"/>
                                      </p:to>
                                    </p:set>
                                    <p:animEffect transition="in" filter="wipe(left)">
                                      <p:cBhvr>
                                        <p:cTn id="125" dur="1000"/>
                                        <p:tgtEl>
                                          <p:spTgt spid="86">
                                            <p:txEl>
                                              <p:pRg st="0" end="0"/>
                                            </p:txEl>
                                          </p:spTgt>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86">
                                            <p:txEl>
                                              <p:pRg st="1" end="1"/>
                                            </p:txEl>
                                          </p:spTgt>
                                        </p:tgtEl>
                                        <p:attrNameLst>
                                          <p:attrName>style.visibility</p:attrName>
                                        </p:attrNameLst>
                                      </p:cBhvr>
                                      <p:to>
                                        <p:strVal val="visible"/>
                                      </p:to>
                                    </p:set>
                                    <p:animEffect transition="in" filter="wipe(left)">
                                      <p:cBhvr>
                                        <p:cTn id="128" dur="1000"/>
                                        <p:tgtEl>
                                          <p:spTgt spid="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9" grpId="0" animBg="1"/>
      <p:bldP spid="40" grpId="0" animBg="1"/>
      <p:bldP spid="40" grpId="1" animBg="1"/>
      <p:bldP spid="41" grpId="0" animBg="1"/>
      <p:bldP spid="42" grpId="0" animBg="1"/>
      <p:bldP spid="64" grpId="0" animBg="1"/>
      <p:bldP spid="66" grpId="0" animBg="1"/>
      <p:bldP spid="68" grpId="0" animBg="1"/>
      <p:bldP spid="70" grpId="0" animBg="1"/>
      <p:bldP spid="73" grpId="0" animBg="1"/>
      <p:bldP spid="76" grpId="0" animBg="1"/>
      <p:bldP spid="29" grpId="0" animBg="1"/>
      <p:bldP spid="38" grpId="0" animBg="1"/>
      <p:bldP spid="86" grpId="0" build="p" advAuto="500"/>
      <p:bldP spid="24" grpId="0" animBg="1"/>
      <p:bldP spid="24" grpId="1" animBg="1"/>
      <p:bldP spid="22" grpId="0" animBg="1"/>
      <p:bldP spid="37" grpId="0" animBg="1"/>
      <p:bldP spid="25"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58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8" name="Slide Number"/>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9</a:t>
            </a:fld>
            <a:endParaRPr/>
          </a:p>
        </p:txBody>
      </p:sp>
      <p:grpSp>
        <p:nvGrpSpPr>
          <p:cNvPr id="2" name="Group"/>
          <p:cNvGrpSpPr/>
          <p:nvPr/>
        </p:nvGrpSpPr>
        <p:grpSpPr>
          <a:xfrm>
            <a:off x="75367" y="1691545"/>
            <a:ext cx="9453217" cy="4370813"/>
            <a:chOff x="0" y="-203200"/>
            <a:chExt cx="8726044" cy="4370811"/>
          </a:xfrm>
        </p:grpSpPr>
        <p:graphicFrame>
          <p:nvGraphicFramePr>
            <p:cNvPr id="680" name="Scatter Chart"/>
            <p:cNvGraphicFramePr/>
            <p:nvPr/>
          </p:nvGraphicFramePr>
          <p:xfrm>
            <a:off x="434010" y="-203200"/>
            <a:ext cx="8244028" cy="37532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81" name="Scatter Chart"/>
            <p:cNvGraphicFramePr/>
            <p:nvPr/>
          </p:nvGraphicFramePr>
          <p:xfrm>
            <a:off x="407798" y="-203200"/>
            <a:ext cx="8318246" cy="3753264"/>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p:cNvGrpSpPr/>
            <p:nvPr/>
          </p:nvGrpSpPr>
          <p:grpSpPr>
            <a:xfrm>
              <a:off x="3103602" y="1803814"/>
              <a:ext cx="2348959" cy="511153"/>
              <a:chOff x="0" y="237018"/>
              <a:chExt cx="2348958" cy="511151"/>
            </a:xfrm>
          </p:grpSpPr>
          <p:sp>
            <p:nvSpPr>
              <p:cNvPr id="682" name="TextBox 1"/>
              <p:cNvSpPr txBox="1"/>
              <p:nvPr/>
            </p:nvSpPr>
            <p:spPr>
              <a:xfrm>
                <a:off x="226952" y="237018"/>
                <a:ext cx="2122007" cy="5111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pPr>
                  <a:lnSpc>
                    <a:spcPct val="70000"/>
                  </a:lnSpc>
                  <a:buClr>
                    <a:srgbClr val="DD8047"/>
                  </a:buClr>
                  <a:buFont typeface="Avenir Next"/>
                  <a:defRPr sz="1600">
                    <a:solidFill>
                      <a:srgbClr val="FF9300"/>
                    </a:solidFill>
                    <a:latin typeface="Avenir Next"/>
                    <a:ea typeface="Avenir Next"/>
                    <a:cs typeface="Avenir Next"/>
                    <a:sym typeface="Avenir Next"/>
                  </a:defRPr>
                </a:pPr>
                <a:r>
                  <a:rPr sz="1600" dirty="0">
                    <a:solidFill>
                      <a:srgbClr val="FF0000"/>
                    </a:solidFill>
                  </a:rPr>
                  <a:t>gap </a:t>
                </a:r>
                <a:r>
                  <a:rPr sz="1600" dirty="0" err="1">
                    <a:solidFill>
                      <a:srgbClr val="FF0000"/>
                    </a:solidFill>
                  </a:rPr>
                  <a:t>penyediaan</a:t>
                </a:r>
                <a:r>
                  <a:rPr sz="1600" dirty="0">
                    <a:solidFill>
                      <a:srgbClr val="FF0000"/>
                    </a:solidFill>
                  </a:rPr>
                  <a:t> </a:t>
                </a:r>
              </a:p>
              <a:p>
                <a:pPr>
                  <a:lnSpc>
                    <a:spcPct val="70000"/>
                  </a:lnSpc>
                  <a:buClr>
                    <a:srgbClr val="DD8047"/>
                  </a:buClr>
                  <a:buFont typeface="Avenir Next"/>
                  <a:defRPr sz="1600">
                    <a:solidFill>
                      <a:srgbClr val="FF9300"/>
                    </a:solidFill>
                    <a:latin typeface="Avenir Next"/>
                    <a:ea typeface="Avenir Next"/>
                    <a:cs typeface="Avenir Next"/>
                    <a:sym typeface="Avenir Next"/>
                  </a:defRPr>
                </a:pPr>
                <a:r>
                  <a:rPr sz="1600" dirty="0" err="1">
                    <a:solidFill>
                      <a:srgbClr val="FF0000"/>
                    </a:solidFill>
                  </a:rPr>
                  <a:t>infrastruktur</a:t>
                </a:r>
                <a:endParaRPr sz="1600" dirty="0">
                  <a:solidFill>
                    <a:srgbClr val="FF0000"/>
                  </a:solidFill>
                </a:endParaRPr>
              </a:p>
            </p:txBody>
          </p:sp>
          <p:sp>
            <p:nvSpPr>
              <p:cNvPr id="683" name="Right Brace 4"/>
              <p:cNvSpPr/>
              <p:nvPr/>
            </p:nvSpPr>
            <p:spPr>
              <a:xfrm>
                <a:off x="-1" y="253100"/>
                <a:ext cx="220604" cy="377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555"/>
                      <a:pt x="10800" y="1241"/>
                    </a:cubicBezTo>
                    <a:lnTo>
                      <a:pt x="10800" y="9559"/>
                    </a:lnTo>
                    <a:cubicBezTo>
                      <a:pt x="10800" y="10245"/>
                      <a:pt x="15635" y="10800"/>
                      <a:pt x="21600" y="10800"/>
                    </a:cubicBezTo>
                    <a:cubicBezTo>
                      <a:pt x="15635" y="10800"/>
                      <a:pt x="10800" y="11355"/>
                      <a:pt x="10800" y="12041"/>
                    </a:cubicBezTo>
                    <a:lnTo>
                      <a:pt x="10800" y="20359"/>
                    </a:lnTo>
                    <a:cubicBezTo>
                      <a:pt x="10800" y="21045"/>
                      <a:pt x="5965" y="21600"/>
                      <a:pt x="0" y="21600"/>
                    </a:cubicBezTo>
                  </a:path>
                </a:pathLst>
              </a:custGeom>
              <a:noFill/>
              <a:ln w="12700" cap="flat">
                <a:solidFill>
                  <a:srgbClr val="FF0000"/>
                </a:solidFill>
                <a:prstDash val="solid"/>
                <a:round/>
              </a:ln>
              <a:effectLst/>
            </p:spPr>
            <p:txBody>
              <a:bodyPr wrap="square" lIns="45719" tIns="45719" rIns="45719" bIns="45719" numCol="1" anchor="ctr">
                <a:noAutofit/>
              </a:bodyPr>
              <a:lstStyle/>
              <a:p>
                <a:pPr>
                  <a:defRPr sz="1800">
                    <a:latin typeface="Avenir Next"/>
                    <a:ea typeface="Avenir Next"/>
                    <a:cs typeface="Avenir Next"/>
                    <a:sym typeface="Avenir Next"/>
                  </a:defRPr>
                </a:pPr>
                <a:endParaRPr/>
              </a:p>
            </p:txBody>
          </p:sp>
        </p:grpSp>
        <p:sp>
          <p:nvSpPr>
            <p:cNvPr id="685" name="TextBox 1"/>
            <p:cNvSpPr txBox="1"/>
            <p:nvPr/>
          </p:nvSpPr>
          <p:spPr>
            <a:xfrm>
              <a:off x="3782349" y="3656458"/>
              <a:ext cx="2122008" cy="5111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defTabSz="914400">
                <a:lnSpc>
                  <a:spcPct val="70000"/>
                </a:lnSpc>
                <a:spcBef>
                  <a:spcPts val="0"/>
                </a:spcBef>
                <a:buClr>
                  <a:srgbClr val="DD8047"/>
                </a:buClr>
                <a:buFont typeface="Avenir Next"/>
                <a:defRPr sz="1600" b="1">
                  <a:solidFill>
                    <a:srgbClr val="FF9300"/>
                  </a:solidFill>
                  <a:latin typeface="Avenir Next"/>
                  <a:ea typeface="Avenir Next"/>
                  <a:cs typeface="Avenir Next"/>
                  <a:sym typeface="Avenir Next"/>
                </a:defRPr>
              </a:lvl1pPr>
            </a:lstStyle>
            <a:p>
              <a:r>
                <a:rPr dirty="0">
                  <a:solidFill>
                    <a:schemeClr val="accent1">
                      <a:lumMod val="50000"/>
                    </a:schemeClr>
                  </a:solidFill>
                </a:rPr>
                <a:t>GDP Per Capita</a:t>
              </a:r>
            </a:p>
          </p:txBody>
        </p:sp>
        <p:sp>
          <p:nvSpPr>
            <p:cNvPr id="686" name="TextBox 1"/>
            <p:cNvSpPr txBox="1"/>
            <p:nvPr/>
          </p:nvSpPr>
          <p:spPr>
            <a:xfrm rot="16200000">
              <a:off x="-805428" y="1229038"/>
              <a:ext cx="2122007" cy="51115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defTabSz="914400">
                <a:lnSpc>
                  <a:spcPct val="70000"/>
                </a:lnSpc>
                <a:spcBef>
                  <a:spcPts val="0"/>
                </a:spcBef>
                <a:buClr>
                  <a:srgbClr val="DD8047"/>
                </a:buClr>
                <a:buFont typeface="Avenir Next"/>
                <a:defRPr sz="1600" b="1">
                  <a:solidFill>
                    <a:srgbClr val="FF9300"/>
                  </a:solidFill>
                  <a:latin typeface="Avenir Next"/>
                  <a:ea typeface="Avenir Next"/>
                  <a:cs typeface="Avenir Next"/>
                  <a:sym typeface="Avenir Next"/>
                </a:defRPr>
              </a:lvl1pPr>
            </a:lstStyle>
            <a:p>
              <a:r>
                <a:rPr dirty="0">
                  <a:solidFill>
                    <a:schemeClr val="accent1">
                      <a:lumMod val="50000"/>
                    </a:schemeClr>
                  </a:solidFill>
                </a:rPr>
                <a:t>Infrastructure Index</a:t>
              </a:r>
            </a:p>
          </p:txBody>
        </p:sp>
      </p:grpSp>
      <p:sp>
        <p:nvSpPr>
          <p:cNvPr id="14" name="TextBox 13"/>
          <p:cNvSpPr txBox="1"/>
          <p:nvPr/>
        </p:nvSpPr>
        <p:spPr>
          <a:xfrm>
            <a:off x="58061" y="-4354"/>
            <a:ext cx="9906000" cy="677108"/>
          </a:xfrm>
          <a:prstGeom prst="rect">
            <a:avLst/>
          </a:prstGeom>
          <a:noFill/>
        </p:spPr>
        <p:txBody>
          <a:bodyPr wrap="square" rtlCol="0">
            <a:spAutoFit/>
          </a:bodyPr>
          <a:lstStyle/>
          <a:p>
            <a:pPr algn="ctr"/>
            <a:r>
              <a:rPr lang="id-ID" sz="2000" b="1" dirty="0">
                <a:solidFill>
                  <a:srgbClr val="FFFF00"/>
                </a:solidFill>
                <a:latin typeface="Century Gothic" panose="020B0502020202020204" pitchFamily="34" charset="0"/>
              </a:rPr>
              <a:t>TANTANGAN PEMBANGUNAN</a:t>
            </a:r>
            <a:r>
              <a:rPr lang="en-US" sz="2000" b="1" dirty="0">
                <a:solidFill>
                  <a:srgbClr val="FFFF00"/>
                </a:solidFill>
                <a:latin typeface="Century Gothic" panose="020B0502020202020204" pitchFamily="34" charset="0"/>
              </a:rPr>
              <a:t> INFRASTRUKTUR</a:t>
            </a:r>
            <a:endParaRPr lang="en-ID" sz="2000" b="1" dirty="0">
              <a:solidFill>
                <a:srgbClr val="FFFF00"/>
              </a:solidFill>
              <a:latin typeface="Century Gothic" panose="020B0502020202020204" pitchFamily="34" charset="0"/>
            </a:endParaRPr>
          </a:p>
          <a:p>
            <a:pPr algn="ctr"/>
            <a:r>
              <a:rPr lang="id-ID" b="1" dirty="0">
                <a:solidFill>
                  <a:schemeClr val="bg1"/>
                </a:solidFill>
                <a:latin typeface="Century Gothic" panose="020B0502020202020204" pitchFamily="34" charset="0"/>
              </a:rPr>
              <a:t> </a:t>
            </a:r>
            <a:r>
              <a:rPr lang="en-ID" sz="1400" dirty="0">
                <a:solidFill>
                  <a:schemeClr val="bg1"/>
                </a:solidFill>
                <a:latin typeface="Century Gothic" panose="020B0502020202020204" pitchFamily="34" charset="0"/>
              </a:rPr>
              <a:t>…</a:t>
            </a:r>
            <a:r>
              <a:rPr lang="en-ID" sz="1400" dirty="0" err="1">
                <a:solidFill>
                  <a:schemeClr val="bg1"/>
                </a:solidFill>
                <a:latin typeface="Century Gothic" panose="020B0502020202020204" pitchFamily="34" charset="0"/>
              </a:rPr>
              <a:t>penyediaan</a:t>
            </a: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infrastruktur</a:t>
            </a: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kita</a:t>
            </a: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masih</a:t>
            </a:r>
            <a:r>
              <a:rPr lang="en-ID" sz="1400" dirty="0">
                <a:solidFill>
                  <a:schemeClr val="bg1"/>
                </a:solidFill>
                <a:latin typeface="Century Gothic" panose="020B0502020202020204" pitchFamily="34" charset="0"/>
              </a:rPr>
              <a:t> di </a:t>
            </a:r>
            <a:r>
              <a:rPr lang="en-ID" sz="1400" dirty="0" err="1">
                <a:solidFill>
                  <a:schemeClr val="bg1"/>
                </a:solidFill>
                <a:latin typeface="Century Gothic" panose="020B0502020202020204" pitchFamily="34" charset="0"/>
              </a:rPr>
              <a:t>bawah</a:t>
            </a:r>
            <a:r>
              <a:rPr lang="en-ID" sz="1400" dirty="0">
                <a:solidFill>
                  <a:schemeClr val="bg1"/>
                </a:solidFill>
                <a:latin typeface="Century Gothic" panose="020B0502020202020204" pitchFamily="34" charset="0"/>
              </a:rPr>
              <a:t> rata-rata </a:t>
            </a:r>
            <a:r>
              <a:rPr lang="en-ID" sz="1400" dirty="0" err="1">
                <a:solidFill>
                  <a:schemeClr val="bg1"/>
                </a:solidFill>
                <a:latin typeface="Century Gothic" panose="020B0502020202020204" pitchFamily="34" charset="0"/>
              </a:rPr>
              <a:t>negara</a:t>
            </a:r>
            <a:r>
              <a:rPr lang="en-ID" sz="1400" dirty="0">
                <a:solidFill>
                  <a:schemeClr val="bg1"/>
                </a:solidFill>
                <a:latin typeface="Century Gothic" panose="020B0502020202020204" pitchFamily="34" charset="0"/>
              </a:rPr>
              <a:t> </a:t>
            </a:r>
            <a:r>
              <a:rPr lang="en-ID" sz="1400" dirty="0" err="1">
                <a:solidFill>
                  <a:schemeClr val="bg1"/>
                </a:solidFill>
                <a:latin typeface="Century Gothic" panose="020B0502020202020204" pitchFamily="34" charset="0"/>
              </a:rPr>
              <a:t>setara</a:t>
            </a:r>
            <a:r>
              <a:rPr lang="en-ID" sz="1400" dirty="0">
                <a:solidFill>
                  <a:schemeClr val="bg1"/>
                </a:solidFill>
                <a:latin typeface="Century Gothic" panose="020B0502020202020204" pitchFamily="34" charset="0"/>
              </a:rPr>
              <a:t> (</a:t>
            </a:r>
            <a:r>
              <a:rPr lang="en-ID" sz="1400" i="1" dirty="0">
                <a:solidFill>
                  <a:schemeClr val="bg1"/>
                </a:solidFill>
                <a:latin typeface="Century Gothic" panose="020B0502020202020204" pitchFamily="34" charset="0"/>
              </a:rPr>
              <a:t>peers</a:t>
            </a:r>
            <a:r>
              <a:rPr lang="en-ID" sz="1400" dirty="0">
                <a:solidFill>
                  <a:schemeClr val="bg1"/>
                </a:solidFill>
                <a:latin typeface="Century Gothic" panose="020B0502020202020204" pitchFamily="34" charset="0"/>
              </a:rPr>
              <a:t>)</a:t>
            </a:r>
            <a:endParaRPr lang="en-US" dirty="0">
              <a:solidFill>
                <a:schemeClr val="bg1"/>
              </a:solidFill>
              <a:latin typeface="Century Gothic" panose="020B0502020202020204" pitchFamily="34" charset="0"/>
            </a:endParaRPr>
          </a:p>
        </p:txBody>
      </p:sp>
      <p:sp>
        <p:nvSpPr>
          <p:cNvPr id="25" name="Title 1">
            <a:extLst>
              <a:ext uri="{FF2B5EF4-FFF2-40B4-BE49-F238E27FC236}">
                <a16:creationId xmlns="" xmlns:a16="http://schemas.microsoft.com/office/drawing/2014/main" id="{7D39BF3B-3DDE-45AE-9F21-E293E361BB80}"/>
              </a:ext>
            </a:extLst>
          </p:cNvPr>
          <p:cNvSpPr txBox="1">
            <a:spLocks/>
          </p:cNvSpPr>
          <p:nvPr/>
        </p:nvSpPr>
        <p:spPr bwMode="auto">
          <a:xfrm>
            <a:off x="312336" y="959348"/>
            <a:ext cx="9092515" cy="78581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3301" kern="1200">
                <a:solidFill>
                  <a:schemeClr val="tx1"/>
                </a:solidFill>
                <a:latin typeface="+mj-lt"/>
                <a:ea typeface="+mj-ea"/>
                <a:cs typeface="+mj-cs"/>
              </a:defRPr>
            </a:lvl1pPr>
            <a:lvl2pPr algn="ctr" rtl="0" eaLnBrk="0" fontAlgn="base" hangingPunct="0">
              <a:spcBef>
                <a:spcPct val="0"/>
              </a:spcBef>
              <a:spcAft>
                <a:spcPct val="0"/>
              </a:spcAft>
              <a:defRPr sz="3301">
                <a:solidFill>
                  <a:schemeClr val="tx1"/>
                </a:solidFill>
                <a:latin typeface="Calibri" pitchFamily="34" charset="0"/>
              </a:defRPr>
            </a:lvl2pPr>
            <a:lvl3pPr algn="ctr" rtl="0" eaLnBrk="0" fontAlgn="base" hangingPunct="0">
              <a:spcBef>
                <a:spcPct val="0"/>
              </a:spcBef>
              <a:spcAft>
                <a:spcPct val="0"/>
              </a:spcAft>
              <a:defRPr sz="3301">
                <a:solidFill>
                  <a:schemeClr val="tx1"/>
                </a:solidFill>
                <a:latin typeface="Calibri" pitchFamily="34" charset="0"/>
              </a:defRPr>
            </a:lvl3pPr>
            <a:lvl4pPr algn="ctr" rtl="0" eaLnBrk="0" fontAlgn="base" hangingPunct="0">
              <a:spcBef>
                <a:spcPct val="0"/>
              </a:spcBef>
              <a:spcAft>
                <a:spcPct val="0"/>
              </a:spcAft>
              <a:defRPr sz="3301">
                <a:solidFill>
                  <a:schemeClr val="tx1"/>
                </a:solidFill>
                <a:latin typeface="Calibri" pitchFamily="34" charset="0"/>
              </a:defRPr>
            </a:lvl4pPr>
            <a:lvl5pPr algn="ctr" rtl="0" eaLnBrk="0" fontAlgn="base" hangingPunct="0">
              <a:spcBef>
                <a:spcPct val="0"/>
              </a:spcBef>
              <a:spcAft>
                <a:spcPct val="0"/>
              </a:spcAft>
              <a:defRPr sz="3301">
                <a:solidFill>
                  <a:schemeClr val="tx1"/>
                </a:solidFill>
                <a:latin typeface="Calibri" pitchFamily="34" charset="0"/>
              </a:defRPr>
            </a:lvl5pPr>
            <a:lvl6pPr marL="342991" algn="ctr" rtl="0" fontAlgn="base">
              <a:spcBef>
                <a:spcPct val="0"/>
              </a:spcBef>
              <a:spcAft>
                <a:spcPct val="0"/>
              </a:spcAft>
              <a:defRPr sz="3301">
                <a:solidFill>
                  <a:schemeClr val="tx1"/>
                </a:solidFill>
                <a:latin typeface="Calibri" pitchFamily="34" charset="0"/>
              </a:defRPr>
            </a:lvl6pPr>
            <a:lvl7pPr marL="685983" algn="ctr" rtl="0" fontAlgn="base">
              <a:spcBef>
                <a:spcPct val="0"/>
              </a:spcBef>
              <a:spcAft>
                <a:spcPct val="0"/>
              </a:spcAft>
              <a:defRPr sz="3301">
                <a:solidFill>
                  <a:schemeClr val="tx1"/>
                </a:solidFill>
                <a:latin typeface="Calibri" pitchFamily="34" charset="0"/>
              </a:defRPr>
            </a:lvl7pPr>
            <a:lvl8pPr marL="1028974" algn="ctr" rtl="0" fontAlgn="base">
              <a:spcBef>
                <a:spcPct val="0"/>
              </a:spcBef>
              <a:spcAft>
                <a:spcPct val="0"/>
              </a:spcAft>
              <a:defRPr sz="3301">
                <a:solidFill>
                  <a:schemeClr val="tx1"/>
                </a:solidFill>
                <a:latin typeface="Calibri" pitchFamily="34" charset="0"/>
              </a:defRPr>
            </a:lvl8pPr>
            <a:lvl9pPr marL="1371966" algn="ctr" rtl="0" fontAlgn="base">
              <a:spcBef>
                <a:spcPct val="0"/>
              </a:spcBef>
              <a:spcAft>
                <a:spcPct val="0"/>
              </a:spcAft>
              <a:defRPr sz="3301">
                <a:solidFill>
                  <a:schemeClr val="tx1"/>
                </a:solidFill>
                <a:latin typeface="Calibri" pitchFamily="34" charset="0"/>
              </a:defRPr>
            </a:lvl9pPr>
          </a:lstStyle>
          <a:p>
            <a:r>
              <a:rPr lang="en-US" sz="1800" b="1">
                <a:solidFill>
                  <a:schemeClr val="tx1">
                    <a:lumMod val="75000"/>
                    <a:lumOff val="25000"/>
                  </a:schemeClr>
                </a:solidFill>
                <a:latin typeface="Tahoma" charset="0"/>
                <a:ea typeface="Tahoma" charset="0"/>
                <a:cs typeface="Tahoma" charset="0"/>
              </a:rPr>
              <a:t>Kondisi indeks </a:t>
            </a:r>
            <a:r>
              <a:rPr lang="id-ID" sz="1800" b="1">
                <a:solidFill>
                  <a:schemeClr val="tx1">
                    <a:lumMod val="75000"/>
                    <a:lumOff val="25000"/>
                  </a:schemeClr>
                </a:solidFill>
                <a:latin typeface="Tahoma" charset="0"/>
                <a:ea typeface="Tahoma" charset="0"/>
                <a:cs typeface="Tahoma" charset="0"/>
              </a:rPr>
              <a:t>infrastruktur </a:t>
            </a:r>
            <a:r>
              <a:rPr lang="en-US" sz="1800" b="1">
                <a:solidFill>
                  <a:schemeClr val="tx1">
                    <a:lumMod val="75000"/>
                    <a:lumOff val="25000"/>
                  </a:schemeClr>
                </a:solidFill>
                <a:latin typeface="Tahoma" charset="0"/>
                <a:ea typeface="Tahoma" charset="0"/>
                <a:cs typeface="Tahoma" charset="0"/>
              </a:rPr>
              <a:t>beberapa negara dan GDP per kapitanya</a:t>
            </a:r>
            <a:endParaRPr lang="en-US" sz="1800" b="1" dirty="0">
              <a:solidFill>
                <a:schemeClr val="tx1">
                  <a:lumMod val="75000"/>
                  <a:lumOff val="25000"/>
                </a:schemeClr>
              </a:solidFill>
              <a:latin typeface="Tahoma" charset="0"/>
              <a:ea typeface="Tahoma" charset="0"/>
              <a:cs typeface="Tahoma" charset="0"/>
            </a:endParaRPr>
          </a:p>
        </p:txBody>
      </p:sp>
    </p:spTree>
    <p:extLst>
      <p:ext uri="{BB962C8B-B14F-4D97-AF65-F5344CB8AC3E}">
        <p14:creationId xmlns:p14="http://schemas.microsoft.com/office/powerpoint/2010/main" xmlns="" val="263694047"/>
      </p:ext>
    </p:extLst>
  </p:cSld>
  <p:clrMapOvr>
    <a:masterClrMapping/>
  </p:clrMapOvr>
  <p:transition spd="slow">
    <p:blinds dir="ver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3220</TotalTime>
  <Words>2744</Words>
  <Application>Microsoft Office PowerPoint</Application>
  <PresentationFormat>A4 Paper (210x297 mm)</PresentationFormat>
  <Paragraphs>683</Paragraphs>
  <Slides>31</Slides>
  <Notes>8</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Office Theme</vt: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Pridityo, Anggoro</dc:creator>
  <cp:lastModifiedBy>Hadita, Jose</cp:lastModifiedBy>
  <cp:revision>299</cp:revision>
  <dcterms:created xsi:type="dcterms:W3CDTF">2017-11-10T05:57:10Z</dcterms:created>
  <dcterms:modified xsi:type="dcterms:W3CDTF">2018-03-09T09:13:46Z</dcterms:modified>
</cp:coreProperties>
</file>